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846" r:id="rId2"/>
    <p:sldMasterId id="2147483859" r:id="rId3"/>
  </p:sldMasterIdLst>
  <p:notesMasterIdLst>
    <p:notesMasterId r:id="rId41"/>
  </p:notesMasterIdLst>
  <p:handoutMasterIdLst>
    <p:handoutMasterId r:id="rId42"/>
  </p:handoutMasterIdLst>
  <p:sldIdLst>
    <p:sldId id="317" r:id="rId4"/>
    <p:sldId id="257" r:id="rId5"/>
    <p:sldId id="261" r:id="rId6"/>
    <p:sldId id="265" r:id="rId7"/>
    <p:sldId id="263" r:id="rId8"/>
    <p:sldId id="332" r:id="rId9"/>
    <p:sldId id="368" r:id="rId10"/>
    <p:sldId id="351" r:id="rId11"/>
    <p:sldId id="352" r:id="rId12"/>
    <p:sldId id="319" r:id="rId13"/>
    <p:sldId id="320" r:id="rId14"/>
    <p:sldId id="270" r:id="rId15"/>
    <p:sldId id="268" r:id="rId16"/>
    <p:sldId id="269" r:id="rId17"/>
    <p:sldId id="287" r:id="rId18"/>
    <p:sldId id="289" r:id="rId19"/>
    <p:sldId id="323" r:id="rId20"/>
    <p:sldId id="331" r:id="rId21"/>
    <p:sldId id="359" r:id="rId22"/>
    <p:sldId id="369" r:id="rId23"/>
    <p:sldId id="345" r:id="rId24"/>
    <p:sldId id="362" r:id="rId25"/>
    <p:sldId id="363" r:id="rId26"/>
    <p:sldId id="364" r:id="rId27"/>
    <p:sldId id="342" r:id="rId28"/>
    <p:sldId id="340" r:id="rId29"/>
    <p:sldId id="354" r:id="rId30"/>
    <p:sldId id="355" r:id="rId31"/>
    <p:sldId id="370" r:id="rId32"/>
    <p:sldId id="371" r:id="rId33"/>
    <p:sldId id="356" r:id="rId34"/>
    <p:sldId id="365" r:id="rId35"/>
    <p:sldId id="357" r:id="rId36"/>
    <p:sldId id="358" r:id="rId37"/>
    <p:sldId id="330" r:id="rId38"/>
    <p:sldId id="366" r:id="rId39"/>
    <p:sldId id="28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Q4la1GmH7ClLmUWsE2B7zg==" hashData="JQBnz5V/o0UxSw/zOsbe1iKef/M="/>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44" autoAdjust="0"/>
    <p:restoredTop sz="93742"/>
  </p:normalViewPr>
  <p:slideViewPr>
    <p:cSldViewPr>
      <p:cViewPr>
        <p:scale>
          <a:sx n="50" d="100"/>
          <a:sy n="50" d="100"/>
        </p:scale>
        <p:origin x="-1402" y="-1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C62D3CD-9BD8-4ACA-81F5-3563C707E29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a:extLst>
              <a:ext uri="{FF2B5EF4-FFF2-40B4-BE49-F238E27FC236}">
                <a16:creationId xmlns="" xmlns:a16="http://schemas.microsoft.com/office/drawing/2014/main" id="{4AA516DA-3E61-48B0-8757-FF4F69AB528D}"/>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113C080-33B8-4C4E-A51F-1CBEE4BB5A54}" type="datetimeFigureOut">
              <a:rPr lang="en-US" altLang="en-US"/>
              <a:pPr/>
              <a:t>12/23/2025</a:t>
            </a:fld>
            <a:endParaRPr lang="en-US" altLang="en-US"/>
          </a:p>
        </p:txBody>
      </p:sp>
      <p:sp>
        <p:nvSpPr>
          <p:cNvPr id="4" name="Footer Placeholder 3">
            <a:extLst>
              <a:ext uri="{FF2B5EF4-FFF2-40B4-BE49-F238E27FC236}">
                <a16:creationId xmlns="" xmlns:a16="http://schemas.microsoft.com/office/drawing/2014/main" id="{E2529798-ADFC-4A68-A170-6778876D32FF}"/>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a:extLst>
              <a:ext uri="{FF2B5EF4-FFF2-40B4-BE49-F238E27FC236}">
                <a16:creationId xmlns="" xmlns:a16="http://schemas.microsoft.com/office/drawing/2014/main" id="{E347F78D-87D5-42E4-AAEA-888235F7A33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D57AEAF-FEBA-4165-82AD-B7252281839A}" type="slidenum">
              <a:rPr lang="en-US" altLang="en-US"/>
              <a:pPr/>
              <a:t>‹#›</a:t>
            </a:fld>
            <a:endParaRPr lang="en-US" altLang="en-US"/>
          </a:p>
        </p:txBody>
      </p:sp>
    </p:spTree>
    <p:extLst>
      <p:ext uri="{BB962C8B-B14F-4D97-AF65-F5344CB8AC3E}">
        <p14:creationId xmlns:p14="http://schemas.microsoft.com/office/powerpoint/2010/main" val="2735384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8F14C1E-18B3-4316-BC7C-2C9BA857E81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 xmlns:a16="http://schemas.microsoft.com/office/drawing/2014/main" id="{FFB0076D-36A5-43B3-82F8-35C7174A30C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DF5B79ED-35DE-4DD7-B971-81862366E39B}" type="datetimeFigureOut">
              <a:rPr lang="id-ID" altLang="en-US"/>
              <a:pPr/>
              <a:t>23/12/2025</a:t>
            </a:fld>
            <a:endParaRPr lang="id-ID" altLang="en-US"/>
          </a:p>
        </p:txBody>
      </p:sp>
      <p:sp>
        <p:nvSpPr>
          <p:cNvPr id="4" name="Slide Image Placeholder 3">
            <a:extLst>
              <a:ext uri="{FF2B5EF4-FFF2-40B4-BE49-F238E27FC236}">
                <a16:creationId xmlns="" xmlns:a16="http://schemas.microsoft.com/office/drawing/2014/main" id="{E7311C44-FE2C-4429-8A2E-F299A93BA2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a:extLst>
              <a:ext uri="{FF2B5EF4-FFF2-40B4-BE49-F238E27FC236}">
                <a16:creationId xmlns="" xmlns:a16="http://schemas.microsoft.com/office/drawing/2014/main" id="{C0E7B43F-B904-4561-BCA9-BA30BF2B23A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a:extLst>
              <a:ext uri="{FF2B5EF4-FFF2-40B4-BE49-F238E27FC236}">
                <a16:creationId xmlns="" xmlns:a16="http://schemas.microsoft.com/office/drawing/2014/main" id="{C6C71CD0-3CE6-425A-A1E1-56A0BA56F05C}"/>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 xmlns:a16="http://schemas.microsoft.com/office/drawing/2014/main" id="{B9DEB30B-36ED-4A16-992A-0D06C714B5D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8CF2F5D-558E-4896-A57B-C94C0660386C}" type="slidenum">
              <a:rPr lang="id-ID" altLang="en-US"/>
              <a:pPr/>
              <a:t>‹#›</a:t>
            </a:fld>
            <a:endParaRPr lang="id-ID" altLang="en-US"/>
          </a:p>
        </p:txBody>
      </p:sp>
    </p:spTree>
    <p:extLst>
      <p:ext uri="{BB962C8B-B14F-4D97-AF65-F5344CB8AC3E}">
        <p14:creationId xmlns:p14="http://schemas.microsoft.com/office/powerpoint/2010/main" val="1110253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 xmlns:a16="http://schemas.microsoft.com/office/drawing/2014/main" id="{651B9BE6-6EE3-47EF-A133-16867A0C9C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 xmlns:a16="http://schemas.microsoft.com/office/drawing/2014/main" id="{4A44D071-86D0-4DEF-A75D-87B15266D7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59" name="Slide Number Placeholder 3">
            <a:extLst>
              <a:ext uri="{FF2B5EF4-FFF2-40B4-BE49-F238E27FC236}">
                <a16:creationId xmlns="" xmlns:a16="http://schemas.microsoft.com/office/drawing/2014/main" id="{19F05073-65E6-4781-A396-E164FE006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663D37-E84A-4F48-8F93-C81DC6045437}" type="slidenum">
              <a:rPr lang="id-ID" altLang="en-US"/>
              <a:pPr>
                <a:spcBef>
                  <a:spcPct val="0"/>
                </a:spcBef>
              </a:pPr>
              <a:t>2</a:t>
            </a:fld>
            <a:endParaRPr lang="id-ID"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solidFill>
                  <a:prstClr val="black"/>
                </a:solidFill>
              </a:rPr>
              <a:pPr fontAlgn="base">
                <a:spcBef>
                  <a:spcPct val="0"/>
                </a:spcBef>
                <a:spcAft>
                  <a:spcPct val="0"/>
                </a:spcAft>
                <a:defRPr/>
              </a:pPr>
              <a:t>11</a:t>
            </a:fld>
            <a:endParaRPr lang="id-ID">
              <a:solidFill>
                <a:prstClr val="black"/>
              </a:solidFill>
            </a:endParaRPr>
          </a:p>
        </p:txBody>
      </p:sp>
    </p:spTree>
    <p:extLst>
      <p:ext uri="{BB962C8B-B14F-4D97-AF65-F5344CB8AC3E}">
        <p14:creationId xmlns:p14="http://schemas.microsoft.com/office/powerpoint/2010/main" val="146418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 xmlns:a16="http://schemas.microsoft.com/office/drawing/2014/main" id="{F95574D3-07F5-4229-A446-E8E5F8FE49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A865C8A2-4010-4211-AED3-5A3A9BCBDC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37891" name="Slide Number Placeholder 3">
            <a:extLst>
              <a:ext uri="{FF2B5EF4-FFF2-40B4-BE49-F238E27FC236}">
                <a16:creationId xmlns="" xmlns:a16="http://schemas.microsoft.com/office/drawing/2014/main" id="{8AE553EF-496C-4BAE-B918-A14B90A252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68A608-32C5-4B0F-8421-0F72E3768D2A}" type="slidenum">
              <a:rPr lang="id-ID" altLang="en-US"/>
              <a:pPr>
                <a:spcBef>
                  <a:spcPct val="0"/>
                </a:spcBef>
              </a:pPr>
              <a:t>12</a:t>
            </a:fld>
            <a:endParaRPr lang="id-ID"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 xmlns:a16="http://schemas.microsoft.com/office/drawing/2014/main" id="{6CC06499-8228-4BF9-A090-E49A7950A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 xmlns:a16="http://schemas.microsoft.com/office/drawing/2014/main" id="{ABCA436D-6B05-4A22-ABC5-AAA1589EA9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59" name="Slide Number Placeholder 3">
            <a:extLst>
              <a:ext uri="{FF2B5EF4-FFF2-40B4-BE49-F238E27FC236}">
                <a16:creationId xmlns="" xmlns:a16="http://schemas.microsoft.com/office/drawing/2014/main" id="{93344445-B458-4BAC-8541-6787EED63B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C85DFE-77C5-40BC-B92D-6E0345AA052D}" type="slidenum">
              <a:rPr lang="id-ID" altLang="en-US"/>
              <a:pPr>
                <a:spcBef>
                  <a:spcPct val="0"/>
                </a:spcBef>
              </a:pPr>
              <a:t>13</a:t>
            </a:fld>
            <a:endParaRPr lang="id-ID"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 xmlns:a16="http://schemas.microsoft.com/office/drawing/2014/main" id="{F0CAD8E9-8584-4B1F-B9DC-68F9651E20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 xmlns:a16="http://schemas.microsoft.com/office/drawing/2014/main" id="{FE9F1C0C-9F66-4E3F-BFD8-6A840EF6D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7" name="Slide Number Placeholder 3">
            <a:extLst>
              <a:ext uri="{FF2B5EF4-FFF2-40B4-BE49-F238E27FC236}">
                <a16:creationId xmlns="" xmlns:a16="http://schemas.microsoft.com/office/drawing/2014/main" id="{91A41C13-65D6-4439-9724-7ECBF7AAEF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9EFCF0-53D8-4F66-B88A-93AD3B3F8258}" type="slidenum">
              <a:rPr lang="id-ID" altLang="en-US"/>
              <a:pPr>
                <a:spcBef>
                  <a:spcPct val="0"/>
                </a:spcBef>
              </a:pPr>
              <a:t>14</a:t>
            </a:fld>
            <a:endParaRPr lang="id-ID"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F1A230-A464-43F7-97A5-15E2879EE71D}" type="slidenum">
              <a:rPr lang="id-ID" smtClean="0"/>
              <a:pPr fontAlgn="base">
                <a:spcBef>
                  <a:spcPct val="0"/>
                </a:spcBef>
                <a:spcAft>
                  <a:spcPct val="0"/>
                </a:spcAft>
                <a:defRPr/>
              </a:pPr>
              <a:t>15</a:t>
            </a:fld>
            <a:endParaRPr lang="id-ID"/>
          </a:p>
        </p:txBody>
      </p:sp>
    </p:spTree>
    <p:extLst>
      <p:ext uri="{BB962C8B-B14F-4D97-AF65-F5344CB8AC3E}">
        <p14:creationId xmlns:p14="http://schemas.microsoft.com/office/powerpoint/2010/main" val="243921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EC2D4-6F1F-45E9-ABA9-9D196C54B74C}" type="slidenum">
              <a:rPr lang="en-US" smtClean="0"/>
              <a:pPr fontAlgn="base">
                <a:spcBef>
                  <a:spcPct val="0"/>
                </a:spcBef>
                <a:spcAft>
                  <a:spcPct val="0"/>
                </a:spcAft>
                <a:defRPr/>
              </a:pPr>
              <a:t>16</a:t>
            </a:fld>
            <a:endParaRPr lang="en-US"/>
          </a:p>
        </p:txBody>
      </p:sp>
    </p:spTree>
    <p:extLst>
      <p:ext uri="{BB962C8B-B14F-4D97-AF65-F5344CB8AC3E}">
        <p14:creationId xmlns:p14="http://schemas.microsoft.com/office/powerpoint/2010/main" val="2236874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a:solidFill>
                  <a:prstClr val="black"/>
                </a:solidFill>
              </a:rPr>
              <a:pPr fontAlgn="base">
                <a:spcBef>
                  <a:spcPct val="0"/>
                </a:spcBef>
                <a:spcAft>
                  <a:spcPct val="0"/>
                </a:spcAft>
                <a:defRPr/>
              </a:pPr>
              <a:t>17</a:t>
            </a:fld>
            <a:endParaRPr lang="id-ID">
              <a:solidFill>
                <a:prstClr val="black"/>
              </a:solidFill>
            </a:endParaRPr>
          </a:p>
        </p:txBody>
      </p:sp>
    </p:spTree>
    <p:extLst>
      <p:ext uri="{BB962C8B-B14F-4D97-AF65-F5344CB8AC3E}">
        <p14:creationId xmlns:p14="http://schemas.microsoft.com/office/powerpoint/2010/main" val="1464186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solidFill>
                  <a:prstClr val="black"/>
                </a:solidFill>
              </a:rPr>
              <a:pPr fontAlgn="base">
                <a:spcBef>
                  <a:spcPct val="0"/>
                </a:spcBef>
                <a:spcAft>
                  <a:spcPct val="0"/>
                </a:spcAft>
                <a:defRPr/>
              </a:pPr>
              <a:t>18</a:t>
            </a:fld>
            <a:endParaRPr lang="id-ID">
              <a:solidFill>
                <a:prstClr val="black"/>
              </a:solidFill>
            </a:endParaRPr>
          </a:p>
        </p:txBody>
      </p:sp>
    </p:spTree>
    <p:extLst>
      <p:ext uri="{BB962C8B-B14F-4D97-AF65-F5344CB8AC3E}">
        <p14:creationId xmlns:p14="http://schemas.microsoft.com/office/powerpoint/2010/main" val="1464186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dirty="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135DC0-E191-44C3-B9E5-EA834030B447}" type="slidenum">
              <a:rPr lang="id-ID" smtClean="0"/>
              <a:pPr fontAlgn="base">
                <a:spcBef>
                  <a:spcPct val="0"/>
                </a:spcBef>
                <a:spcAft>
                  <a:spcPct val="0"/>
                </a:spcAft>
                <a:defRPr/>
              </a:pPr>
              <a:t>19</a:t>
            </a:fld>
            <a:endParaRPr lang="id-ID"/>
          </a:p>
        </p:txBody>
      </p:sp>
    </p:spTree>
    <p:extLst>
      <p:ext uri="{BB962C8B-B14F-4D97-AF65-F5344CB8AC3E}">
        <p14:creationId xmlns:p14="http://schemas.microsoft.com/office/powerpoint/2010/main" val="610270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A393DC-CC5E-4C5E-A74E-55F9BF6A48E6}" type="slidenum">
              <a:rPr lang="id-ID" smtClean="0"/>
              <a:pPr fontAlgn="base">
                <a:spcBef>
                  <a:spcPct val="0"/>
                </a:spcBef>
                <a:spcAft>
                  <a:spcPct val="0"/>
                </a:spcAft>
                <a:defRPr/>
              </a:pPr>
              <a:t>20</a:t>
            </a:fld>
            <a:endParaRPr lang="id-ID"/>
          </a:p>
        </p:txBody>
      </p:sp>
    </p:spTree>
    <p:extLst>
      <p:ext uri="{BB962C8B-B14F-4D97-AF65-F5344CB8AC3E}">
        <p14:creationId xmlns:p14="http://schemas.microsoft.com/office/powerpoint/2010/main" val="268903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 xmlns:a16="http://schemas.microsoft.com/office/drawing/2014/main" id="{102DEF64-F4DE-43F5-B4F3-A5136E54E9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 xmlns:a16="http://schemas.microsoft.com/office/drawing/2014/main" id="{E6F9C6A2-0846-4FB8-8713-F2132DBA80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3" name="Slide Number Placeholder 3">
            <a:extLst>
              <a:ext uri="{FF2B5EF4-FFF2-40B4-BE49-F238E27FC236}">
                <a16:creationId xmlns="" xmlns:a16="http://schemas.microsoft.com/office/drawing/2014/main" id="{531FA6E2-A847-4E64-8C20-21FFB73C41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150B6D-E26E-465F-A162-F75D8EAA426D}" type="slidenum">
              <a:rPr lang="id-ID" altLang="en-US"/>
              <a:pPr>
                <a:spcBef>
                  <a:spcPct val="0"/>
                </a:spcBef>
              </a:pPr>
              <a:t>3</a:t>
            </a:fld>
            <a:endParaRPr lang="id-ID"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A393DC-CC5E-4C5E-A74E-55F9BF6A48E6}" type="slidenum">
              <a:rPr lang="id-ID" smtClean="0"/>
              <a:pPr fontAlgn="base">
                <a:spcBef>
                  <a:spcPct val="0"/>
                </a:spcBef>
                <a:spcAft>
                  <a:spcPct val="0"/>
                </a:spcAft>
                <a:defRPr/>
              </a:pPr>
              <a:t>21</a:t>
            </a:fld>
            <a:endParaRPr lang="id-ID"/>
          </a:p>
        </p:txBody>
      </p:sp>
    </p:spTree>
    <p:extLst>
      <p:ext uri="{BB962C8B-B14F-4D97-AF65-F5344CB8AC3E}">
        <p14:creationId xmlns:p14="http://schemas.microsoft.com/office/powerpoint/2010/main" val="268903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D0214E-F119-4059-BAFB-AC1262F2BE93}" type="slidenum">
              <a:rPr lang="id-ID" smtClean="0"/>
              <a:pPr fontAlgn="base">
                <a:spcBef>
                  <a:spcPct val="0"/>
                </a:spcBef>
                <a:spcAft>
                  <a:spcPct val="0"/>
                </a:spcAft>
                <a:defRPr/>
              </a:pPr>
              <a:t>25</a:t>
            </a:fld>
            <a:endParaRPr lang="id-ID"/>
          </a:p>
        </p:txBody>
      </p:sp>
    </p:spTree>
    <p:extLst>
      <p:ext uri="{BB962C8B-B14F-4D97-AF65-F5344CB8AC3E}">
        <p14:creationId xmlns:p14="http://schemas.microsoft.com/office/powerpoint/2010/main" val="237597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AF5B68-E97A-46C6-A7C2-AF5B2068E42E}" type="slidenum">
              <a:rPr lang="id-ID" smtClean="0"/>
              <a:pPr fontAlgn="base">
                <a:spcBef>
                  <a:spcPct val="0"/>
                </a:spcBef>
                <a:spcAft>
                  <a:spcPct val="0"/>
                </a:spcAft>
                <a:defRPr/>
              </a:pPr>
              <a:t>26</a:t>
            </a:fld>
            <a:endParaRPr lang="id-ID"/>
          </a:p>
        </p:txBody>
      </p:sp>
    </p:spTree>
    <p:extLst>
      <p:ext uri="{BB962C8B-B14F-4D97-AF65-F5344CB8AC3E}">
        <p14:creationId xmlns:p14="http://schemas.microsoft.com/office/powerpoint/2010/main" val="3648426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pPr fontAlgn="base">
                <a:spcBef>
                  <a:spcPct val="0"/>
                </a:spcBef>
                <a:spcAft>
                  <a:spcPct val="0"/>
                </a:spcAft>
                <a:defRPr/>
              </a:pPr>
              <a:t>27</a:t>
            </a:fld>
            <a:endParaRPr lang="id-ID"/>
          </a:p>
        </p:txBody>
      </p:sp>
    </p:spTree>
    <p:extLst>
      <p:ext uri="{BB962C8B-B14F-4D97-AF65-F5344CB8AC3E}">
        <p14:creationId xmlns:p14="http://schemas.microsoft.com/office/powerpoint/2010/main" val="1464186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 xmlns:a16="http://schemas.microsoft.com/office/drawing/2014/main" id="{DF1195F9-FF53-42F2-81E1-AEE937CEF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 xmlns:a16="http://schemas.microsoft.com/office/drawing/2014/main" id="{94956B82-1E73-4761-8F4C-3678D10CC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7" name="Slide Number Placeholder 3">
            <a:extLst>
              <a:ext uri="{FF2B5EF4-FFF2-40B4-BE49-F238E27FC236}">
                <a16:creationId xmlns="" xmlns:a16="http://schemas.microsoft.com/office/drawing/2014/main" id="{903C997C-4A21-4756-8925-E00402BC4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898093-39D6-47B2-BE4E-2E4A294DCDA2}" type="slidenum">
              <a:rPr lang="id-ID" altLang="en-US"/>
              <a:pPr>
                <a:spcBef>
                  <a:spcPct val="0"/>
                </a:spcBef>
              </a:pPr>
              <a:t>29</a:t>
            </a:fld>
            <a:endParaRPr lang="id-ID"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480F6A-1DE8-4069-BDB1-3066401AEAA0}" type="slidenum">
              <a:rPr lang="id-ID" smtClean="0"/>
              <a:pPr fontAlgn="base">
                <a:spcBef>
                  <a:spcPct val="0"/>
                </a:spcBef>
                <a:spcAft>
                  <a:spcPct val="0"/>
                </a:spcAft>
                <a:defRPr/>
              </a:pPr>
              <a:t>31</a:t>
            </a:fld>
            <a:endParaRPr lang="id-ID"/>
          </a:p>
        </p:txBody>
      </p:sp>
    </p:spTree>
    <p:extLst>
      <p:ext uri="{BB962C8B-B14F-4D97-AF65-F5344CB8AC3E}">
        <p14:creationId xmlns:p14="http://schemas.microsoft.com/office/powerpoint/2010/main" val="1446158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xmlns="" id="{DF1195F9-FF53-42F2-81E1-AEE937CEF2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xmlns="" id="{94956B82-1E73-4761-8F4C-3678D10CCD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7" name="Slide Number Placeholder 3">
            <a:extLst>
              <a:ext uri="{FF2B5EF4-FFF2-40B4-BE49-F238E27FC236}">
                <a16:creationId xmlns:a16="http://schemas.microsoft.com/office/drawing/2014/main" xmlns="" id="{903C997C-4A21-4756-8925-E00402BC4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898093-39D6-47B2-BE4E-2E4A294DCDA2}" type="slidenum">
              <a:rPr lang="id-ID" altLang="en-US"/>
              <a:pPr>
                <a:spcBef>
                  <a:spcPct val="0"/>
                </a:spcBef>
              </a:pPr>
              <a:t>33</a:t>
            </a:fld>
            <a:endParaRPr lang="id-ID"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pPr fontAlgn="base">
                <a:spcBef>
                  <a:spcPct val="0"/>
                </a:spcBef>
                <a:spcAft>
                  <a:spcPct val="0"/>
                </a:spcAft>
                <a:defRPr/>
              </a:pPr>
              <a:t>35</a:t>
            </a:fld>
            <a:endParaRPr lang="id-ID"/>
          </a:p>
        </p:txBody>
      </p:sp>
    </p:spTree>
    <p:extLst>
      <p:ext uri="{BB962C8B-B14F-4D97-AF65-F5344CB8AC3E}">
        <p14:creationId xmlns:p14="http://schemas.microsoft.com/office/powerpoint/2010/main" val="146418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7D61215C-0C82-48B0-90E2-CE65597D29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 xmlns:a16="http://schemas.microsoft.com/office/drawing/2014/main" id="{BB23DC8F-6F43-4F99-A6B5-2DA63D9E7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 xmlns:a16="http://schemas.microsoft.com/office/drawing/2014/main" id="{77C8942A-EBDB-45B1-8B7E-070732678F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0A1631-687E-44B6-899C-A618D3219B23}" type="slidenum">
              <a:rPr lang="id-ID" altLang="en-US"/>
              <a:pPr>
                <a:spcBef>
                  <a:spcPct val="0"/>
                </a:spcBef>
              </a:pPr>
              <a:t>4</a:t>
            </a:fld>
            <a:endParaRPr lang="id-ID"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 xmlns:a16="http://schemas.microsoft.com/office/drawing/2014/main" id="{ABFDC73A-533F-432B-814A-83B192C8A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 xmlns:a16="http://schemas.microsoft.com/office/drawing/2014/main" id="{AE9A7C30-608C-4D49-8221-6AD138347A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 xmlns:a16="http://schemas.microsoft.com/office/drawing/2014/main" id="{11F674EE-745F-4BFD-8B3D-B0D918DBE8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57B27D-1A38-40E4-AEE9-A090633094DA}" type="slidenum">
              <a:rPr lang="id-ID" altLang="en-US"/>
              <a:pPr>
                <a:spcBef>
                  <a:spcPct val="0"/>
                </a:spcBef>
              </a:pPr>
              <a:t>5</a:t>
            </a:fld>
            <a:endParaRPr lang="id-ID"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xmlns="" id="{E5C3B298-7CF4-49C6-867A-A61C22E76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xmlns="" id="{9E2F718C-A195-4E93-9260-B246BBAA4B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xmlns="" id="{82DF8093-5AC8-45AF-8503-60E522897D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921545-518B-41B1-A253-3DF0FD022530}" type="slidenum">
              <a:rPr lang="id-ID" altLang="en-US"/>
              <a:pPr>
                <a:spcBef>
                  <a:spcPct val="0"/>
                </a:spcBef>
              </a:pPr>
              <a:t>6</a:t>
            </a:fld>
            <a:endParaRPr lang="id-ID"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pPr fontAlgn="base">
                <a:spcBef>
                  <a:spcPct val="0"/>
                </a:spcBef>
                <a:spcAft>
                  <a:spcPct val="0"/>
                </a:spcAft>
                <a:defRPr/>
              </a:pPr>
              <a:t>7</a:t>
            </a:fld>
            <a:endParaRPr lang="id-ID"/>
          </a:p>
        </p:txBody>
      </p:sp>
    </p:spTree>
    <p:extLst>
      <p:ext uri="{BB962C8B-B14F-4D97-AF65-F5344CB8AC3E}">
        <p14:creationId xmlns:p14="http://schemas.microsoft.com/office/powerpoint/2010/main" val="146418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pPr fontAlgn="base">
                <a:spcBef>
                  <a:spcPct val="0"/>
                </a:spcBef>
                <a:spcAft>
                  <a:spcPct val="0"/>
                </a:spcAft>
                <a:defRPr/>
              </a:pPr>
              <a:t>8</a:t>
            </a:fld>
            <a:endParaRPr lang="id-ID"/>
          </a:p>
        </p:txBody>
      </p:sp>
    </p:spTree>
    <p:extLst>
      <p:ext uri="{BB962C8B-B14F-4D97-AF65-F5344CB8AC3E}">
        <p14:creationId xmlns:p14="http://schemas.microsoft.com/office/powerpoint/2010/main" val="146418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pPr fontAlgn="base">
                <a:spcBef>
                  <a:spcPct val="0"/>
                </a:spcBef>
                <a:spcAft>
                  <a:spcPct val="0"/>
                </a:spcAft>
                <a:defRPr/>
              </a:pPr>
              <a:t>9</a:t>
            </a:fld>
            <a:endParaRPr lang="id-ID"/>
          </a:p>
        </p:txBody>
      </p:sp>
    </p:spTree>
    <p:extLst>
      <p:ext uri="{BB962C8B-B14F-4D97-AF65-F5344CB8AC3E}">
        <p14:creationId xmlns:p14="http://schemas.microsoft.com/office/powerpoint/2010/main" val="146418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6FD318-4D29-4188-8BC4-FBC8985F3854}" type="slidenum">
              <a:rPr lang="id-ID" smtClean="0">
                <a:solidFill>
                  <a:prstClr val="black"/>
                </a:solidFill>
              </a:rPr>
              <a:pPr fontAlgn="base">
                <a:spcBef>
                  <a:spcPct val="0"/>
                </a:spcBef>
                <a:spcAft>
                  <a:spcPct val="0"/>
                </a:spcAft>
                <a:defRPr/>
              </a:pPr>
              <a:t>10</a:t>
            </a:fld>
            <a:endParaRPr lang="id-ID">
              <a:solidFill>
                <a:prstClr val="black"/>
              </a:solidFill>
            </a:endParaRPr>
          </a:p>
        </p:txBody>
      </p:sp>
    </p:spTree>
    <p:extLst>
      <p:ext uri="{BB962C8B-B14F-4D97-AF65-F5344CB8AC3E}">
        <p14:creationId xmlns:p14="http://schemas.microsoft.com/office/powerpoint/2010/main" val="146418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7CEDDA69-D170-4A80-95F7-9364A98E15C8}" type="datetimeFigureOut">
              <a:rPr lang="id-ID" altLang="en-US" smtClean="0"/>
              <a:pPr/>
              <a:t>23/12/2025</a:t>
            </a:fld>
            <a:endParaRPr lang="id-ID" alt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lt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E2547E81-A329-49C4-B9B2-FA2793DE7B70}" type="slidenum">
              <a:rPr lang="id-ID" altLang="en-US" smtClean="0"/>
              <a:pPr/>
              <a:t>‹#›</a:t>
            </a:fld>
            <a:endParaRPr lang="id-ID" alt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952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74010-4E24-4A1C-88CB-E26CB67AC833}" type="datetimeFigureOut">
              <a:rPr lang="id-ID" altLang="en-US" smtClean="0"/>
              <a:pPr/>
              <a:t>23/12/2025</a:t>
            </a:fld>
            <a:endParaRPr lang="id-ID"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F4460EE-B4A4-4D52-9E34-A9DE88DEB981}" type="slidenum">
              <a:rPr lang="id-ID" altLang="en-US" smtClean="0"/>
              <a:pPr/>
              <a:t>‹#›</a:t>
            </a:fld>
            <a:endParaRPr lang="id-ID" altLang="en-US"/>
          </a:p>
        </p:txBody>
      </p:sp>
    </p:spTree>
    <p:extLst>
      <p:ext uri="{BB962C8B-B14F-4D97-AF65-F5344CB8AC3E}">
        <p14:creationId xmlns:p14="http://schemas.microsoft.com/office/powerpoint/2010/main" val="35344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9F811-F8A0-4805-A123-194F1B283308}" type="datetimeFigureOut">
              <a:rPr lang="id-ID" altLang="en-US" smtClean="0"/>
              <a:pPr/>
              <a:t>23/12/2025</a:t>
            </a:fld>
            <a:endParaRPr lang="id-ID"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64A4F4-A3FA-4E82-A2C5-84D14AA5F8FD}" type="slidenum">
              <a:rPr lang="id-ID" altLang="en-US" smtClean="0"/>
              <a:pPr/>
              <a:t>‹#›</a:t>
            </a:fld>
            <a:endParaRPr lang="id-ID" altLang="en-US"/>
          </a:p>
        </p:txBody>
      </p:sp>
    </p:spTree>
    <p:extLst>
      <p:ext uri="{BB962C8B-B14F-4D97-AF65-F5344CB8AC3E}">
        <p14:creationId xmlns:p14="http://schemas.microsoft.com/office/powerpoint/2010/main" val="245533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33DF8C0B-E235-4380-BFEB-B7EF6CA2D8BD}"/>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a:extLst>
              <a:ext uri="{FF2B5EF4-FFF2-40B4-BE49-F238E27FC236}">
                <a16:creationId xmlns="" xmlns:a16="http://schemas.microsoft.com/office/drawing/2014/main" id="{AD277240-6CC9-4753-9B99-8831F084F8F4}"/>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 xmlns:a16="http://schemas.microsoft.com/office/drawing/2014/main" id="{AF07FC9F-B8D6-4891-8C74-95FFA35778EB}"/>
              </a:ext>
            </a:extLst>
          </p:cNvPr>
          <p:cNvSpPr>
            <a:spLocks noGrp="1"/>
          </p:cNvSpPr>
          <p:nvPr>
            <p:ph type="sldNum" sz="quarter" idx="12"/>
          </p:nvPr>
        </p:nvSpPr>
        <p:spPr>
          <a:xfrm>
            <a:off x="6553200" y="6248400"/>
            <a:ext cx="2133600" cy="457200"/>
          </a:xfrm>
        </p:spPr>
        <p:txBody>
          <a:bodyPr/>
          <a:lstStyle>
            <a:lvl1pPr>
              <a:defRPr/>
            </a:lvl1pPr>
          </a:lstStyle>
          <a:p>
            <a:fld id="{EC2ECE6F-C0C9-4223-A1A6-9FFA0517143D}" type="slidenum">
              <a:rPr lang="en-US" altLang="en-US"/>
              <a:pPr/>
              <a:t>‹#›</a:t>
            </a:fld>
            <a:endParaRPr lang="en-US" altLang="en-US"/>
          </a:p>
        </p:txBody>
      </p:sp>
    </p:spTree>
    <p:extLst>
      <p:ext uri="{BB962C8B-B14F-4D97-AF65-F5344CB8AC3E}">
        <p14:creationId xmlns:p14="http://schemas.microsoft.com/office/powerpoint/2010/main" val="1131274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7CEDDA69-D170-4A80-95F7-9364A98E15C8}" type="datetimeFigureOut">
              <a:rPr lang="id-ID" altLang="en-US" smtClean="0">
                <a:solidFill>
                  <a:srgbClr val="F8B323">
                    <a:lumMod val="50000"/>
                  </a:srgbClr>
                </a:solidFill>
              </a:rPr>
              <a:pPr/>
              <a:t>23/12/2025</a:t>
            </a:fld>
            <a:endParaRPr lang="id-ID" altLang="en-US">
              <a:solidFill>
                <a:srgbClr val="F8B323">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ltLang="en-US">
              <a:solidFill>
                <a:srgbClr val="F8B323">
                  <a:lumMod val="50000"/>
                </a:srgbClr>
              </a:solidFill>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E2547E81-A329-49C4-B9B2-FA2793DE7B70}" type="slidenum">
              <a:rPr lang="id-ID" altLang="en-US" smtClean="0">
                <a:solidFill>
                  <a:srgbClr val="F8B323">
                    <a:lumMod val="50000"/>
                  </a:srgbClr>
                </a:solidFill>
              </a:rPr>
              <a:pPr/>
              <a:t>‹#›</a:t>
            </a:fld>
            <a:endParaRPr lang="id-ID" altLang="en-US">
              <a:solidFill>
                <a:srgbClr val="F8B323">
                  <a:lumMod val="50000"/>
                </a:srgbClr>
              </a:solidFill>
            </a:endParaRP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337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1906E-9DEC-451B-90F3-5E8848C5A9C7}"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138F055-3083-4CB2-9203-7E608644E3F1}"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19556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C2FCFF71-D485-42CF-BD6C-B4A92B4EAC4D}" type="datetimeFigureOut">
              <a:rPr lang="id-ID" altLang="en-US" smtClean="0">
                <a:solidFill>
                  <a:srgbClr val="F3F3F2"/>
                </a:solidFill>
              </a:rPr>
              <a:pPr/>
              <a:t>23/12/2025</a:t>
            </a:fld>
            <a:endParaRPr lang="id-ID" altLang="en-US">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ltLang="en-US">
              <a:solidFill>
                <a:srgbClr val="F3F3F2"/>
              </a:solidFill>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7319472-375C-4D7D-9AC7-0C00255560CC}" type="slidenum">
              <a:rPr lang="id-ID" altLang="en-US" smtClean="0">
                <a:solidFill>
                  <a:srgbClr val="F3F3F2"/>
                </a:solidFill>
              </a:rPr>
              <a:pPr/>
              <a:t>‹#›</a:t>
            </a:fld>
            <a:endParaRPr lang="id-ID" altLang="en-US">
              <a:solidFill>
                <a:srgbClr val="F3F3F2"/>
              </a:solidFill>
            </a:endParaRP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342042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21D206-E50F-42B8-869C-C6C34F5F9279}"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4201F3A-1FFA-4FC9-862D-1EF2C9F3D47B}"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1758869847"/>
      </p:ext>
    </p:extLst>
  </p:cSld>
  <p:clrMapOvr>
    <a:masterClrMapping/>
  </p:clrMapOvr>
  <p:extLst>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5C114-6A85-4B4D-85EF-FB75F748EF66}"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6B87FF9F-20F7-4E86-8D60-899404E2B6EA}"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271287059"/>
      </p:ext>
    </p:extLst>
  </p:cSld>
  <p:clrMapOvr>
    <a:masterClrMapping/>
  </p:clrMapOvr>
  <p:extLst>
    <p:ext uri="{DCECCB84-F9BA-43D5-87BE-67443E8EF086}">
      <p15:sldGuideLst xmlns=""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F0CCAC-4A49-4399-A694-6FF76AEB0CE9}"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2569F3E-FCE6-48BF-9CB7-C4CD8D200248}"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2474333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44410-E0B2-49B8-BA74-CA442E11F43E}"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78FB72E-C664-45D3-A80A-33B330A611DE}"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241908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1906E-9DEC-451B-90F3-5E8848C5A9C7}" type="datetimeFigureOut">
              <a:rPr lang="id-ID" altLang="en-US" smtClean="0"/>
              <a:pPr/>
              <a:t>23/12/2025</a:t>
            </a:fld>
            <a:endParaRPr lang="id-ID"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138F055-3083-4CB2-9203-7E608644E3F1}" type="slidenum">
              <a:rPr lang="id-ID" altLang="en-US" smtClean="0"/>
              <a:pPr/>
              <a:t>‹#›</a:t>
            </a:fld>
            <a:endParaRPr lang="id-ID" altLang="en-US"/>
          </a:p>
        </p:txBody>
      </p:sp>
    </p:spTree>
    <p:extLst>
      <p:ext uri="{BB962C8B-B14F-4D97-AF65-F5344CB8AC3E}">
        <p14:creationId xmlns:p14="http://schemas.microsoft.com/office/powerpoint/2010/main" val="1616093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822A20F-2BB2-4FFD-962F-CA4BE6AB1DB4}"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8755E261-C089-4541-832F-44DCCF30CD7D}"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365858"/>
      </p:ext>
    </p:extLst>
  </p:cSld>
  <p:clrMapOvr>
    <a:masterClrMapping/>
  </p:clrMapOvr>
  <p:extLst>
    <p:ext uri="{DCECCB84-F9BA-43D5-87BE-67443E8EF086}">
      <p15:sldGuideLst xmlns="" xmlns:p15="http://schemas.microsoft.com/office/powerpoint/2012/main">
        <p15:guide id="1" orient="horz"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2A38BE93-28E6-4559-AB62-A3C8196B6685}"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a:xfrm>
            <a:off x="4256153" y="6375679"/>
            <a:ext cx="947460" cy="345796"/>
          </a:xfrm>
        </p:spPr>
        <p:txBody>
          <a:bodyPr/>
          <a:lstStyle/>
          <a:p>
            <a:fld id="{82286CEC-C20B-4B22-9687-23A290B6F1D3}"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2731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74010-4E24-4A1C-88CB-E26CB67AC833}"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F4460EE-B4A4-4D52-9E34-A9DE88DEB981}"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1690594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9F811-F8A0-4805-A123-194F1B283308}"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864A4F4-A3FA-4E82-A2C5-84D14AA5F8FD}"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860534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33DF8C0B-E235-4380-BFEB-B7EF6CA2D8BD}"/>
              </a:ext>
            </a:extLst>
          </p:cNvPr>
          <p:cNvSpPr>
            <a:spLocks noGrp="1"/>
          </p:cNvSpPr>
          <p:nvPr>
            <p:ph type="dt" sz="half" idx="10"/>
          </p:nvPr>
        </p:nvSpPr>
        <p:spPr>
          <a:xfrm>
            <a:off x="457200" y="6248400"/>
            <a:ext cx="2133600" cy="457200"/>
          </a:xfrm>
        </p:spPr>
        <p:txBody>
          <a:bodyPr/>
          <a:lstStyle>
            <a:lvl1pPr>
              <a:defRPr/>
            </a:lvl1pPr>
          </a:lstStyle>
          <a:p>
            <a:endParaRPr lang="en-US" altLang="en-US">
              <a:solidFill>
                <a:prstClr val="black">
                  <a:lumMod val="65000"/>
                  <a:lumOff val="35000"/>
                </a:prstClr>
              </a:solidFill>
            </a:endParaRPr>
          </a:p>
        </p:txBody>
      </p:sp>
      <p:sp>
        <p:nvSpPr>
          <p:cNvPr id="6" name="Footer Placeholder 5">
            <a:extLst>
              <a:ext uri="{FF2B5EF4-FFF2-40B4-BE49-F238E27FC236}">
                <a16:creationId xmlns="" xmlns:a16="http://schemas.microsoft.com/office/drawing/2014/main" id="{AD277240-6CC9-4753-9B99-8831F084F8F4}"/>
              </a:ext>
            </a:extLst>
          </p:cNvPr>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lumMod val="65000"/>
                  <a:lumOff val="35000"/>
                </a:prstClr>
              </a:solidFill>
            </a:endParaRPr>
          </a:p>
        </p:txBody>
      </p:sp>
      <p:sp>
        <p:nvSpPr>
          <p:cNvPr id="7" name="Slide Number Placeholder 6">
            <a:extLst>
              <a:ext uri="{FF2B5EF4-FFF2-40B4-BE49-F238E27FC236}">
                <a16:creationId xmlns="" xmlns:a16="http://schemas.microsoft.com/office/drawing/2014/main" id="{AF07FC9F-B8D6-4891-8C74-95FFA35778EB}"/>
              </a:ext>
            </a:extLst>
          </p:cNvPr>
          <p:cNvSpPr>
            <a:spLocks noGrp="1"/>
          </p:cNvSpPr>
          <p:nvPr>
            <p:ph type="sldNum" sz="quarter" idx="12"/>
          </p:nvPr>
        </p:nvSpPr>
        <p:spPr>
          <a:xfrm>
            <a:off x="6553200" y="6248400"/>
            <a:ext cx="2133600" cy="457200"/>
          </a:xfrm>
        </p:spPr>
        <p:txBody>
          <a:bodyPr/>
          <a:lstStyle>
            <a:lvl1pPr>
              <a:defRPr/>
            </a:lvl1pPr>
          </a:lstStyle>
          <a:p>
            <a:fld id="{EC2ECE6F-C0C9-4223-A1A6-9FFA0517143D}" type="slidenum">
              <a:rPr lang="en-US" altLang="en-US">
                <a:solidFill>
                  <a:prstClr val="black">
                    <a:lumMod val="65000"/>
                    <a:lumOff val="35000"/>
                  </a:prstClr>
                </a:solidFill>
              </a: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3342126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7CEDDA69-D170-4A80-95F7-9364A98E15C8}" type="datetimeFigureOut">
              <a:rPr lang="id-ID" altLang="en-US" smtClean="0">
                <a:solidFill>
                  <a:srgbClr val="F8B323">
                    <a:lumMod val="50000"/>
                  </a:srgbClr>
                </a:solidFill>
              </a:rPr>
              <a:pPr/>
              <a:t>23/12/2025</a:t>
            </a:fld>
            <a:endParaRPr lang="id-ID" altLang="en-US">
              <a:solidFill>
                <a:srgbClr val="F8B323">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ltLang="en-US">
              <a:solidFill>
                <a:srgbClr val="F8B323">
                  <a:lumMod val="50000"/>
                </a:srgbClr>
              </a:solidFill>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E2547E81-A329-49C4-B9B2-FA2793DE7B70}" type="slidenum">
              <a:rPr lang="id-ID" altLang="en-US" smtClean="0">
                <a:solidFill>
                  <a:srgbClr val="F8B323">
                    <a:lumMod val="50000"/>
                  </a:srgbClr>
                </a:solidFill>
              </a:rPr>
              <a:pPr/>
              <a:t>‹#›</a:t>
            </a:fld>
            <a:endParaRPr lang="id-ID" altLang="en-US">
              <a:solidFill>
                <a:srgbClr val="F8B323">
                  <a:lumMod val="50000"/>
                </a:srgbClr>
              </a:solidFill>
            </a:endParaRP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2417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1906E-9DEC-451B-90F3-5E8848C5A9C7}"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3138F055-3083-4CB2-9203-7E608644E3F1}"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80064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C2FCFF71-D485-42CF-BD6C-B4A92B4EAC4D}" type="datetimeFigureOut">
              <a:rPr lang="id-ID" altLang="en-US" smtClean="0">
                <a:solidFill>
                  <a:srgbClr val="F3F3F2"/>
                </a:solidFill>
              </a:rPr>
              <a:pPr/>
              <a:t>23/12/2025</a:t>
            </a:fld>
            <a:endParaRPr lang="id-ID" altLang="en-US">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ltLang="en-US">
              <a:solidFill>
                <a:srgbClr val="F3F3F2"/>
              </a:solidFill>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7319472-375C-4D7D-9AC7-0C00255560CC}" type="slidenum">
              <a:rPr lang="id-ID" altLang="en-US" smtClean="0">
                <a:solidFill>
                  <a:srgbClr val="F3F3F2"/>
                </a:solidFill>
              </a:rPr>
              <a:pPr/>
              <a:t>‹#›</a:t>
            </a:fld>
            <a:endParaRPr lang="id-ID" altLang="en-US">
              <a:solidFill>
                <a:srgbClr val="F3F3F2"/>
              </a:solidFill>
            </a:endParaRP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6394652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21D206-E50F-42B8-869C-C6C34F5F9279}"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4201F3A-1FFA-4FC9-862D-1EF2C9F3D47B}"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1302955920"/>
      </p:ext>
    </p:extLst>
  </p:cSld>
  <p:clrMapOvr>
    <a:masterClrMapping/>
  </p:clrMapOvr>
  <p:extLst>
    <p:ext uri="{DCECCB84-F9BA-43D5-87BE-67443E8EF086}">
      <p15:sldGuideLst xmlns=""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5C114-6A85-4B4D-85EF-FB75F748EF66}"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6B87FF9F-20F7-4E86-8D60-899404E2B6EA}"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532735873"/>
      </p:ext>
    </p:extLst>
  </p:cSld>
  <p:clrMapOvr>
    <a:masterClrMapping/>
  </p:clrMapOvr>
  <p:extLst>
    <p:ext uri="{DCECCB84-F9BA-43D5-87BE-67443E8EF086}">
      <p15:sldGuideLst xmlns=""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C2FCFF71-D485-42CF-BD6C-B4A92B4EAC4D}" type="datetimeFigureOut">
              <a:rPr lang="id-ID" altLang="en-US" smtClean="0"/>
              <a:pPr/>
              <a:t>23/12/2025</a:t>
            </a:fld>
            <a:endParaRPr lang="id-ID" alt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lt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7319472-375C-4D7D-9AC7-0C00255560CC}" type="slidenum">
              <a:rPr lang="id-ID" altLang="en-US" smtClean="0"/>
              <a:pPr/>
              <a:t>‹#›</a:t>
            </a:fld>
            <a:endParaRPr lang="id-ID" alt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2173422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F0CCAC-4A49-4399-A694-6FF76AEB0CE9}"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32569F3E-FCE6-48BF-9CB7-C4CD8D200248}"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2708076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44410-E0B2-49B8-BA74-CA442E11F43E}"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78FB72E-C664-45D3-A80A-33B330A611DE}"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3789333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822A20F-2BB2-4FFD-962F-CA4BE6AB1DB4}"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8755E261-C089-4541-832F-44DCCF30CD7D}"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6152226"/>
      </p:ext>
    </p:extLst>
  </p:cSld>
  <p:clrMapOvr>
    <a:masterClrMapping/>
  </p:clrMapOvr>
  <p:extLst>
    <p:ext uri="{DCECCB84-F9BA-43D5-87BE-67443E8EF086}">
      <p15:sldGuideLst xmlns="" xmlns:p15="http://schemas.microsoft.com/office/powerpoint/2012/main">
        <p15:guide id="1" orient="horz" pos="69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2A38BE93-28E6-4559-AB62-A3C8196B6685}"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solidFill>
                <a:prstClr val="black">
                  <a:lumMod val="65000"/>
                  <a:lumOff val="35000"/>
                </a:prstClr>
              </a:solidFill>
            </a:endParaRPr>
          </a:p>
        </p:txBody>
      </p:sp>
      <p:sp>
        <p:nvSpPr>
          <p:cNvPr id="7" name="Slide Number Placeholder 6"/>
          <p:cNvSpPr>
            <a:spLocks noGrp="1"/>
          </p:cNvSpPr>
          <p:nvPr>
            <p:ph type="sldNum" sz="quarter" idx="12"/>
          </p:nvPr>
        </p:nvSpPr>
        <p:spPr>
          <a:xfrm>
            <a:off x="4256153" y="6375679"/>
            <a:ext cx="947460" cy="345796"/>
          </a:xfrm>
        </p:spPr>
        <p:txBody>
          <a:bodyPr/>
          <a:lstStyle/>
          <a:p>
            <a:fld id="{82286CEC-C20B-4B22-9687-23A290B6F1D3}"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4118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74010-4E24-4A1C-88CB-E26CB67AC833}"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F4460EE-B4A4-4D52-9E34-A9DE88DEB981}"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527760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9F811-F8A0-4805-A123-194F1B283308}"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2864A4F4-A3FA-4E82-A2C5-84D14AA5F8FD}"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Tree>
    <p:extLst>
      <p:ext uri="{BB962C8B-B14F-4D97-AF65-F5344CB8AC3E}">
        <p14:creationId xmlns:p14="http://schemas.microsoft.com/office/powerpoint/2010/main" val="2136354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 xmlns:a16="http://schemas.microsoft.com/office/drawing/2014/main" id="{33DF8C0B-E235-4380-BFEB-B7EF6CA2D8BD}"/>
              </a:ext>
            </a:extLst>
          </p:cNvPr>
          <p:cNvSpPr>
            <a:spLocks noGrp="1"/>
          </p:cNvSpPr>
          <p:nvPr>
            <p:ph type="dt" sz="half" idx="10"/>
          </p:nvPr>
        </p:nvSpPr>
        <p:spPr>
          <a:xfrm>
            <a:off x="457200" y="6248400"/>
            <a:ext cx="2133600" cy="457200"/>
          </a:xfrm>
        </p:spPr>
        <p:txBody>
          <a:bodyPr/>
          <a:lstStyle>
            <a:lvl1pPr>
              <a:defRPr/>
            </a:lvl1pPr>
          </a:lstStyle>
          <a:p>
            <a:endParaRPr lang="en-US" altLang="en-US">
              <a:solidFill>
                <a:prstClr val="black">
                  <a:lumMod val="65000"/>
                  <a:lumOff val="35000"/>
                </a:prstClr>
              </a:solidFill>
            </a:endParaRPr>
          </a:p>
        </p:txBody>
      </p:sp>
      <p:sp>
        <p:nvSpPr>
          <p:cNvPr id="6" name="Footer Placeholder 5">
            <a:extLst>
              <a:ext uri="{FF2B5EF4-FFF2-40B4-BE49-F238E27FC236}">
                <a16:creationId xmlns="" xmlns:a16="http://schemas.microsoft.com/office/drawing/2014/main" id="{AD277240-6CC9-4753-9B99-8831F084F8F4}"/>
              </a:ext>
            </a:extLst>
          </p:cNvPr>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lumMod val="65000"/>
                  <a:lumOff val="35000"/>
                </a:prstClr>
              </a:solidFill>
            </a:endParaRPr>
          </a:p>
        </p:txBody>
      </p:sp>
      <p:sp>
        <p:nvSpPr>
          <p:cNvPr id="7" name="Slide Number Placeholder 6">
            <a:extLst>
              <a:ext uri="{FF2B5EF4-FFF2-40B4-BE49-F238E27FC236}">
                <a16:creationId xmlns="" xmlns:a16="http://schemas.microsoft.com/office/drawing/2014/main" id="{AF07FC9F-B8D6-4891-8C74-95FFA35778EB}"/>
              </a:ext>
            </a:extLst>
          </p:cNvPr>
          <p:cNvSpPr>
            <a:spLocks noGrp="1"/>
          </p:cNvSpPr>
          <p:nvPr>
            <p:ph type="sldNum" sz="quarter" idx="12"/>
          </p:nvPr>
        </p:nvSpPr>
        <p:spPr>
          <a:xfrm>
            <a:off x="6553200" y="6248400"/>
            <a:ext cx="2133600" cy="457200"/>
          </a:xfrm>
        </p:spPr>
        <p:txBody>
          <a:bodyPr/>
          <a:lstStyle>
            <a:lvl1pPr>
              <a:defRPr/>
            </a:lvl1pPr>
          </a:lstStyle>
          <a:p>
            <a:fld id="{EC2ECE6F-C0C9-4223-A1A6-9FFA0517143D}" type="slidenum">
              <a:rPr lang="en-US" altLang="en-US">
                <a:solidFill>
                  <a:prstClr val="black">
                    <a:lumMod val="65000"/>
                    <a:lumOff val="35000"/>
                  </a:prstClr>
                </a:solidFill>
              </a:rPr>
              <a:pPr/>
              <a:t>‹#›</a:t>
            </a:fld>
            <a:endParaRPr lang="en-US" altLang="en-US">
              <a:solidFill>
                <a:prstClr val="black">
                  <a:lumMod val="65000"/>
                  <a:lumOff val="35000"/>
                </a:prstClr>
              </a:solidFill>
            </a:endParaRPr>
          </a:p>
        </p:txBody>
      </p:sp>
    </p:spTree>
    <p:extLst>
      <p:ext uri="{BB962C8B-B14F-4D97-AF65-F5344CB8AC3E}">
        <p14:creationId xmlns:p14="http://schemas.microsoft.com/office/powerpoint/2010/main" val="112486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21D206-E50F-42B8-869C-C6C34F5F9279}" type="datetimeFigureOut">
              <a:rPr lang="id-ID" altLang="en-US" smtClean="0"/>
              <a:pPr/>
              <a:t>23/12/2025</a:t>
            </a:fld>
            <a:endParaRPr lang="id-ID"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4201F3A-1FFA-4FC9-862D-1EF2C9F3D47B}" type="slidenum">
              <a:rPr lang="id-ID" altLang="en-US" smtClean="0"/>
              <a:pPr/>
              <a:t>‹#›</a:t>
            </a:fld>
            <a:endParaRPr lang="id-ID" altLang="en-US"/>
          </a:p>
        </p:txBody>
      </p:sp>
    </p:spTree>
    <p:extLst>
      <p:ext uri="{BB962C8B-B14F-4D97-AF65-F5344CB8AC3E}">
        <p14:creationId xmlns:p14="http://schemas.microsoft.com/office/powerpoint/2010/main" val="4199401175"/>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5C114-6A85-4B4D-85EF-FB75F748EF66}" type="datetimeFigureOut">
              <a:rPr lang="id-ID" altLang="en-US" smtClean="0"/>
              <a:pPr/>
              <a:t>23/12/2025</a:t>
            </a:fld>
            <a:endParaRPr lang="id-ID"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B87FF9F-20F7-4E86-8D60-899404E2B6EA}" type="slidenum">
              <a:rPr lang="id-ID" altLang="en-US" smtClean="0"/>
              <a:pPr/>
              <a:t>‹#›</a:t>
            </a:fld>
            <a:endParaRPr lang="id-ID" altLang="en-US"/>
          </a:p>
        </p:txBody>
      </p:sp>
    </p:spTree>
    <p:extLst>
      <p:ext uri="{BB962C8B-B14F-4D97-AF65-F5344CB8AC3E}">
        <p14:creationId xmlns:p14="http://schemas.microsoft.com/office/powerpoint/2010/main" val="122068015"/>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F0CCAC-4A49-4399-A694-6FF76AEB0CE9}" type="datetimeFigureOut">
              <a:rPr lang="id-ID" altLang="en-US" smtClean="0"/>
              <a:pPr/>
              <a:t>23/12/2025</a:t>
            </a:fld>
            <a:endParaRPr lang="id-ID"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32569F3E-FCE6-48BF-9CB7-C4CD8D200248}" type="slidenum">
              <a:rPr lang="id-ID" altLang="en-US" smtClean="0"/>
              <a:pPr/>
              <a:t>‹#›</a:t>
            </a:fld>
            <a:endParaRPr lang="id-ID" altLang="en-US"/>
          </a:p>
        </p:txBody>
      </p:sp>
    </p:spTree>
    <p:extLst>
      <p:ext uri="{BB962C8B-B14F-4D97-AF65-F5344CB8AC3E}">
        <p14:creationId xmlns:p14="http://schemas.microsoft.com/office/powerpoint/2010/main" val="163453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44410-E0B2-49B8-BA74-CA442E11F43E}" type="datetimeFigureOut">
              <a:rPr lang="id-ID" altLang="en-US" smtClean="0"/>
              <a:pPr/>
              <a:t>23/12/2025</a:t>
            </a:fld>
            <a:endParaRPr lang="id-ID"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B78FB72E-C664-45D3-A80A-33B330A611DE}" type="slidenum">
              <a:rPr lang="id-ID" altLang="en-US" smtClean="0"/>
              <a:pPr/>
              <a:t>‹#›</a:t>
            </a:fld>
            <a:endParaRPr lang="id-ID" altLang="en-US"/>
          </a:p>
        </p:txBody>
      </p:sp>
    </p:spTree>
    <p:extLst>
      <p:ext uri="{BB962C8B-B14F-4D97-AF65-F5344CB8AC3E}">
        <p14:creationId xmlns:p14="http://schemas.microsoft.com/office/powerpoint/2010/main" val="200305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9822A20F-2BB2-4FFD-962F-CA4BE6AB1DB4}" type="datetimeFigureOut">
              <a:rPr lang="id-ID" altLang="en-US" smtClean="0"/>
              <a:pPr/>
              <a:t>23/12/2025</a:t>
            </a:fld>
            <a:endParaRPr lang="id-ID" altLang="en-US"/>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p>
        </p:txBody>
      </p:sp>
      <p:sp>
        <p:nvSpPr>
          <p:cNvPr id="7" name="Slide Number Placeholder 6"/>
          <p:cNvSpPr>
            <a:spLocks noGrp="1"/>
          </p:cNvSpPr>
          <p:nvPr>
            <p:ph type="sldNum" sz="quarter" idx="12"/>
          </p:nvPr>
        </p:nvSpPr>
        <p:spPr>
          <a:xfrm>
            <a:off x="4268261" y="6375679"/>
            <a:ext cx="924342" cy="345796"/>
          </a:xfrm>
        </p:spPr>
        <p:txBody>
          <a:bodyPr/>
          <a:lstStyle/>
          <a:p>
            <a:fld id="{8755E261-C089-4541-832F-44DCCF30CD7D}" type="slidenum">
              <a:rPr lang="id-ID" altLang="en-US" smtClean="0"/>
              <a:pPr/>
              <a:t>‹#›</a:t>
            </a:fld>
            <a:endParaRPr lang="id-ID" alt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564117"/>
      </p:ext>
    </p:extLst>
  </p:cSld>
  <p:clrMapOvr>
    <a:masterClrMapping/>
  </p:clrMapOvr>
  <p:extLst>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2A38BE93-28E6-4559-AB62-A3C8196B6685}" type="datetimeFigureOut">
              <a:rPr lang="id-ID" altLang="en-US" smtClean="0"/>
              <a:pPr/>
              <a:t>23/12/2025</a:t>
            </a:fld>
            <a:endParaRPr lang="id-ID" altLang="en-US"/>
          </a:p>
        </p:txBody>
      </p:sp>
      <p:sp>
        <p:nvSpPr>
          <p:cNvPr id="6" name="Footer Placeholder 5"/>
          <p:cNvSpPr>
            <a:spLocks noGrp="1"/>
          </p:cNvSpPr>
          <p:nvPr>
            <p:ph type="ftr" sz="quarter" idx="11"/>
          </p:nvPr>
        </p:nvSpPr>
        <p:spPr>
          <a:xfrm>
            <a:off x="1577716" y="6375679"/>
            <a:ext cx="2611634" cy="345796"/>
          </a:xfrm>
        </p:spPr>
        <p:txBody>
          <a:bodyPr/>
          <a:lstStyle/>
          <a:p>
            <a:endParaRPr lang="en-US" altLang="en-US"/>
          </a:p>
        </p:txBody>
      </p:sp>
      <p:sp>
        <p:nvSpPr>
          <p:cNvPr id="7" name="Slide Number Placeholder 6"/>
          <p:cNvSpPr>
            <a:spLocks noGrp="1"/>
          </p:cNvSpPr>
          <p:nvPr>
            <p:ph type="sldNum" sz="quarter" idx="12"/>
          </p:nvPr>
        </p:nvSpPr>
        <p:spPr>
          <a:xfrm>
            <a:off x="4256153" y="6375679"/>
            <a:ext cx="947460" cy="345796"/>
          </a:xfrm>
        </p:spPr>
        <p:txBody>
          <a:bodyPr/>
          <a:lstStyle/>
          <a:p>
            <a:fld id="{82286CEC-C20B-4B22-9687-23A290B6F1D3}" type="slidenum">
              <a:rPr lang="id-ID" altLang="en-US" smtClean="0"/>
              <a:pPr/>
              <a:t>‹#›</a:t>
            </a:fld>
            <a:endParaRPr lang="id-ID" alt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506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32E7F43-081A-4C13-B4D6-D3B84E605AEC}" type="datetimeFigureOut">
              <a:rPr lang="id-ID" altLang="en-US" smtClean="0"/>
              <a:pPr/>
              <a:t>23/12/2025</a:t>
            </a:fld>
            <a:endParaRPr lang="id-ID" alt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lt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E1B862F-5EBB-461F-BC8F-04A1099D9C70}" type="slidenum">
              <a:rPr lang="id-ID" altLang="en-US" smtClean="0"/>
              <a:pPr/>
              <a:t>‹#›</a:t>
            </a:fld>
            <a:endParaRPr lang="id-ID" alt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92596557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32E7F43-081A-4C13-B4D6-D3B84E605AEC}"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E1B862F-5EBB-461F-BC8F-04A1099D9C70}"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51157463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132E7F43-081A-4C13-B4D6-D3B84E605AEC}" type="datetimeFigureOut">
              <a:rPr lang="id-ID" altLang="en-US" smtClean="0">
                <a:solidFill>
                  <a:prstClr val="black">
                    <a:lumMod val="65000"/>
                    <a:lumOff val="35000"/>
                  </a:prstClr>
                </a:solidFill>
              </a:rPr>
              <a:pPr/>
              <a:t>23/12/2025</a:t>
            </a:fld>
            <a:endParaRPr lang="id-ID"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E1B862F-5EBB-461F-BC8F-04A1099D9C70}" type="slidenum">
              <a:rPr lang="id-ID" altLang="en-US" smtClean="0">
                <a:solidFill>
                  <a:prstClr val="black">
                    <a:lumMod val="65000"/>
                    <a:lumOff val="35000"/>
                  </a:prstClr>
                </a:solidFill>
              </a:rPr>
              <a:pPr/>
              <a:t>‹#›</a:t>
            </a:fld>
            <a:endParaRPr lang="id-ID" altLang="en-US">
              <a:solidFill>
                <a:prstClr val="black">
                  <a:lumMod val="65000"/>
                  <a:lumOff val="35000"/>
                </a:prstClr>
              </a:solidFill>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90626555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0.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610600" cy="2506215"/>
          </a:xfrm>
        </p:spPr>
        <p:txBody>
          <a:bodyPr>
            <a:noAutofit/>
          </a:bodyPr>
          <a:lstStyle/>
          <a:p>
            <a:pPr algn="ctr" eaLnBrk="1" fontAlgn="auto" hangingPunct="1">
              <a:spcAft>
                <a:spcPts val="0"/>
              </a:spcAft>
              <a:defRPr/>
            </a:pPr>
            <a:r>
              <a:rPr lang="id-ID" sz="4000" dirty="0" smtClean="0">
                <a:latin typeface="Arial Black" pitchFamily="34" charset="0"/>
              </a:rPr>
              <a:t>Uji Hipotesis: </a:t>
            </a:r>
            <a:r>
              <a:rPr lang="fi-FI" sz="4000" dirty="0" smtClean="0">
                <a:latin typeface="Arial Black" pitchFamily="34" charset="0"/>
              </a:rPr>
              <a:t>KORELASI, DETERMINASI dan REGRESI SEDERHANA</a:t>
            </a:r>
            <a:r>
              <a:rPr lang="en-US" sz="4000" dirty="0" smtClean="0">
                <a:latin typeface="Arial Black" pitchFamily="34" charset="0"/>
              </a:rPr>
              <a:t> </a:t>
            </a:r>
            <a:endParaRPr lang="en-US" sz="4000" dirty="0">
              <a:latin typeface="Arial Black" pitchFamily="34" charset="0"/>
            </a:endParaRPr>
          </a:p>
        </p:txBody>
      </p:sp>
      <p:sp>
        <p:nvSpPr>
          <p:cNvPr id="9219" name="Subtitle 2"/>
          <p:cNvSpPr>
            <a:spLocks noGrp="1"/>
          </p:cNvSpPr>
          <p:nvPr>
            <p:ph type="subTitle" idx="1"/>
          </p:nvPr>
        </p:nvSpPr>
        <p:spPr/>
        <p:txBody>
          <a:bodyPr>
            <a:normAutofit fontScale="77500" lnSpcReduction="20000"/>
          </a:bodyPr>
          <a:lstStyle/>
          <a:p>
            <a:pPr marR="0" algn="ctr" eaLnBrk="1" hangingPunct="1"/>
            <a:r>
              <a:rPr lang="en-US" sz="1800" dirty="0" smtClean="0">
                <a:latin typeface="Arial Black" pitchFamily="34" charset="0"/>
              </a:rPr>
              <a:t>PERTEMUAN 1</a:t>
            </a:r>
            <a:r>
              <a:rPr lang="id-ID" sz="1800" dirty="0" smtClean="0">
                <a:latin typeface="Arial Black" pitchFamily="34" charset="0"/>
              </a:rPr>
              <a:t>4</a:t>
            </a:r>
            <a:endParaRPr lang="en-US" sz="1800" dirty="0" smtClean="0">
              <a:latin typeface="Arial Black" pitchFamily="34" charset="0"/>
            </a:endParaRPr>
          </a:p>
          <a:p>
            <a:pPr marR="0" algn="ctr" eaLnBrk="1" hangingPunct="1"/>
            <a:endParaRPr lang="en-US" dirty="0" smtClean="0"/>
          </a:p>
          <a:p>
            <a:pPr marR="0" algn="ctr" eaLnBrk="1" hangingPunct="1"/>
            <a:r>
              <a:rPr lang="en-US" dirty="0" smtClean="0"/>
              <a:t> </a:t>
            </a:r>
          </a:p>
        </p:txBody>
      </p:sp>
      <p:sp>
        <p:nvSpPr>
          <p:cNvPr id="9220" name="Rectangle 2"/>
          <p:cNvSpPr>
            <a:spLocks noChangeArrowheads="1"/>
          </p:cNvSpPr>
          <p:nvPr/>
        </p:nvSpPr>
        <p:spPr bwMode="auto">
          <a:xfrm>
            <a:off x="3131840" y="3861048"/>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nn-NO" dirty="0">
                <a:solidFill>
                  <a:prstClr val="black"/>
                </a:solidFill>
                <a:latin typeface="Arial Black" pitchFamily="34" charset="0"/>
                <a:cs typeface="Arial" pitchFamily="34" charset="0"/>
              </a:rPr>
              <a:t> By : BIDA SARI,  SP, MSi</a:t>
            </a:r>
            <a:endParaRPr lang="en-US" dirty="0">
              <a:solidFill>
                <a:prstClr val="black"/>
              </a:solidFill>
              <a:latin typeface="Arial Black" pitchFamily="34" charset="0"/>
              <a:cs typeface="Arial" pitchFamily="34" charset="0"/>
            </a:endParaRPr>
          </a:p>
        </p:txBody>
      </p:sp>
    </p:spTree>
    <p:extLst>
      <p:ext uri="{BB962C8B-B14F-4D97-AF65-F5344CB8AC3E}">
        <p14:creationId xmlns:p14="http://schemas.microsoft.com/office/powerpoint/2010/main" val="840272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3568" y="260648"/>
            <a:ext cx="8438258" cy="668022"/>
          </a:xfrm>
        </p:spPr>
        <p:txBody>
          <a:bodyPr>
            <a:noAutofit/>
          </a:bodyPr>
          <a:lstStyle/>
          <a:p>
            <a:r>
              <a:rPr lang="en-US" sz="2800" b="1" u="sng" dirty="0" smtClean="0">
                <a:solidFill>
                  <a:schemeClr val="accent5">
                    <a:lumMod val="25000"/>
                  </a:schemeClr>
                </a:solidFill>
              </a:rPr>
              <a:t>CONTOH</a:t>
            </a:r>
            <a:r>
              <a:rPr lang="id-ID" sz="2800" b="1" u="sng" dirty="0" smtClean="0">
                <a:solidFill>
                  <a:schemeClr val="accent5">
                    <a:lumMod val="25000"/>
                  </a:schemeClr>
                </a:solidFill>
              </a:rPr>
              <a:t> 2 :</a:t>
            </a:r>
            <a:r>
              <a:rPr lang="en-US" sz="2800" b="1" u="sng" dirty="0" smtClean="0">
                <a:solidFill>
                  <a:schemeClr val="accent5">
                    <a:lumMod val="25000"/>
                  </a:schemeClr>
                </a:solidFill>
              </a:rPr>
              <a:t> UJI h</a:t>
            </a:r>
            <a:r>
              <a:rPr lang="id-ID" sz="2800" b="1" u="sng" dirty="0" smtClean="0">
                <a:solidFill>
                  <a:schemeClr val="accent5">
                    <a:lumMod val="25000"/>
                  </a:schemeClr>
                </a:solidFill>
              </a:rPr>
              <a:t>i</a:t>
            </a:r>
            <a:r>
              <a:rPr lang="en-US" sz="2800" b="1" u="sng" dirty="0" smtClean="0">
                <a:solidFill>
                  <a:schemeClr val="accent5">
                    <a:lumMod val="25000"/>
                  </a:schemeClr>
                </a:solidFill>
              </a:rPr>
              <a:t>POTESIS</a:t>
            </a:r>
            <a:r>
              <a:rPr lang="id-ID" sz="2800" b="1" u="sng" dirty="0" smtClean="0">
                <a:solidFill>
                  <a:schemeClr val="accent5">
                    <a:lumMod val="25000"/>
                  </a:schemeClr>
                </a:solidFill>
              </a:rPr>
              <a:t> </a:t>
            </a:r>
            <a:r>
              <a:rPr lang="en-US" sz="2800" b="1" u="sng" dirty="0" smtClean="0">
                <a:solidFill>
                  <a:schemeClr val="accent5">
                    <a:lumMod val="25000"/>
                  </a:schemeClr>
                </a:solidFill>
              </a:rPr>
              <a:t>KORELASI</a:t>
            </a:r>
            <a:r>
              <a:rPr lang="id-ID" sz="2800" b="1" u="sng" dirty="0">
                <a:solidFill>
                  <a:schemeClr val="accent5">
                    <a:lumMod val="25000"/>
                  </a:schemeClr>
                </a:solidFill>
              </a:rPr>
              <a:t> &amp; determinasi</a:t>
            </a:r>
          </a:p>
        </p:txBody>
      </p:sp>
      <p:sp>
        <p:nvSpPr>
          <p:cNvPr id="14339" name="Content Placeholder 2"/>
          <p:cNvSpPr>
            <a:spLocks noGrp="1"/>
          </p:cNvSpPr>
          <p:nvPr>
            <p:ph idx="1"/>
          </p:nvPr>
        </p:nvSpPr>
        <p:spPr>
          <a:xfrm>
            <a:off x="857250" y="836712"/>
            <a:ext cx="7572375" cy="5804048"/>
          </a:xfrm>
        </p:spPr>
        <p:txBody>
          <a:bodyPr>
            <a:normAutofit lnSpcReduction="10000"/>
          </a:bodyPr>
          <a:lstStyle/>
          <a:p>
            <a:pPr marL="0" marR="0" algn="just">
              <a:lnSpc>
                <a:spcPct val="115000"/>
              </a:lnSpc>
              <a:spcBef>
                <a:spcPts val="0"/>
              </a:spcBef>
              <a:spcAft>
                <a:spcPts val="0"/>
              </a:spcAft>
              <a:tabLst>
                <a:tab pos="4241165" algn="l"/>
              </a:tabLst>
            </a:pPr>
            <a:r>
              <a:rPr lang="en-US" sz="2200" dirty="0" err="1">
                <a:latin typeface="Cambria Math"/>
                <a:ea typeface="Calibri"/>
                <a:cs typeface="Times New Roman"/>
              </a:rPr>
              <a:t>Seorang</a:t>
            </a:r>
            <a:r>
              <a:rPr lang="en-US" sz="2200" dirty="0">
                <a:latin typeface="Cambria Math"/>
                <a:ea typeface="Calibri"/>
                <a:cs typeface="Times New Roman"/>
              </a:rPr>
              <a:t> </a:t>
            </a:r>
            <a:r>
              <a:rPr lang="en-US" sz="2200" dirty="0" err="1">
                <a:latin typeface="Cambria Math"/>
                <a:ea typeface="Calibri"/>
                <a:cs typeface="Times New Roman"/>
              </a:rPr>
              <a:t>dosen</a:t>
            </a:r>
            <a:r>
              <a:rPr lang="en-US" sz="2200" dirty="0">
                <a:latin typeface="Cambria Math"/>
                <a:ea typeface="Calibri"/>
                <a:cs typeface="Times New Roman"/>
              </a:rPr>
              <a:t> </a:t>
            </a:r>
            <a:r>
              <a:rPr lang="en-US" sz="2200" dirty="0" err="1">
                <a:latin typeface="Cambria Math"/>
                <a:ea typeface="Calibri"/>
                <a:cs typeface="Times New Roman"/>
              </a:rPr>
              <a:t>Akademi</a:t>
            </a:r>
            <a:r>
              <a:rPr lang="en-US" sz="2200" dirty="0">
                <a:latin typeface="Cambria Math"/>
                <a:ea typeface="Calibri"/>
                <a:cs typeface="Times New Roman"/>
              </a:rPr>
              <a:t> </a:t>
            </a:r>
            <a:r>
              <a:rPr lang="en-US" sz="2200" dirty="0" err="1">
                <a:latin typeface="Cambria Math"/>
                <a:ea typeface="Calibri"/>
                <a:cs typeface="Times New Roman"/>
              </a:rPr>
              <a:t>Ilmu</a:t>
            </a:r>
            <a:r>
              <a:rPr lang="en-US" sz="2200" dirty="0">
                <a:latin typeface="Cambria Math"/>
                <a:ea typeface="Calibri"/>
                <a:cs typeface="Times New Roman"/>
              </a:rPr>
              <a:t> </a:t>
            </a:r>
            <a:r>
              <a:rPr lang="en-US" sz="2200" dirty="0" err="1">
                <a:latin typeface="Cambria Math"/>
                <a:ea typeface="Calibri"/>
                <a:cs typeface="Times New Roman"/>
              </a:rPr>
              <a:t>Statistik</a:t>
            </a:r>
            <a:r>
              <a:rPr lang="en-US" sz="2200" dirty="0">
                <a:latin typeface="Cambria Math"/>
                <a:ea typeface="Calibri"/>
                <a:cs typeface="Times New Roman"/>
              </a:rPr>
              <a:t> </a:t>
            </a:r>
            <a:r>
              <a:rPr lang="en-US" sz="2200" dirty="0" err="1">
                <a:latin typeface="Cambria Math"/>
                <a:ea typeface="Calibri"/>
                <a:cs typeface="Times New Roman"/>
              </a:rPr>
              <a:t>berpendapat</a:t>
            </a:r>
            <a:r>
              <a:rPr lang="en-US" sz="2200" dirty="0">
                <a:latin typeface="Cambria Math"/>
                <a:ea typeface="Calibri"/>
                <a:cs typeface="Times New Roman"/>
              </a:rPr>
              <a:t> </a:t>
            </a:r>
            <a:r>
              <a:rPr lang="en-US" sz="2200" dirty="0" err="1">
                <a:latin typeface="Cambria Math"/>
                <a:ea typeface="Calibri"/>
                <a:cs typeface="Times New Roman"/>
              </a:rPr>
              <a:t>bahwa</a:t>
            </a:r>
            <a:r>
              <a:rPr lang="en-US" sz="2200" dirty="0">
                <a:latin typeface="Cambria Math"/>
                <a:ea typeface="Calibri"/>
                <a:cs typeface="Times New Roman"/>
              </a:rPr>
              <a:t> </a:t>
            </a:r>
            <a:r>
              <a:rPr lang="en-US" sz="2200" dirty="0" err="1">
                <a:latin typeface="Cambria Math"/>
                <a:ea typeface="Calibri"/>
                <a:cs typeface="Times New Roman"/>
              </a:rPr>
              <a:t>tidak</a:t>
            </a:r>
            <a:r>
              <a:rPr lang="en-US" sz="2200" dirty="0">
                <a:latin typeface="Cambria Math"/>
                <a:ea typeface="Calibri"/>
                <a:cs typeface="Times New Roman"/>
              </a:rPr>
              <a:t> </a:t>
            </a:r>
            <a:r>
              <a:rPr lang="en-US" sz="2200" dirty="0" err="1">
                <a:latin typeface="Cambria Math"/>
                <a:ea typeface="Calibri"/>
                <a:cs typeface="Times New Roman"/>
              </a:rPr>
              <a:t>ada</a:t>
            </a:r>
            <a:r>
              <a:rPr lang="en-US" sz="2200" dirty="0">
                <a:latin typeface="Cambria Math"/>
                <a:ea typeface="Calibri"/>
                <a:cs typeface="Times New Roman"/>
              </a:rPr>
              <a:t> </a:t>
            </a:r>
            <a:r>
              <a:rPr lang="en-US" sz="2200" dirty="0" err="1">
                <a:latin typeface="Cambria Math"/>
                <a:ea typeface="Calibri"/>
                <a:cs typeface="Times New Roman"/>
              </a:rPr>
              <a:t>hubungan</a:t>
            </a:r>
            <a:r>
              <a:rPr lang="en-US" sz="2200" dirty="0">
                <a:latin typeface="Cambria Math"/>
                <a:ea typeface="Calibri"/>
                <a:cs typeface="Times New Roman"/>
              </a:rPr>
              <a:t> </a:t>
            </a:r>
            <a:r>
              <a:rPr lang="en-US" sz="2200" dirty="0" err="1">
                <a:latin typeface="Cambria Math"/>
                <a:ea typeface="Calibri"/>
                <a:cs typeface="Times New Roman"/>
              </a:rPr>
              <a:t>antara</a:t>
            </a:r>
            <a:r>
              <a:rPr lang="en-US" sz="2200" dirty="0">
                <a:latin typeface="Cambria Math"/>
                <a:ea typeface="Calibri"/>
                <a:cs typeface="Times New Roman"/>
              </a:rPr>
              <a:t> </a:t>
            </a:r>
            <a:r>
              <a:rPr lang="en-US" sz="2200" dirty="0" err="1">
                <a:latin typeface="Cambria Math"/>
                <a:ea typeface="Calibri"/>
                <a:cs typeface="Times New Roman"/>
              </a:rPr>
              <a:t>tingkat</a:t>
            </a:r>
            <a:r>
              <a:rPr lang="en-US" sz="2200" dirty="0">
                <a:latin typeface="Cambria Math"/>
                <a:ea typeface="Calibri"/>
                <a:cs typeface="Times New Roman"/>
              </a:rPr>
              <a:t> IQ </a:t>
            </a:r>
            <a:r>
              <a:rPr lang="en-US" sz="2200" dirty="0" err="1">
                <a:latin typeface="Cambria Math"/>
                <a:ea typeface="Calibri"/>
                <a:cs typeface="Times New Roman"/>
              </a:rPr>
              <a:t>dari</a:t>
            </a:r>
            <a:r>
              <a:rPr lang="en-US" sz="2200" dirty="0">
                <a:latin typeface="Cambria Math"/>
                <a:ea typeface="Calibri"/>
                <a:cs typeface="Times New Roman"/>
              </a:rPr>
              <a:t> </a:t>
            </a:r>
            <a:r>
              <a:rPr lang="en-US" sz="2200" dirty="0" err="1">
                <a:latin typeface="Cambria Math"/>
                <a:ea typeface="Calibri"/>
                <a:cs typeface="Times New Roman"/>
              </a:rPr>
              <a:t>mahasiswa</a:t>
            </a:r>
            <a:r>
              <a:rPr lang="en-US" sz="2200" dirty="0">
                <a:latin typeface="Cambria Math"/>
                <a:ea typeface="Calibri"/>
                <a:cs typeface="Times New Roman"/>
              </a:rPr>
              <a:t> </a:t>
            </a:r>
            <a:r>
              <a:rPr lang="en-US" sz="2200" dirty="0" err="1">
                <a:latin typeface="Cambria Math"/>
                <a:ea typeface="Calibri"/>
                <a:cs typeface="Times New Roman"/>
              </a:rPr>
              <a:t>Akademi</a:t>
            </a:r>
            <a:r>
              <a:rPr lang="en-US" sz="2200" dirty="0">
                <a:latin typeface="Cambria Math"/>
                <a:ea typeface="Calibri"/>
                <a:cs typeface="Times New Roman"/>
              </a:rPr>
              <a:t> </a:t>
            </a:r>
            <a:r>
              <a:rPr lang="en-US" sz="2200" dirty="0" err="1">
                <a:latin typeface="Cambria Math"/>
                <a:ea typeface="Calibri"/>
                <a:cs typeface="Times New Roman"/>
              </a:rPr>
              <a:t>Ilmu</a:t>
            </a:r>
            <a:r>
              <a:rPr lang="en-US" sz="2200" dirty="0">
                <a:latin typeface="Cambria Math"/>
                <a:ea typeface="Calibri"/>
                <a:cs typeface="Times New Roman"/>
              </a:rPr>
              <a:t> </a:t>
            </a:r>
            <a:r>
              <a:rPr lang="en-US" sz="2200" dirty="0" err="1">
                <a:latin typeface="Cambria Math"/>
                <a:ea typeface="Calibri"/>
                <a:cs typeface="Times New Roman"/>
              </a:rPr>
              <a:t>Statistik</a:t>
            </a:r>
            <a:r>
              <a:rPr lang="en-US" sz="2200" dirty="0">
                <a:latin typeface="Cambria Math"/>
                <a:ea typeface="Calibri"/>
                <a:cs typeface="Times New Roman"/>
              </a:rPr>
              <a:t> (=X) </a:t>
            </a:r>
            <a:r>
              <a:rPr lang="en-US" sz="2200" dirty="0" err="1">
                <a:latin typeface="Cambria Math"/>
                <a:ea typeface="Calibri"/>
                <a:cs typeface="Times New Roman"/>
              </a:rPr>
              <a:t>dengan</a:t>
            </a:r>
            <a:r>
              <a:rPr lang="en-US" sz="2200" dirty="0">
                <a:latin typeface="Cambria Math"/>
                <a:ea typeface="Calibri"/>
                <a:cs typeface="Times New Roman"/>
              </a:rPr>
              <a:t> </a:t>
            </a:r>
            <a:r>
              <a:rPr lang="en-US" sz="2200" dirty="0" err="1">
                <a:latin typeface="Cambria Math"/>
                <a:ea typeface="Calibri"/>
                <a:cs typeface="Times New Roman"/>
              </a:rPr>
              <a:t>hasil</a:t>
            </a:r>
            <a:r>
              <a:rPr lang="en-US" sz="2200" dirty="0">
                <a:latin typeface="Cambria Math"/>
                <a:ea typeface="Calibri"/>
                <a:cs typeface="Times New Roman"/>
              </a:rPr>
              <a:t> </a:t>
            </a:r>
            <a:r>
              <a:rPr lang="en-US" sz="2200" dirty="0" err="1">
                <a:latin typeface="Cambria Math"/>
                <a:ea typeface="Calibri"/>
                <a:cs typeface="Times New Roman"/>
              </a:rPr>
              <a:t>ujian</a:t>
            </a:r>
            <a:r>
              <a:rPr lang="en-US" sz="2200" dirty="0">
                <a:latin typeface="Cambria Math"/>
                <a:ea typeface="Calibri"/>
                <a:cs typeface="Times New Roman"/>
              </a:rPr>
              <a:t> </a:t>
            </a:r>
            <a:r>
              <a:rPr lang="en-US" sz="2200" dirty="0" err="1">
                <a:latin typeface="Cambria Math"/>
                <a:ea typeface="Calibri"/>
                <a:cs typeface="Times New Roman"/>
              </a:rPr>
              <a:t>tahun</a:t>
            </a:r>
            <a:r>
              <a:rPr lang="en-US" sz="2200" dirty="0">
                <a:latin typeface="Cambria Math"/>
                <a:ea typeface="Calibri"/>
                <a:cs typeface="Times New Roman"/>
              </a:rPr>
              <a:t> </a:t>
            </a:r>
            <a:r>
              <a:rPr lang="en-US" sz="2200" dirty="0" err="1">
                <a:latin typeface="Cambria Math"/>
                <a:ea typeface="Calibri"/>
                <a:cs typeface="Times New Roman"/>
              </a:rPr>
              <a:t>pertama</a:t>
            </a:r>
            <a:r>
              <a:rPr lang="en-US" sz="2200" dirty="0">
                <a:latin typeface="Cambria Math"/>
                <a:ea typeface="Calibri"/>
                <a:cs typeface="Times New Roman"/>
              </a:rPr>
              <a:t> (=Y). </a:t>
            </a:r>
            <a:r>
              <a:rPr lang="en-US" sz="2200" dirty="0" err="1">
                <a:latin typeface="Cambria Math"/>
                <a:ea typeface="Calibri"/>
                <a:cs typeface="Times New Roman"/>
              </a:rPr>
              <a:t>Dosen</a:t>
            </a:r>
            <a:r>
              <a:rPr lang="en-US" sz="2200" dirty="0">
                <a:latin typeface="Cambria Math"/>
                <a:ea typeface="Calibri"/>
                <a:cs typeface="Times New Roman"/>
              </a:rPr>
              <a:t> </a:t>
            </a:r>
            <a:r>
              <a:rPr lang="en-US" sz="2200" dirty="0" err="1">
                <a:latin typeface="Cambria Math"/>
                <a:ea typeface="Calibri"/>
                <a:cs typeface="Times New Roman"/>
              </a:rPr>
              <a:t>tersebut</a:t>
            </a:r>
            <a:r>
              <a:rPr lang="en-US" sz="2200" dirty="0">
                <a:latin typeface="Cambria Math"/>
                <a:ea typeface="Calibri"/>
                <a:cs typeface="Times New Roman"/>
              </a:rPr>
              <a:t> </a:t>
            </a:r>
            <a:r>
              <a:rPr lang="en-US" sz="2200" dirty="0" err="1">
                <a:latin typeface="Cambria Math"/>
                <a:ea typeface="Calibri"/>
                <a:cs typeface="Times New Roman"/>
              </a:rPr>
              <a:t>memilih</a:t>
            </a:r>
            <a:r>
              <a:rPr lang="en-US" sz="2200" dirty="0">
                <a:latin typeface="Cambria Math"/>
                <a:ea typeface="Calibri"/>
                <a:cs typeface="Times New Roman"/>
              </a:rPr>
              <a:t> </a:t>
            </a:r>
            <a:r>
              <a:rPr lang="en-US" sz="2200" dirty="0" err="1">
                <a:latin typeface="Cambria Math"/>
                <a:ea typeface="Calibri"/>
                <a:cs typeface="Times New Roman"/>
              </a:rPr>
              <a:t>alternatif</a:t>
            </a:r>
            <a:r>
              <a:rPr lang="en-US" sz="2200" dirty="0">
                <a:latin typeface="Cambria Math"/>
                <a:ea typeface="Calibri"/>
                <a:cs typeface="Times New Roman"/>
              </a:rPr>
              <a:t> </a:t>
            </a:r>
            <a:r>
              <a:rPr lang="en-US" sz="2200" dirty="0" err="1">
                <a:latin typeface="Cambria Math"/>
                <a:ea typeface="Calibri"/>
                <a:cs typeface="Times New Roman"/>
              </a:rPr>
              <a:t>yaitu</a:t>
            </a:r>
            <a:r>
              <a:rPr lang="en-US" sz="2200" dirty="0">
                <a:latin typeface="Cambria Math"/>
                <a:ea typeface="Calibri"/>
                <a:cs typeface="Times New Roman"/>
              </a:rPr>
              <a:t> </a:t>
            </a:r>
            <a:r>
              <a:rPr lang="en-US" sz="2200" dirty="0" err="1">
                <a:latin typeface="Cambria Math"/>
                <a:ea typeface="Calibri"/>
                <a:cs typeface="Times New Roman"/>
              </a:rPr>
              <a:t>adanya</a:t>
            </a:r>
            <a:r>
              <a:rPr lang="en-US" sz="2200" dirty="0">
                <a:latin typeface="Cambria Math"/>
                <a:ea typeface="Calibri"/>
                <a:cs typeface="Times New Roman"/>
              </a:rPr>
              <a:t> </a:t>
            </a:r>
            <a:r>
              <a:rPr lang="en-US" sz="2200" dirty="0" err="1">
                <a:latin typeface="Cambria Math"/>
                <a:ea typeface="Calibri"/>
                <a:cs typeface="Times New Roman"/>
              </a:rPr>
              <a:t>hubungan</a:t>
            </a:r>
            <a:r>
              <a:rPr lang="en-US" sz="2200" dirty="0">
                <a:latin typeface="Cambria Math"/>
                <a:ea typeface="Calibri"/>
                <a:cs typeface="Times New Roman"/>
              </a:rPr>
              <a:t> yang </a:t>
            </a:r>
            <a:r>
              <a:rPr lang="en-US" sz="2200" dirty="0" err="1">
                <a:latin typeface="Cambria Math"/>
                <a:ea typeface="Calibri"/>
                <a:cs typeface="Times New Roman"/>
              </a:rPr>
              <a:t>positif</a:t>
            </a:r>
            <a:r>
              <a:rPr lang="en-US" sz="2200" dirty="0">
                <a:latin typeface="Cambria Math"/>
                <a:ea typeface="Calibri"/>
                <a:cs typeface="Times New Roman"/>
              </a:rPr>
              <a:t>. </a:t>
            </a:r>
            <a:r>
              <a:rPr lang="en-US" sz="2200" dirty="0" err="1">
                <a:latin typeface="Cambria Math"/>
                <a:ea typeface="Calibri"/>
                <a:cs typeface="Times New Roman"/>
              </a:rPr>
              <a:t>Untuk</a:t>
            </a:r>
            <a:r>
              <a:rPr lang="en-US" sz="2200" dirty="0">
                <a:latin typeface="Cambria Math"/>
                <a:ea typeface="Calibri"/>
                <a:cs typeface="Times New Roman"/>
              </a:rPr>
              <a:t> </a:t>
            </a:r>
            <a:r>
              <a:rPr lang="en-US" sz="2200" dirty="0" err="1">
                <a:latin typeface="Cambria Math"/>
                <a:ea typeface="Calibri"/>
                <a:cs typeface="Times New Roman"/>
              </a:rPr>
              <a:t>maksud</a:t>
            </a:r>
            <a:r>
              <a:rPr lang="en-US" sz="2200" dirty="0">
                <a:latin typeface="Cambria Math"/>
                <a:ea typeface="Calibri"/>
                <a:cs typeface="Times New Roman"/>
              </a:rPr>
              <a:t> </a:t>
            </a:r>
            <a:r>
              <a:rPr lang="en-US" sz="2200" dirty="0" err="1">
                <a:latin typeface="Cambria Math"/>
                <a:ea typeface="Calibri"/>
                <a:cs typeface="Times New Roman"/>
              </a:rPr>
              <a:t>pengujian</a:t>
            </a:r>
            <a:r>
              <a:rPr lang="en-US" sz="2200" dirty="0">
                <a:latin typeface="Cambria Math"/>
                <a:ea typeface="Calibri"/>
                <a:cs typeface="Times New Roman"/>
              </a:rPr>
              <a:t> </a:t>
            </a:r>
            <a:r>
              <a:rPr lang="en-US" sz="2200" dirty="0" err="1">
                <a:latin typeface="Cambria Math"/>
                <a:ea typeface="Calibri"/>
                <a:cs typeface="Times New Roman"/>
              </a:rPr>
              <a:t>pendapatnya</a:t>
            </a:r>
            <a:r>
              <a:rPr lang="en-US" sz="2200" dirty="0">
                <a:latin typeface="Cambria Math"/>
                <a:ea typeface="Calibri"/>
                <a:cs typeface="Times New Roman"/>
              </a:rPr>
              <a:t> </a:t>
            </a:r>
            <a:r>
              <a:rPr lang="en-US" sz="2200" dirty="0" err="1">
                <a:latin typeface="Cambria Math"/>
                <a:ea typeface="Calibri"/>
                <a:cs typeface="Times New Roman"/>
              </a:rPr>
              <a:t>tersebut</a:t>
            </a:r>
            <a:r>
              <a:rPr lang="en-US" sz="2200" dirty="0">
                <a:latin typeface="Cambria Math"/>
                <a:ea typeface="Calibri"/>
                <a:cs typeface="Times New Roman"/>
              </a:rPr>
              <a:t>, </a:t>
            </a:r>
            <a:r>
              <a:rPr lang="en-US" sz="2200" dirty="0" err="1">
                <a:latin typeface="Cambria Math"/>
                <a:ea typeface="Calibri"/>
                <a:cs typeface="Times New Roman"/>
              </a:rPr>
              <a:t>telah</a:t>
            </a:r>
            <a:r>
              <a:rPr lang="en-US" sz="2200" dirty="0">
                <a:latin typeface="Cambria Math"/>
                <a:ea typeface="Calibri"/>
                <a:cs typeface="Times New Roman"/>
              </a:rPr>
              <a:t> </a:t>
            </a:r>
            <a:r>
              <a:rPr lang="en-US" sz="2200" dirty="0" err="1">
                <a:latin typeface="Cambria Math"/>
                <a:ea typeface="Calibri"/>
                <a:cs typeface="Times New Roman"/>
              </a:rPr>
              <a:t>dipilih</a:t>
            </a:r>
            <a:r>
              <a:rPr lang="en-US" sz="2200" dirty="0">
                <a:latin typeface="Cambria Math"/>
                <a:ea typeface="Calibri"/>
                <a:cs typeface="Times New Roman"/>
              </a:rPr>
              <a:t> </a:t>
            </a:r>
            <a:r>
              <a:rPr lang="en-US" sz="2200" dirty="0" err="1">
                <a:latin typeface="Cambria Math"/>
                <a:ea typeface="Calibri"/>
                <a:cs typeface="Times New Roman"/>
              </a:rPr>
              <a:t>secara</a:t>
            </a:r>
            <a:r>
              <a:rPr lang="en-US" sz="2200" dirty="0">
                <a:latin typeface="Cambria Math"/>
                <a:ea typeface="Calibri"/>
                <a:cs typeface="Times New Roman"/>
              </a:rPr>
              <a:t> </a:t>
            </a:r>
            <a:r>
              <a:rPr lang="en-US" sz="2200" dirty="0" err="1">
                <a:latin typeface="Cambria Math"/>
                <a:ea typeface="Calibri"/>
                <a:cs typeface="Times New Roman"/>
              </a:rPr>
              <a:t>acak</a:t>
            </a:r>
            <a:r>
              <a:rPr lang="en-US" sz="2200" dirty="0">
                <a:latin typeface="Cambria Math"/>
                <a:ea typeface="Calibri"/>
                <a:cs typeface="Times New Roman"/>
              </a:rPr>
              <a:t> 6 orang </a:t>
            </a:r>
            <a:r>
              <a:rPr lang="en-US" sz="2200" dirty="0" err="1">
                <a:latin typeface="Cambria Math"/>
                <a:ea typeface="Calibri"/>
                <a:cs typeface="Times New Roman"/>
              </a:rPr>
              <a:t>mahasiswa</a:t>
            </a:r>
            <a:r>
              <a:rPr lang="en-US" sz="2200" dirty="0">
                <a:latin typeface="Cambria Math"/>
                <a:ea typeface="Calibri"/>
                <a:cs typeface="Times New Roman"/>
              </a:rPr>
              <a:t> yang </a:t>
            </a:r>
            <a:r>
              <a:rPr lang="en-US" sz="2200" dirty="0" err="1">
                <a:latin typeface="Cambria Math"/>
                <a:ea typeface="Calibri"/>
                <a:cs typeface="Times New Roman"/>
              </a:rPr>
              <a:t>memberikan</a:t>
            </a:r>
            <a:r>
              <a:rPr lang="en-US" sz="2200" dirty="0">
                <a:latin typeface="Cambria Math"/>
                <a:ea typeface="Calibri"/>
                <a:cs typeface="Times New Roman"/>
              </a:rPr>
              <a:t> </a:t>
            </a:r>
            <a:r>
              <a:rPr lang="en-US" sz="2200" dirty="0" err="1">
                <a:latin typeface="Cambria Math"/>
                <a:ea typeface="Calibri"/>
                <a:cs typeface="Times New Roman"/>
              </a:rPr>
              <a:t>hasil</a:t>
            </a:r>
            <a:r>
              <a:rPr lang="en-US" sz="2200" dirty="0">
                <a:latin typeface="Cambria Math"/>
                <a:ea typeface="Calibri"/>
                <a:cs typeface="Times New Roman"/>
              </a:rPr>
              <a:t> </a:t>
            </a:r>
            <a:r>
              <a:rPr lang="en-US" sz="2200" dirty="0" err="1">
                <a:latin typeface="Cambria Math"/>
                <a:ea typeface="Calibri"/>
                <a:cs typeface="Times New Roman"/>
              </a:rPr>
              <a:t>sebagai</a:t>
            </a:r>
            <a:r>
              <a:rPr lang="en-US" sz="2200" dirty="0">
                <a:latin typeface="Cambria Math"/>
                <a:ea typeface="Calibri"/>
                <a:cs typeface="Times New Roman"/>
              </a:rPr>
              <a:t> </a:t>
            </a:r>
            <a:r>
              <a:rPr lang="en-US" sz="2200" dirty="0" err="1">
                <a:latin typeface="Cambria Math"/>
                <a:ea typeface="Calibri"/>
                <a:cs typeface="Times New Roman"/>
              </a:rPr>
              <a:t>berikut</a:t>
            </a:r>
            <a:r>
              <a:rPr lang="en-US" sz="2200" dirty="0">
                <a:latin typeface="Cambria Math"/>
                <a:ea typeface="Calibri"/>
                <a:cs typeface="Times New Roman"/>
              </a:rPr>
              <a:t> </a:t>
            </a:r>
            <a:r>
              <a:rPr lang="en-US" sz="2200" dirty="0" smtClean="0">
                <a:latin typeface="Cambria Math"/>
                <a:ea typeface="Calibri"/>
                <a:cs typeface="Times New Roman"/>
              </a:rPr>
              <a:t>:</a:t>
            </a:r>
          </a:p>
          <a:p>
            <a:pPr marL="0" marR="0" algn="just">
              <a:lnSpc>
                <a:spcPct val="115000"/>
              </a:lnSpc>
              <a:spcBef>
                <a:spcPts val="0"/>
              </a:spcBef>
              <a:spcAft>
                <a:spcPts val="0"/>
              </a:spcAft>
              <a:tabLst>
                <a:tab pos="4241165" algn="l"/>
              </a:tabLst>
            </a:pPr>
            <a:endParaRPr lang="en-US" dirty="0">
              <a:latin typeface="Cambria Math"/>
              <a:ea typeface="Calibri"/>
              <a:cs typeface="Times New Roman"/>
            </a:endParaRPr>
          </a:p>
          <a:p>
            <a:pPr marL="0" marR="0" algn="just">
              <a:lnSpc>
                <a:spcPct val="115000"/>
              </a:lnSpc>
              <a:spcBef>
                <a:spcPts val="0"/>
              </a:spcBef>
              <a:spcAft>
                <a:spcPts val="0"/>
              </a:spcAft>
              <a:tabLst>
                <a:tab pos="4241165" algn="l"/>
              </a:tabLst>
            </a:pPr>
            <a:endParaRPr lang="en-US" dirty="0" smtClean="0">
              <a:latin typeface="Cambria Math"/>
              <a:ea typeface="Calibri"/>
              <a:cs typeface="Times New Roman"/>
            </a:endParaRPr>
          </a:p>
          <a:p>
            <a:pPr marL="0" marR="0" algn="just">
              <a:lnSpc>
                <a:spcPct val="115000"/>
              </a:lnSpc>
              <a:spcBef>
                <a:spcPts val="0"/>
              </a:spcBef>
              <a:spcAft>
                <a:spcPts val="0"/>
              </a:spcAft>
              <a:tabLst>
                <a:tab pos="4241165" algn="l"/>
              </a:tabLst>
            </a:pPr>
            <a:endParaRPr lang="en-US" dirty="0">
              <a:latin typeface="Cambria Math"/>
              <a:ea typeface="Calibri"/>
              <a:cs typeface="Times New Roman"/>
            </a:endParaRPr>
          </a:p>
          <a:p>
            <a:pPr marL="0" marR="0" algn="just">
              <a:lnSpc>
                <a:spcPct val="115000"/>
              </a:lnSpc>
              <a:spcBef>
                <a:spcPts val="0"/>
              </a:spcBef>
              <a:spcAft>
                <a:spcPts val="0"/>
              </a:spcAft>
              <a:tabLst>
                <a:tab pos="4241165" algn="l"/>
              </a:tabLst>
            </a:pPr>
            <a:r>
              <a:rPr lang="en-US" dirty="0" err="1">
                <a:latin typeface="Cambria Math"/>
                <a:ea typeface="Calibri"/>
                <a:cs typeface="Times New Roman"/>
              </a:rPr>
              <a:t>Dengan</a:t>
            </a:r>
            <a:r>
              <a:rPr lang="en-US" dirty="0">
                <a:latin typeface="Cambria Math"/>
                <a:ea typeface="Calibri"/>
                <a:cs typeface="Times New Roman"/>
              </a:rPr>
              <a:t> </a:t>
            </a:r>
            <a:r>
              <a:rPr lang="en-US" dirty="0" err="1">
                <a:latin typeface="Cambria Math"/>
                <a:ea typeface="Calibri"/>
                <a:cs typeface="Times New Roman"/>
              </a:rPr>
              <a:t>menggunakan</a:t>
            </a:r>
            <a:r>
              <a:rPr lang="en-US" dirty="0">
                <a:latin typeface="Cambria Math"/>
                <a:ea typeface="Calibri"/>
                <a:cs typeface="Times New Roman"/>
              </a:rPr>
              <a:t> </a:t>
            </a:r>
            <a:r>
              <a:rPr lang="el-GR" dirty="0">
                <a:latin typeface="Cambria Math"/>
                <a:ea typeface="Calibri"/>
                <a:cs typeface="Times New Roman"/>
              </a:rPr>
              <a:t>α = 0,05 </a:t>
            </a:r>
            <a:r>
              <a:rPr lang="en-US" dirty="0" err="1">
                <a:latin typeface="Cambria Math"/>
                <a:ea typeface="Calibri"/>
                <a:cs typeface="Times New Roman"/>
              </a:rPr>
              <a:t>ujilah</a:t>
            </a:r>
            <a:r>
              <a:rPr lang="en-US" dirty="0">
                <a:latin typeface="Cambria Math"/>
                <a:ea typeface="Calibri"/>
                <a:cs typeface="Times New Roman"/>
              </a:rPr>
              <a:t> </a:t>
            </a:r>
            <a:r>
              <a:rPr lang="en-US" dirty="0" err="1">
                <a:latin typeface="Cambria Math"/>
                <a:ea typeface="Calibri"/>
                <a:cs typeface="Times New Roman"/>
              </a:rPr>
              <a:t>pendapat</a:t>
            </a:r>
            <a:r>
              <a:rPr lang="en-US" dirty="0">
                <a:latin typeface="Cambria Math"/>
                <a:ea typeface="Calibri"/>
                <a:cs typeface="Times New Roman"/>
              </a:rPr>
              <a:t> </a:t>
            </a:r>
            <a:r>
              <a:rPr lang="en-US" dirty="0" err="1" smtClean="0">
                <a:latin typeface="Cambria Math"/>
                <a:ea typeface="Calibri"/>
                <a:cs typeface="Times New Roman"/>
              </a:rPr>
              <a:t>tersebut</a:t>
            </a:r>
            <a:r>
              <a:rPr lang="en-US" dirty="0" smtClean="0">
                <a:latin typeface="Cambria Math"/>
                <a:ea typeface="Calibri"/>
                <a:cs typeface="Times New Roman"/>
              </a:rPr>
              <a:t> </a:t>
            </a:r>
            <a:r>
              <a:rPr lang="en-US" dirty="0" smtClean="0">
                <a:latin typeface="Cambria Math"/>
                <a:ea typeface="Calibri"/>
                <a:cs typeface="Times New Roman"/>
              </a:rPr>
              <a:t>!</a:t>
            </a:r>
            <a:endParaRPr lang="id-ID" dirty="0" smtClean="0">
              <a:latin typeface="Cambria Math"/>
              <a:ea typeface="Calibri"/>
              <a:cs typeface="Times New Roman"/>
            </a:endParaRPr>
          </a:p>
          <a:p>
            <a:pPr marL="0" marR="0" indent="0" algn="just">
              <a:lnSpc>
                <a:spcPct val="115000"/>
              </a:lnSpc>
              <a:spcBef>
                <a:spcPts val="0"/>
              </a:spcBef>
              <a:spcAft>
                <a:spcPts val="0"/>
              </a:spcAft>
              <a:buNone/>
              <a:tabLst>
                <a:tab pos="4241165" algn="l"/>
              </a:tabLst>
            </a:pPr>
            <a:endParaRPr lang="id-ID" sz="1800" dirty="0" smtClean="0">
              <a:effectLst/>
              <a:latin typeface="Cambria Math"/>
              <a:ea typeface="Calibri"/>
              <a:cs typeface="Times New Roman"/>
            </a:endParaRPr>
          </a:p>
          <a:p>
            <a:pPr marL="0" marR="0" indent="0" algn="just">
              <a:lnSpc>
                <a:spcPct val="115000"/>
              </a:lnSpc>
              <a:spcBef>
                <a:spcPts val="0"/>
              </a:spcBef>
              <a:spcAft>
                <a:spcPts val="0"/>
              </a:spcAft>
              <a:buNone/>
              <a:tabLst>
                <a:tab pos="4241165" algn="l"/>
              </a:tabLst>
            </a:pPr>
            <a:r>
              <a:rPr lang="id-ID" sz="1800" dirty="0" smtClean="0">
                <a:latin typeface="Cambria Math"/>
                <a:ea typeface="Calibri"/>
                <a:cs typeface="Times New Roman"/>
              </a:rPr>
              <a:t>Rumusan hipotesis penelitian :</a:t>
            </a:r>
          </a:p>
          <a:p>
            <a:pPr marL="0" marR="0" indent="0" algn="just">
              <a:lnSpc>
                <a:spcPct val="115000"/>
              </a:lnSpc>
              <a:spcBef>
                <a:spcPts val="0"/>
              </a:spcBef>
              <a:spcAft>
                <a:spcPts val="0"/>
              </a:spcAft>
              <a:buNone/>
              <a:tabLst>
                <a:tab pos="4241165" algn="l"/>
              </a:tabLst>
            </a:pPr>
            <a:r>
              <a:rPr lang="id-ID" sz="1800" dirty="0" smtClean="0">
                <a:effectLst/>
                <a:latin typeface="Cambria Math"/>
                <a:ea typeface="Calibri"/>
                <a:cs typeface="Times New Roman"/>
              </a:rPr>
              <a:t>Ho :  </a:t>
            </a:r>
            <a:r>
              <a:rPr lang="en-US" sz="1800" dirty="0" err="1">
                <a:latin typeface="Cambria Math"/>
                <a:ea typeface="Calibri"/>
                <a:cs typeface="Times New Roman"/>
              </a:rPr>
              <a:t>tidak</a:t>
            </a:r>
            <a:r>
              <a:rPr lang="en-US" sz="1800" dirty="0">
                <a:latin typeface="Cambria Math"/>
                <a:ea typeface="Calibri"/>
                <a:cs typeface="Times New Roman"/>
              </a:rPr>
              <a:t> </a:t>
            </a:r>
            <a:r>
              <a:rPr lang="en-US" sz="1800" dirty="0" err="1">
                <a:latin typeface="Cambria Math"/>
                <a:ea typeface="Calibri"/>
                <a:cs typeface="Times New Roman"/>
              </a:rPr>
              <a:t>ada</a:t>
            </a:r>
            <a:r>
              <a:rPr lang="en-US" sz="1800" dirty="0">
                <a:latin typeface="Cambria Math"/>
                <a:ea typeface="Calibri"/>
                <a:cs typeface="Times New Roman"/>
              </a:rPr>
              <a:t> </a:t>
            </a:r>
            <a:r>
              <a:rPr lang="en-US" sz="1800" dirty="0" err="1">
                <a:latin typeface="Cambria Math"/>
                <a:ea typeface="Calibri"/>
                <a:cs typeface="Times New Roman"/>
              </a:rPr>
              <a:t>hubungan</a:t>
            </a:r>
            <a:r>
              <a:rPr lang="en-US" sz="1800" dirty="0">
                <a:latin typeface="Cambria Math"/>
                <a:ea typeface="Calibri"/>
                <a:cs typeface="Times New Roman"/>
              </a:rPr>
              <a:t> </a:t>
            </a:r>
            <a:r>
              <a:rPr lang="en-US" sz="1800" dirty="0" err="1">
                <a:latin typeface="Cambria Math"/>
                <a:ea typeface="Calibri"/>
                <a:cs typeface="Times New Roman"/>
              </a:rPr>
              <a:t>antara</a:t>
            </a:r>
            <a:r>
              <a:rPr lang="en-US" sz="1800" dirty="0">
                <a:latin typeface="Cambria Math"/>
                <a:ea typeface="Calibri"/>
                <a:cs typeface="Times New Roman"/>
              </a:rPr>
              <a:t> </a:t>
            </a:r>
            <a:r>
              <a:rPr lang="en-US" sz="1800" dirty="0" err="1">
                <a:latin typeface="Cambria Math"/>
                <a:ea typeface="Calibri"/>
                <a:cs typeface="Times New Roman"/>
              </a:rPr>
              <a:t>tingkat</a:t>
            </a:r>
            <a:r>
              <a:rPr lang="en-US" sz="1800" dirty="0">
                <a:latin typeface="Cambria Math"/>
                <a:ea typeface="Calibri"/>
                <a:cs typeface="Times New Roman"/>
              </a:rPr>
              <a:t> IQ </a:t>
            </a:r>
            <a:r>
              <a:rPr lang="en-US" sz="1800" dirty="0" smtClean="0">
                <a:latin typeface="Cambria Math"/>
                <a:ea typeface="Calibri"/>
                <a:cs typeface="Times New Roman"/>
              </a:rPr>
              <a:t>(=</a:t>
            </a:r>
            <a:r>
              <a:rPr lang="en-US" sz="1800" dirty="0">
                <a:latin typeface="Cambria Math"/>
                <a:ea typeface="Calibri"/>
                <a:cs typeface="Times New Roman"/>
              </a:rPr>
              <a:t>X) </a:t>
            </a:r>
            <a:r>
              <a:rPr lang="en-US" sz="1800" dirty="0" err="1">
                <a:latin typeface="Cambria Math"/>
                <a:ea typeface="Calibri"/>
                <a:cs typeface="Times New Roman"/>
              </a:rPr>
              <a:t>dengan</a:t>
            </a:r>
            <a:r>
              <a:rPr lang="en-US" sz="1800" dirty="0">
                <a:latin typeface="Cambria Math"/>
                <a:ea typeface="Calibri"/>
                <a:cs typeface="Times New Roman"/>
              </a:rPr>
              <a:t> </a:t>
            </a:r>
            <a:r>
              <a:rPr lang="en-US" sz="1800" dirty="0" err="1">
                <a:latin typeface="Cambria Math"/>
                <a:ea typeface="Calibri"/>
                <a:cs typeface="Times New Roman"/>
              </a:rPr>
              <a:t>hasil</a:t>
            </a:r>
            <a:r>
              <a:rPr lang="en-US" sz="1800" dirty="0">
                <a:latin typeface="Cambria Math"/>
                <a:ea typeface="Calibri"/>
                <a:cs typeface="Times New Roman"/>
              </a:rPr>
              <a:t> </a:t>
            </a:r>
            <a:r>
              <a:rPr lang="en-US" sz="1800" dirty="0" err="1">
                <a:latin typeface="Cambria Math"/>
                <a:ea typeface="Calibri"/>
                <a:cs typeface="Times New Roman"/>
              </a:rPr>
              <a:t>ujian</a:t>
            </a:r>
            <a:r>
              <a:rPr lang="en-US" sz="1800" dirty="0">
                <a:latin typeface="Cambria Math"/>
                <a:ea typeface="Calibri"/>
                <a:cs typeface="Times New Roman"/>
              </a:rPr>
              <a:t> </a:t>
            </a:r>
            <a:r>
              <a:rPr lang="en-US" sz="1800" dirty="0" err="1">
                <a:latin typeface="Cambria Math"/>
                <a:ea typeface="Calibri"/>
                <a:cs typeface="Times New Roman"/>
              </a:rPr>
              <a:t>tahun</a:t>
            </a:r>
            <a:r>
              <a:rPr lang="en-US" sz="1800" dirty="0">
                <a:latin typeface="Cambria Math"/>
                <a:ea typeface="Calibri"/>
                <a:cs typeface="Times New Roman"/>
              </a:rPr>
              <a:t> </a:t>
            </a:r>
            <a:r>
              <a:rPr lang="en-US" sz="1800" dirty="0" err="1">
                <a:latin typeface="Cambria Math"/>
                <a:ea typeface="Calibri"/>
                <a:cs typeface="Times New Roman"/>
              </a:rPr>
              <a:t>pertama</a:t>
            </a:r>
            <a:r>
              <a:rPr lang="en-US" sz="1800" dirty="0">
                <a:latin typeface="Cambria Math"/>
                <a:ea typeface="Calibri"/>
                <a:cs typeface="Times New Roman"/>
              </a:rPr>
              <a:t> (=Y)</a:t>
            </a:r>
            <a:endParaRPr lang="id-ID" sz="1800" dirty="0">
              <a:effectLst/>
              <a:latin typeface="Cambria Math"/>
              <a:ea typeface="Calibri"/>
              <a:cs typeface="Times New Roman"/>
            </a:endParaRPr>
          </a:p>
          <a:p>
            <a:pPr marL="0" marR="0" indent="0" algn="just">
              <a:lnSpc>
                <a:spcPct val="115000"/>
              </a:lnSpc>
              <a:spcBef>
                <a:spcPts val="0"/>
              </a:spcBef>
              <a:spcAft>
                <a:spcPts val="0"/>
              </a:spcAft>
              <a:buNone/>
              <a:tabLst>
                <a:tab pos="4241165" algn="l"/>
              </a:tabLst>
            </a:pPr>
            <a:r>
              <a:rPr lang="id-ID" sz="1800" dirty="0" smtClean="0">
                <a:effectLst/>
                <a:latin typeface="Calibri"/>
                <a:ea typeface="Calibri"/>
                <a:cs typeface="Times New Roman"/>
              </a:rPr>
              <a:t>Ha  : </a:t>
            </a:r>
            <a:r>
              <a:rPr lang="en-US" sz="1800" dirty="0" err="1">
                <a:latin typeface="Cambria Math"/>
                <a:ea typeface="Calibri"/>
                <a:cs typeface="Times New Roman"/>
              </a:rPr>
              <a:t>ada</a:t>
            </a:r>
            <a:r>
              <a:rPr lang="en-US" sz="1800" dirty="0">
                <a:latin typeface="Cambria Math"/>
                <a:ea typeface="Calibri"/>
                <a:cs typeface="Times New Roman"/>
              </a:rPr>
              <a:t> </a:t>
            </a:r>
            <a:r>
              <a:rPr lang="en-US" sz="1800" dirty="0" err="1">
                <a:latin typeface="Cambria Math"/>
                <a:ea typeface="Calibri"/>
                <a:cs typeface="Times New Roman"/>
              </a:rPr>
              <a:t>hubungan</a:t>
            </a:r>
            <a:r>
              <a:rPr lang="en-US" sz="1800" dirty="0">
                <a:latin typeface="Cambria Math"/>
                <a:ea typeface="Calibri"/>
                <a:cs typeface="Times New Roman"/>
              </a:rPr>
              <a:t> </a:t>
            </a:r>
            <a:r>
              <a:rPr lang="en-US" sz="1800" dirty="0" err="1">
                <a:latin typeface="Cambria Math"/>
                <a:ea typeface="Calibri"/>
                <a:cs typeface="Times New Roman"/>
              </a:rPr>
              <a:t>antara</a:t>
            </a:r>
            <a:r>
              <a:rPr lang="en-US" sz="1800" dirty="0">
                <a:latin typeface="Cambria Math"/>
                <a:ea typeface="Calibri"/>
                <a:cs typeface="Times New Roman"/>
              </a:rPr>
              <a:t> </a:t>
            </a:r>
            <a:r>
              <a:rPr lang="en-US" sz="1800" dirty="0" err="1">
                <a:latin typeface="Cambria Math"/>
                <a:ea typeface="Calibri"/>
                <a:cs typeface="Times New Roman"/>
              </a:rPr>
              <a:t>tingkat</a:t>
            </a:r>
            <a:r>
              <a:rPr lang="en-US" sz="1800" dirty="0">
                <a:latin typeface="Cambria Math"/>
                <a:ea typeface="Calibri"/>
                <a:cs typeface="Times New Roman"/>
              </a:rPr>
              <a:t> IQ (=X) </a:t>
            </a:r>
            <a:r>
              <a:rPr lang="en-US" sz="1800" dirty="0" err="1">
                <a:latin typeface="Cambria Math"/>
                <a:ea typeface="Calibri"/>
                <a:cs typeface="Times New Roman"/>
              </a:rPr>
              <a:t>dengan</a:t>
            </a:r>
            <a:r>
              <a:rPr lang="en-US" sz="1800" dirty="0">
                <a:latin typeface="Cambria Math"/>
                <a:ea typeface="Calibri"/>
                <a:cs typeface="Times New Roman"/>
              </a:rPr>
              <a:t> </a:t>
            </a:r>
            <a:r>
              <a:rPr lang="en-US" sz="1800" dirty="0" err="1">
                <a:latin typeface="Cambria Math"/>
                <a:ea typeface="Calibri"/>
                <a:cs typeface="Times New Roman"/>
              </a:rPr>
              <a:t>hasil</a:t>
            </a:r>
            <a:r>
              <a:rPr lang="en-US" sz="1800" dirty="0">
                <a:latin typeface="Cambria Math"/>
                <a:ea typeface="Calibri"/>
                <a:cs typeface="Times New Roman"/>
              </a:rPr>
              <a:t> </a:t>
            </a:r>
            <a:r>
              <a:rPr lang="en-US" sz="1800" dirty="0" err="1">
                <a:latin typeface="Cambria Math"/>
                <a:ea typeface="Calibri"/>
                <a:cs typeface="Times New Roman"/>
              </a:rPr>
              <a:t>ujian</a:t>
            </a:r>
            <a:r>
              <a:rPr lang="en-US" sz="1800" dirty="0">
                <a:latin typeface="Cambria Math"/>
                <a:ea typeface="Calibri"/>
                <a:cs typeface="Times New Roman"/>
              </a:rPr>
              <a:t> </a:t>
            </a:r>
            <a:r>
              <a:rPr lang="en-US" sz="1800" dirty="0" err="1">
                <a:latin typeface="Cambria Math"/>
                <a:ea typeface="Calibri"/>
                <a:cs typeface="Times New Roman"/>
              </a:rPr>
              <a:t>tahun</a:t>
            </a:r>
            <a:r>
              <a:rPr lang="en-US" sz="1800" dirty="0">
                <a:latin typeface="Cambria Math"/>
                <a:ea typeface="Calibri"/>
                <a:cs typeface="Times New Roman"/>
              </a:rPr>
              <a:t> </a:t>
            </a:r>
            <a:r>
              <a:rPr lang="en-US" sz="1800" dirty="0" err="1">
                <a:latin typeface="Cambria Math"/>
                <a:ea typeface="Calibri"/>
                <a:cs typeface="Times New Roman"/>
              </a:rPr>
              <a:t>pertama</a:t>
            </a:r>
            <a:r>
              <a:rPr lang="en-US" sz="1800" dirty="0">
                <a:latin typeface="Cambria Math"/>
                <a:ea typeface="Calibri"/>
                <a:cs typeface="Times New Roman"/>
              </a:rPr>
              <a:t> (=Y)</a:t>
            </a:r>
            <a:endParaRPr lang="en-US" sz="1800" dirty="0">
              <a:effectLst/>
              <a:latin typeface="Calibri"/>
              <a:ea typeface="Calibri"/>
              <a:cs typeface="Times New Roman"/>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solidFill>
                  <a:prstClr val="black">
                    <a:lumMod val="65000"/>
                    <a:lumOff val="35000"/>
                  </a:prstClr>
                </a:solidFill>
              </a:rPr>
              <a:pPr>
                <a:defRPr/>
              </a:pPr>
              <a:t>10</a:t>
            </a:fld>
            <a:endParaRPr lang="id-ID">
              <a:solidFill>
                <a:prstClr val="black">
                  <a:lumMod val="65000"/>
                  <a:lumOff val="3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65581560"/>
              </p:ext>
            </p:extLst>
          </p:nvPr>
        </p:nvGraphicFramePr>
        <p:xfrm>
          <a:off x="1115616" y="3459088"/>
          <a:ext cx="6858001" cy="762000"/>
        </p:xfrm>
        <a:graphic>
          <a:graphicData uri="http://schemas.openxmlformats.org/drawingml/2006/table">
            <a:tbl>
              <a:tblPr firstRow="1" firstCol="1" bandRow="1"/>
              <a:tblGrid>
                <a:gridCol w="686803"/>
                <a:gridCol w="1116502"/>
                <a:gridCol w="1015523"/>
                <a:gridCol w="1014806"/>
                <a:gridCol w="1015523"/>
                <a:gridCol w="1029130"/>
                <a:gridCol w="979714"/>
              </a:tblGrid>
              <a:tr h="381000">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X</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100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a:effectLst/>
                          <a:latin typeface="Cambria Math"/>
                          <a:ea typeface="Times New Roman"/>
                          <a:cs typeface="Times New Roman"/>
                        </a:rPr>
                        <a:t>110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120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a:effectLst/>
                          <a:latin typeface="Cambria Math"/>
                          <a:ea typeface="Times New Roman"/>
                          <a:cs typeface="Times New Roman"/>
                        </a:rPr>
                        <a:t>130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a:effectLst/>
                          <a:latin typeface="Cambria Math"/>
                          <a:ea typeface="Times New Roman"/>
                          <a:cs typeface="Times New Roman"/>
                        </a:rPr>
                        <a:t>120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125</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Y</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a:effectLst/>
                          <a:latin typeface="Cambria Math"/>
                          <a:ea typeface="Times New Roman"/>
                          <a:cs typeface="Times New Roman"/>
                        </a:rPr>
                        <a:t>80</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85</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90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95</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80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4241165" algn="l"/>
                        </a:tabLst>
                      </a:pPr>
                      <a:r>
                        <a:rPr lang="en-US" sz="1600" dirty="0">
                          <a:effectLst/>
                          <a:latin typeface="Cambria Math"/>
                          <a:ea typeface="Times New Roman"/>
                          <a:cs typeface="Times New Roman"/>
                        </a:rPr>
                        <a:t>90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2735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1472" y="91480"/>
            <a:ext cx="8186738" cy="457200"/>
          </a:xfrm>
        </p:spPr>
        <p:txBody>
          <a:bodyPr>
            <a:normAutofit fontScale="90000"/>
          </a:bodyPr>
          <a:lstStyle/>
          <a:p>
            <a:r>
              <a:rPr lang="en-US" sz="2400" b="1" u="sng" dirty="0" smtClean="0">
                <a:solidFill>
                  <a:schemeClr val="accent5">
                    <a:lumMod val="25000"/>
                  </a:schemeClr>
                </a:solidFill>
              </a:rPr>
              <a:t>JAWABAN CONTOH </a:t>
            </a:r>
            <a:r>
              <a:rPr lang="id-ID" sz="2400" b="1" u="sng" dirty="0" smtClean="0">
                <a:solidFill>
                  <a:schemeClr val="accent5">
                    <a:lumMod val="25000"/>
                  </a:schemeClr>
                </a:solidFill>
              </a:rPr>
              <a:t>2 : </a:t>
            </a:r>
            <a:r>
              <a:rPr lang="en-US" sz="2400" b="1" u="sng" dirty="0" smtClean="0">
                <a:solidFill>
                  <a:schemeClr val="accent5">
                    <a:lumMod val="25000"/>
                  </a:schemeClr>
                </a:solidFill>
              </a:rPr>
              <a:t>UJI h</a:t>
            </a:r>
            <a:r>
              <a:rPr lang="id-ID" sz="2400" b="1" u="sng" dirty="0" smtClean="0">
                <a:solidFill>
                  <a:schemeClr val="accent5">
                    <a:lumMod val="25000"/>
                  </a:schemeClr>
                </a:solidFill>
              </a:rPr>
              <a:t>i</a:t>
            </a:r>
            <a:r>
              <a:rPr lang="en-US" sz="2400" b="1" u="sng" dirty="0" smtClean="0">
                <a:solidFill>
                  <a:schemeClr val="accent5">
                    <a:lumMod val="25000"/>
                  </a:schemeClr>
                </a:solidFill>
              </a:rPr>
              <a:t>POTESIS</a:t>
            </a:r>
            <a:r>
              <a:rPr lang="id-ID" sz="2400" b="1" u="sng" dirty="0" smtClean="0">
                <a:solidFill>
                  <a:schemeClr val="accent5">
                    <a:lumMod val="25000"/>
                  </a:schemeClr>
                </a:solidFill>
              </a:rPr>
              <a:t> </a:t>
            </a:r>
            <a:r>
              <a:rPr lang="en-US" sz="2400" b="1" u="sng" dirty="0" smtClean="0">
                <a:solidFill>
                  <a:schemeClr val="accent5">
                    <a:lumMod val="25000"/>
                  </a:schemeClr>
                </a:solidFill>
              </a:rPr>
              <a:t>KORELASI</a:t>
            </a:r>
            <a:r>
              <a:rPr lang="id-ID" sz="2400" b="1" u="sng" dirty="0">
                <a:solidFill>
                  <a:schemeClr val="accent5">
                    <a:lumMod val="25000"/>
                  </a:schemeClr>
                </a:solidFill>
              </a:rPr>
              <a:t> &amp; determinasi</a:t>
            </a:r>
          </a:p>
        </p:txBody>
      </p:sp>
      <mc:AlternateContent xmlns:mc="http://schemas.openxmlformats.org/markup-compatibility/2006">
        <mc:Choice xmlns:a14="http://schemas.microsoft.com/office/drawing/2010/main" Requires="a14">
          <p:sp>
            <p:nvSpPr>
              <p:cNvPr id="14339" name="Content Placeholder 2"/>
              <p:cNvSpPr>
                <a:spLocks noGrp="1"/>
              </p:cNvSpPr>
              <p:nvPr>
                <p:ph idx="1"/>
              </p:nvPr>
            </p:nvSpPr>
            <p:spPr>
              <a:xfrm>
                <a:off x="762000" y="533400"/>
                <a:ext cx="8077200" cy="6324600"/>
              </a:xfrm>
            </p:spPr>
            <p:txBody>
              <a:bodyPr>
                <a:normAutofit fontScale="92500" lnSpcReduction="20000"/>
              </a:bodyPr>
              <a:lstStyle/>
              <a:p>
                <a:pPr>
                  <a:buNone/>
                </a:pPr>
                <a:r>
                  <a:rPr lang="id-ID" b="1" dirty="0" smtClean="0">
                    <a:solidFill>
                      <a:schemeClr val="accent5">
                        <a:lumMod val="25000"/>
                      </a:schemeClr>
                    </a:solidFill>
                    <a:sym typeface="Wingdings" pitchFamily="2" charset="2"/>
                  </a:rPr>
                  <a:t>Penyelesaian</a:t>
                </a:r>
                <a:r>
                  <a:rPr lang="id-ID" dirty="0" smtClean="0">
                    <a:solidFill>
                      <a:schemeClr val="accent5">
                        <a:lumMod val="25000"/>
                      </a:schemeClr>
                    </a:solidFill>
                    <a:sym typeface="Wingdings" pitchFamily="2" charset="2"/>
                  </a:rPr>
                  <a:t> </a:t>
                </a:r>
              </a:p>
              <a:p>
                <a:pPr>
                  <a:buNone/>
                </a:pPr>
                <a:r>
                  <a:rPr lang="en-US" sz="1800" dirty="0" smtClean="0">
                    <a:solidFill>
                      <a:schemeClr val="accent5">
                        <a:lumMod val="25000"/>
                      </a:schemeClr>
                    </a:solidFill>
                    <a:sym typeface="Wingdings" pitchFamily="2" charset="2"/>
                  </a:rPr>
                  <a:t>Formula </a:t>
                </a:r>
                <a:r>
                  <a:rPr lang="en-US" sz="1800" dirty="0" err="1" smtClean="0">
                    <a:solidFill>
                      <a:schemeClr val="accent5">
                        <a:lumMod val="25000"/>
                      </a:schemeClr>
                    </a:solidFill>
                    <a:sym typeface="Wingdings" pitchFamily="2" charset="2"/>
                  </a:rPr>
                  <a:t>hipotesis</a:t>
                </a:r>
                <a:r>
                  <a:rPr lang="en-US" sz="1800" dirty="0" smtClean="0">
                    <a:solidFill>
                      <a:schemeClr val="accent5">
                        <a:lumMod val="25000"/>
                      </a:schemeClr>
                    </a:solidFill>
                    <a:sym typeface="Wingdings" pitchFamily="2" charset="2"/>
                  </a:rPr>
                  <a:t> : </a:t>
                </a:r>
                <a:r>
                  <a:rPr lang="en-US" sz="1800" b="1" dirty="0" smtClean="0">
                    <a:solidFill>
                      <a:schemeClr val="accent5">
                        <a:lumMod val="25000"/>
                      </a:schemeClr>
                    </a:solidFill>
                    <a:sym typeface="Wingdings" pitchFamily="2" charset="2"/>
                  </a:rPr>
                  <a:t>Ho : </a:t>
                </a:r>
                <a:r>
                  <a:rPr lang="el-GR" sz="1800" b="1" dirty="0">
                    <a:solidFill>
                      <a:schemeClr val="accent5">
                        <a:lumMod val="25000"/>
                      </a:schemeClr>
                    </a:solidFill>
                    <a:sym typeface="Wingdings" pitchFamily="2" charset="2"/>
                  </a:rPr>
                  <a:t>ρ </a:t>
                </a:r>
                <a:r>
                  <a:rPr lang="el-GR" sz="1800" b="1" dirty="0" smtClean="0">
                    <a:solidFill>
                      <a:schemeClr val="accent5">
                        <a:lumMod val="25000"/>
                      </a:schemeClr>
                    </a:solidFill>
                    <a:sym typeface="Wingdings" pitchFamily="2" charset="2"/>
                  </a:rPr>
                  <a:t>≤</a:t>
                </a:r>
                <a:r>
                  <a:rPr lang="en-US" sz="1800" b="1" dirty="0" smtClean="0">
                    <a:solidFill>
                      <a:schemeClr val="accent5">
                        <a:lumMod val="25000"/>
                      </a:schemeClr>
                    </a:solidFill>
                    <a:sym typeface="Wingdings" pitchFamily="2" charset="2"/>
                  </a:rPr>
                  <a:t> 0</a:t>
                </a:r>
                <a:r>
                  <a:rPr lang="en-US" sz="1800" dirty="0" smtClean="0">
                    <a:solidFill>
                      <a:schemeClr val="accent5">
                        <a:lumMod val="25000"/>
                      </a:schemeClr>
                    </a:solidFill>
                    <a:sym typeface="Wingdings" pitchFamily="2" charset="2"/>
                  </a:rPr>
                  <a:t>  </a:t>
                </a:r>
                <a:r>
                  <a:rPr lang="en-US" sz="1800" dirty="0" err="1" smtClean="0">
                    <a:solidFill>
                      <a:schemeClr val="accent5">
                        <a:lumMod val="25000"/>
                      </a:schemeClr>
                    </a:solidFill>
                    <a:sym typeface="Wingdings" pitchFamily="2" charset="2"/>
                  </a:rPr>
                  <a:t>dan</a:t>
                </a:r>
                <a:r>
                  <a:rPr lang="en-US" sz="1800" dirty="0" smtClean="0">
                    <a:solidFill>
                      <a:schemeClr val="accent5">
                        <a:lumMod val="25000"/>
                      </a:schemeClr>
                    </a:solidFill>
                    <a:sym typeface="Wingdings" pitchFamily="2" charset="2"/>
                  </a:rPr>
                  <a:t>  </a:t>
                </a:r>
                <a:r>
                  <a:rPr lang="id-ID" sz="1800" b="1" dirty="0" smtClean="0">
                    <a:solidFill>
                      <a:schemeClr val="accent5">
                        <a:lumMod val="25000"/>
                      </a:schemeClr>
                    </a:solidFill>
                    <a:sym typeface="Wingdings" pitchFamily="2" charset="2"/>
                  </a:rPr>
                  <a:t>Ha </a:t>
                </a:r>
                <a:r>
                  <a:rPr lang="id-ID" sz="1800" b="1" dirty="0">
                    <a:solidFill>
                      <a:schemeClr val="accent5">
                        <a:lumMod val="25000"/>
                      </a:schemeClr>
                    </a:solidFill>
                    <a:sym typeface="Wingdings" pitchFamily="2" charset="2"/>
                  </a:rPr>
                  <a:t>: </a:t>
                </a:r>
                <a:r>
                  <a:rPr lang="el-GR" sz="1800" b="1" dirty="0">
                    <a:solidFill>
                      <a:schemeClr val="accent5">
                        <a:lumMod val="25000"/>
                      </a:schemeClr>
                    </a:solidFill>
                    <a:sym typeface="Wingdings" pitchFamily="2" charset="2"/>
                  </a:rPr>
                  <a:t>ρ &gt; 0</a:t>
                </a:r>
              </a:p>
              <a:p>
                <a:pPr>
                  <a:buNone/>
                </a:pPr>
                <a:r>
                  <a:rPr lang="el-GR" sz="1800" dirty="0">
                    <a:solidFill>
                      <a:schemeClr val="accent5">
                        <a:lumMod val="25000"/>
                      </a:schemeClr>
                    </a:solidFill>
                    <a:sym typeface="Wingdings" pitchFamily="2" charset="2"/>
                  </a:rPr>
                  <a:t>∑</a:t>
                </a:r>
                <a:r>
                  <a:rPr lang="id-ID" sz="1800" dirty="0">
                    <a:solidFill>
                      <a:schemeClr val="accent5">
                        <a:lumMod val="25000"/>
                      </a:schemeClr>
                    </a:solidFill>
                    <a:sym typeface="Wingdings" pitchFamily="2" charset="2"/>
                  </a:rPr>
                  <a:t>Xi = 705                ∑Xi</a:t>
                </a:r>
                <a:r>
                  <a:rPr lang="id-ID" sz="1800" baseline="30000" dirty="0">
                    <a:solidFill>
                      <a:schemeClr val="accent5">
                        <a:lumMod val="25000"/>
                      </a:schemeClr>
                    </a:solidFill>
                    <a:sym typeface="Wingdings" pitchFamily="2" charset="2"/>
                  </a:rPr>
                  <a:t>2</a:t>
                </a:r>
                <a:r>
                  <a:rPr lang="id-ID" sz="1800" dirty="0">
                    <a:solidFill>
                      <a:schemeClr val="accent5">
                        <a:lumMod val="25000"/>
                      </a:schemeClr>
                    </a:solidFill>
                    <a:sym typeface="Wingdings" pitchFamily="2" charset="2"/>
                  </a:rPr>
                  <a:t> = 83.425</a:t>
                </a:r>
              </a:p>
              <a:p>
                <a:pPr>
                  <a:buNone/>
                </a:pPr>
                <a:r>
                  <a:rPr lang="id-ID" sz="1800" dirty="0">
                    <a:solidFill>
                      <a:schemeClr val="accent5">
                        <a:lumMod val="25000"/>
                      </a:schemeClr>
                    </a:solidFill>
                    <a:sym typeface="Wingdings" pitchFamily="2" charset="2"/>
                  </a:rPr>
                  <a:t>∑Yi = 520                ∑Yi</a:t>
                </a:r>
                <a:r>
                  <a:rPr lang="id-ID" sz="1800" baseline="30000" dirty="0">
                    <a:solidFill>
                      <a:schemeClr val="accent5">
                        <a:lumMod val="25000"/>
                      </a:schemeClr>
                    </a:solidFill>
                    <a:sym typeface="Wingdings" pitchFamily="2" charset="2"/>
                  </a:rPr>
                  <a:t>2</a:t>
                </a:r>
                <a:r>
                  <a:rPr lang="id-ID" sz="1800" dirty="0">
                    <a:solidFill>
                      <a:schemeClr val="accent5">
                        <a:lumMod val="25000"/>
                      </a:schemeClr>
                    </a:solidFill>
                    <a:sym typeface="Wingdings" pitchFamily="2" charset="2"/>
                  </a:rPr>
                  <a:t> = 45.250</a:t>
                </a:r>
              </a:p>
              <a:p>
                <a:pPr>
                  <a:spcBef>
                    <a:spcPts val="600"/>
                  </a:spcBef>
                  <a:spcAft>
                    <a:spcPts val="600"/>
                  </a:spcAft>
                  <a:buNone/>
                </a:pPr>
                <a:r>
                  <a:rPr lang="id-ID" sz="1800" dirty="0">
                    <a:solidFill>
                      <a:schemeClr val="accent5">
                        <a:lumMod val="25000"/>
                      </a:schemeClr>
                    </a:solidFill>
                    <a:sym typeface="Wingdings" pitchFamily="2" charset="2"/>
                  </a:rPr>
                  <a:t>∑XiYi = </a:t>
                </a:r>
                <a:r>
                  <a:rPr lang="id-ID" sz="1800" dirty="0" smtClean="0">
                    <a:solidFill>
                      <a:schemeClr val="accent5">
                        <a:lumMod val="25000"/>
                      </a:schemeClr>
                    </a:solidFill>
                    <a:sym typeface="Wingdings" pitchFamily="2" charset="2"/>
                  </a:rPr>
                  <a:t>61.350		 n =  6</a:t>
                </a:r>
                <a:endParaRPr lang="id-ID" sz="1800" dirty="0">
                  <a:solidFill>
                    <a:schemeClr val="accent5">
                      <a:lumMod val="25000"/>
                    </a:schemeClr>
                  </a:solidFill>
                  <a:sym typeface="Wingdings" pitchFamily="2" charset="2"/>
                </a:endParaRPr>
              </a:p>
              <a:p>
                <a:pPr marL="0" marR="0" algn="just">
                  <a:lnSpc>
                    <a:spcPct val="115000"/>
                  </a:lnSpc>
                  <a:spcBef>
                    <a:spcPts val="0"/>
                  </a:spcBef>
                  <a:spcAft>
                    <a:spcPts val="0"/>
                  </a:spcAft>
                  <a:tabLst>
                    <a:tab pos="4241165" algn="l"/>
                  </a:tabLst>
                </a:pPr>
                <a:r>
                  <a:rPr lang="en-US" sz="1800" b="1" dirty="0">
                    <a:latin typeface="Cambria Math"/>
                    <a:ea typeface="Calibri"/>
                    <a:cs typeface="Times New Roman"/>
                  </a:rPr>
                  <a:t>r</a:t>
                </a:r>
                <a:r>
                  <a:rPr lang="en-US" sz="1800" dirty="0">
                    <a:latin typeface="Cambria Math"/>
                    <a:ea typeface="Calibri"/>
                    <a:cs typeface="Times New Roman"/>
                  </a:rPr>
                  <a:t> </a:t>
                </a:r>
                <a:r>
                  <a:rPr lang="en-US" sz="1800" dirty="0" smtClean="0">
                    <a:latin typeface="Cambria Math"/>
                    <a:ea typeface="Calibri"/>
                    <a:cs typeface="Times New Roman"/>
                  </a:rPr>
                  <a:t>= </a:t>
                </a:r>
                <a14:m>
                  <m:oMath xmlns:m="http://schemas.openxmlformats.org/officeDocument/2006/math">
                    <m:f>
                      <m:fPr>
                        <m:ctrlPr>
                          <a:rPr lang="en-US" i="1" smtClean="0">
                            <a:effectLst/>
                            <a:latin typeface="Cambria Math"/>
                            <a:ea typeface="Calibri"/>
                            <a:cs typeface="Times New Roman"/>
                          </a:rPr>
                        </m:ctrlPr>
                      </m:fPr>
                      <m:num>
                        <m:r>
                          <a:rPr lang="en-US" i="1">
                            <a:effectLst/>
                            <a:latin typeface="Cambria Math"/>
                            <a:ea typeface="Calibri"/>
                            <a:cs typeface="Times New Roman"/>
                          </a:rPr>
                          <m:t>𝑛</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𝑋</m:t>
                            </m:r>
                          </m:e>
                          <m:sub>
                            <m:r>
                              <a:rPr lang="en-US" i="1">
                                <a:effectLst/>
                                <a:latin typeface="Cambria Math"/>
                                <a:ea typeface="Calibri"/>
                                <a:cs typeface="Times New Roman"/>
                              </a:rPr>
                              <m:t>𝑖</m:t>
                            </m:r>
                          </m:sub>
                        </m:sSub>
                        <m:sSub>
                          <m:sSubPr>
                            <m:ctrlPr>
                              <a:rPr lang="en-US" i="1">
                                <a:effectLst/>
                                <a:latin typeface="Cambria Math"/>
                                <a:ea typeface="Calibri"/>
                                <a:cs typeface="Times New Roman"/>
                              </a:rPr>
                            </m:ctrlPr>
                          </m:sSubPr>
                          <m:e>
                            <m:r>
                              <a:rPr lang="en-US" i="1">
                                <a:effectLst/>
                                <a:latin typeface="Cambria Math"/>
                                <a:ea typeface="Calibri"/>
                                <a:cs typeface="Times New Roman"/>
                              </a:rPr>
                              <m:t>𝑌</m:t>
                            </m:r>
                          </m:e>
                          <m:sub>
                            <m:r>
                              <a:rPr lang="en-US" i="1">
                                <a:effectLst/>
                                <a:latin typeface="Cambria Math"/>
                                <a:ea typeface="Calibri"/>
                                <a:cs typeface="Times New Roman"/>
                              </a:rPr>
                              <m:t>𝑖</m:t>
                            </m:r>
                          </m:sub>
                        </m:sSub>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i="1">
                                <a:effectLst/>
                                <a:latin typeface="Cambria Math"/>
                                <a:ea typeface="Calibri"/>
                                <a:cs typeface="Times New Roman"/>
                              </a:rPr>
                              <m:t>𝑋</m:t>
                            </m:r>
                          </m:e>
                          <m:sub>
                            <m:r>
                              <a:rPr lang="en-US" i="1">
                                <a:effectLst/>
                                <a:latin typeface="Cambria Math"/>
                                <a:ea typeface="Calibri"/>
                                <a:cs typeface="Times New Roman"/>
                              </a:rPr>
                              <m:t>𝑖</m:t>
                            </m:r>
                          </m:sub>
                        </m:sSub>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𝑌</m:t>
                            </m:r>
                          </m:e>
                          <m:sub>
                            <m:r>
                              <a:rPr lang="en-US" i="1">
                                <a:effectLst/>
                                <a:latin typeface="Cambria Math"/>
                                <a:ea typeface="Calibri"/>
                                <a:cs typeface="Times New Roman"/>
                              </a:rPr>
                              <m:t>𝑖</m:t>
                            </m:r>
                          </m:sub>
                        </m:sSub>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𝑛</m:t>
                            </m:r>
                            <m:r>
                              <a:rPr lang="en-US" i="1">
                                <a:effectLst/>
                                <a:latin typeface="Cambria Math"/>
                                <a:ea typeface="Calibri"/>
                                <a:cs typeface="Times New Roman"/>
                              </a:rPr>
                              <m:t>∑</m:t>
                            </m:r>
                            <m:sSup>
                              <m:sSupPr>
                                <m:ctrlPr>
                                  <a:rPr lang="en-US" i="1">
                                    <a:effectLst/>
                                    <a:latin typeface="Cambria Math"/>
                                    <a:ea typeface="Calibri"/>
                                    <a:cs typeface="Times New Roman"/>
                                  </a:rPr>
                                </m:ctrlPr>
                              </m:sSupPr>
                              <m:e>
                                <m:sSub>
                                  <m:sSubPr>
                                    <m:ctrlPr>
                                      <a:rPr lang="en-US" i="1">
                                        <a:effectLst/>
                                        <a:latin typeface="Cambria Math"/>
                                        <a:ea typeface="Calibri"/>
                                        <a:cs typeface="Times New Roman"/>
                                      </a:rPr>
                                    </m:ctrlPr>
                                  </m:sSubPr>
                                  <m:e>
                                    <m:r>
                                      <a:rPr lang="en-US" i="1">
                                        <a:effectLst/>
                                        <a:latin typeface="Cambria Math"/>
                                        <a:ea typeface="Calibri"/>
                                        <a:cs typeface="Times New Roman"/>
                                      </a:rPr>
                                      <m:t>𝑋</m:t>
                                    </m:r>
                                  </m:e>
                                  <m:sub>
                                    <m:r>
                                      <a:rPr lang="en-US" i="1">
                                        <a:effectLst/>
                                        <a:latin typeface="Cambria Math"/>
                                        <a:ea typeface="Calibri"/>
                                        <a:cs typeface="Times New Roman"/>
                                      </a:rPr>
                                      <m:t>𝑖</m:t>
                                    </m:r>
                                  </m:sub>
                                </m:sSub>
                              </m:e>
                              <m:sup>
                                <m:r>
                                  <a:rPr lang="en-US" i="1">
                                    <a:effectLst/>
                                    <a:latin typeface="Cambria Math"/>
                                    <a:ea typeface="Calibri"/>
                                    <a:cs typeface="Times New Roman"/>
                                  </a:rPr>
                                  <m:t>2</m:t>
                                </m:r>
                              </m:sup>
                            </m:sSup>
                            <m:r>
                              <a:rPr lang="en-US" i="1">
                                <a:effectLst/>
                                <a:latin typeface="Cambria Math"/>
                                <a:ea typeface="Calibri"/>
                                <a:cs typeface="Times New Roman"/>
                              </a:rPr>
                              <m:t>− </m:t>
                            </m:r>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𝑋</m:t>
                                        </m:r>
                                      </m:e>
                                      <m:sub>
                                        <m:r>
                                          <a:rPr lang="en-US" i="1">
                                            <a:effectLst/>
                                            <a:latin typeface="Cambria Math"/>
                                            <a:ea typeface="Calibri"/>
                                            <a:cs typeface="Times New Roman"/>
                                          </a:rPr>
                                          <m:t>𝑖</m:t>
                                        </m:r>
                                      </m:sub>
                                    </m:sSub>
                                  </m:e>
                                </m:d>
                              </m:e>
                              <m:sup>
                                <m:r>
                                  <a:rPr lang="en-US" i="1">
                                    <a:effectLst/>
                                    <a:latin typeface="Cambria Math"/>
                                    <a:ea typeface="Calibri"/>
                                    <a:cs typeface="Times New Roman"/>
                                  </a:rPr>
                                  <m:t>2</m:t>
                                </m:r>
                              </m:sup>
                            </m:sSup>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𝑛</m:t>
                                </m:r>
                                <m:r>
                                  <a:rPr lang="en-US" i="1">
                                    <a:effectLst/>
                                    <a:latin typeface="Cambria Math"/>
                                    <a:ea typeface="Calibri"/>
                                    <a:cs typeface="Times New Roman"/>
                                  </a:rPr>
                                  <m:t>∑</m:t>
                                </m:r>
                                <m:sSup>
                                  <m:sSupPr>
                                    <m:ctrlPr>
                                      <a:rPr lang="en-US" i="1">
                                        <a:effectLst/>
                                        <a:latin typeface="Cambria Math"/>
                                        <a:ea typeface="Calibri"/>
                                        <a:cs typeface="Times New Roman"/>
                                      </a:rPr>
                                    </m:ctrlPr>
                                  </m:sSupPr>
                                  <m:e>
                                    <m:sSub>
                                      <m:sSubPr>
                                        <m:ctrlPr>
                                          <a:rPr lang="en-US" i="1">
                                            <a:effectLst/>
                                            <a:latin typeface="Cambria Math"/>
                                            <a:ea typeface="Calibri"/>
                                            <a:cs typeface="Times New Roman"/>
                                          </a:rPr>
                                        </m:ctrlPr>
                                      </m:sSubPr>
                                      <m:e>
                                        <m:r>
                                          <a:rPr lang="en-US" i="1">
                                            <a:effectLst/>
                                            <a:latin typeface="Cambria Math"/>
                                            <a:ea typeface="Calibri"/>
                                            <a:cs typeface="Times New Roman"/>
                                          </a:rPr>
                                          <m:t>𝑌</m:t>
                                        </m:r>
                                      </m:e>
                                      <m:sub>
                                        <m:r>
                                          <a:rPr lang="en-US" i="1">
                                            <a:effectLst/>
                                            <a:latin typeface="Cambria Math"/>
                                            <a:ea typeface="Calibri"/>
                                            <a:cs typeface="Times New Roman"/>
                                          </a:rPr>
                                          <m:t>𝑖</m:t>
                                        </m:r>
                                      </m:sub>
                                    </m:sSub>
                                  </m:e>
                                  <m:sup>
                                    <m:r>
                                      <a:rPr lang="en-US" i="1">
                                        <a:effectLst/>
                                        <a:latin typeface="Cambria Math"/>
                                        <a:ea typeface="Calibri"/>
                                        <a:cs typeface="Times New Roman"/>
                                      </a:rPr>
                                      <m:t>2</m:t>
                                    </m:r>
                                  </m:sup>
                                </m:sSup>
                                <m:r>
                                  <a:rPr lang="en-US" i="1">
                                    <a:effectLst/>
                                    <a:latin typeface="Cambria Math"/>
                                    <a:ea typeface="Calibri"/>
                                    <a:cs typeface="Times New Roman"/>
                                  </a:rPr>
                                  <m:t>− </m:t>
                                </m:r>
                                <m:sSup>
                                  <m:sSupPr>
                                    <m:ctrlPr>
                                      <a:rPr lang="en-US" i="1">
                                        <a:effectLst/>
                                        <a:latin typeface="Cambria Math"/>
                                        <a:ea typeface="Calibri"/>
                                        <a:cs typeface="Times New Roman"/>
                                      </a:rPr>
                                    </m:ctrlPr>
                                  </m:sSupPr>
                                  <m:e>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𝑌</m:t>
                                        </m:r>
                                      </m:e>
                                      <m:sub>
                                        <m:r>
                                          <a:rPr lang="en-US" i="1">
                                            <a:effectLst/>
                                            <a:latin typeface="Cambria Math"/>
                                            <a:ea typeface="Calibri"/>
                                            <a:cs typeface="Times New Roman"/>
                                          </a:rPr>
                                          <m:t>𝑖</m:t>
                                        </m:r>
                                      </m:sub>
                                    </m:sSub>
                                    <m:r>
                                      <a:rPr lang="en-US" i="1">
                                        <a:effectLst/>
                                        <a:latin typeface="Cambria Math"/>
                                        <a:ea typeface="Calibri"/>
                                        <a:cs typeface="Times New Roman"/>
                                      </a:rPr>
                                      <m:t>)</m:t>
                                    </m:r>
                                  </m:e>
                                  <m:sup>
                                    <m:r>
                                      <a:rPr lang="en-US" i="1">
                                        <a:effectLst/>
                                        <a:latin typeface="Cambria Math"/>
                                        <a:ea typeface="Calibri"/>
                                        <a:cs typeface="Times New Roman"/>
                                      </a:rPr>
                                      <m:t>2</m:t>
                                    </m:r>
                                  </m:sup>
                                </m:sSup>
                              </m:e>
                            </m:rad>
                          </m:e>
                        </m:rad>
                      </m:den>
                    </m:f>
                  </m:oMath>
                </a14:m>
                <a:endParaRPr lang="en-US" sz="1600" dirty="0" smtClean="0">
                  <a:effectLst/>
                  <a:latin typeface="Calibri"/>
                  <a:ea typeface="Calibri"/>
                  <a:cs typeface="Times New Roman"/>
                </a:endParaRPr>
              </a:p>
              <a:p>
                <a:pPr marL="0" marR="0" indent="0" algn="just">
                  <a:lnSpc>
                    <a:spcPct val="115000"/>
                  </a:lnSpc>
                  <a:spcBef>
                    <a:spcPts val="0"/>
                  </a:spcBef>
                  <a:spcAft>
                    <a:spcPts val="0"/>
                  </a:spcAft>
                  <a:buNone/>
                  <a:tabLst>
                    <a:tab pos="4241165" algn="l"/>
                  </a:tabLst>
                </a:pPr>
                <a:r>
                  <a:rPr lang="en-US" sz="1800" dirty="0" smtClean="0">
                    <a:effectLst/>
                    <a:latin typeface="Cambria Math"/>
                    <a:ea typeface="Calibri"/>
                    <a:cs typeface="Times New Roman"/>
                  </a:rPr>
                  <a:t>        </a:t>
                </a:r>
                <a:r>
                  <a:rPr lang="en-US" sz="1800" dirty="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6 </m:t>
                        </m:r>
                        <m:d>
                          <m:dPr>
                            <m:ctrlPr>
                              <a:rPr lang="en-US" i="1">
                                <a:effectLst/>
                                <a:latin typeface="Cambria Math"/>
                                <a:ea typeface="Calibri"/>
                                <a:cs typeface="Times New Roman"/>
                              </a:rPr>
                            </m:ctrlPr>
                          </m:dPr>
                          <m:e>
                            <m:r>
                              <a:rPr lang="en-US" i="1">
                                <a:effectLst/>
                                <a:latin typeface="Cambria Math"/>
                                <a:ea typeface="Calibri"/>
                                <a:cs typeface="Times New Roman"/>
                              </a:rPr>
                              <m:t>61.350</m:t>
                            </m:r>
                          </m:e>
                        </m:d>
                        <m:r>
                          <a:rPr lang="en-US" i="1">
                            <a:effectLst/>
                            <a:latin typeface="Cambria Math"/>
                            <a:ea typeface="Calibri"/>
                            <a:cs typeface="Times New Roman"/>
                          </a:rPr>
                          <m:t>− (705)(520)</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6</m:t>
                            </m:r>
                            <m:d>
                              <m:dPr>
                                <m:ctrlPr>
                                  <a:rPr lang="en-US" i="1">
                                    <a:effectLst/>
                                    <a:latin typeface="Cambria Math"/>
                                    <a:ea typeface="Calibri"/>
                                    <a:cs typeface="Times New Roman"/>
                                  </a:rPr>
                                </m:ctrlPr>
                              </m:dPr>
                              <m:e>
                                <m:r>
                                  <a:rPr lang="en-US" i="1">
                                    <a:effectLst/>
                                    <a:latin typeface="Cambria Math"/>
                                    <a:ea typeface="Calibri"/>
                                    <a:cs typeface="Times New Roman"/>
                                  </a:rPr>
                                  <m:t>83.425</m:t>
                                </m:r>
                              </m:e>
                            </m:d>
                            <m:r>
                              <a:rPr lang="en-US" i="1">
                                <a:effectLst/>
                                <a:latin typeface="Cambria Math"/>
                                <a:ea typeface="Calibri"/>
                                <a:cs typeface="Times New Roman"/>
                              </a:rPr>
                              <m:t>− </m:t>
                            </m:r>
                            <m:sSup>
                              <m:sSupPr>
                                <m:ctrlPr>
                                  <a:rPr lang="en-US" i="1">
                                    <a:effectLst/>
                                    <a:latin typeface="Cambria Math"/>
                                    <a:ea typeface="Calibri"/>
                                    <a:cs typeface="Times New Roman"/>
                                  </a:rPr>
                                </m:ctrlPr>
                              </m:sSupPr>
                              <m:e>
                                <m:r>
                                  <a:rPr lang="en-US" i="1">
                                    <a:effectLst/>
                                    <a:latin typeface="Cambria Math"/>
                                    <a:ea typeface="Calibri"/>
                                    <a:cs typeface="Times New Roman"/>
                                  </a:rPr>
                                  <m:t>(705)</m:t>
                                </m:r>
                              </m:e>
                              <m:sup>
                                <m:r>
                                  <a:rPr lang="en-US" i="1">
                                    <a:effectLst/>
                                    <a:latin typeface="Cambria Math"/>
                                    <a:ea typeface="Calibri"/>
                                    <a:cs typeface="Times New Roman"/>
                                  </a:rPr>
                                  <m:t>2</m:t>
                                </m:r>
                              </m:sup>
                            </m:sSup>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6</m:t>
                                </m:r>
                                <m:d>
                                  <m:dPr>
                                    <m:ctrlPr>
                                      <a:rPr lang="en-US" i="1">
                                        <a:effectLst/>
                                        <a:latin typeface="Cambria Math"/>
                                        <a:ea typeface="Calibri"/>
                                        <a:cs typeface="Times New Roman"/>
                                      </a:rPr>
                                    </m:ctrlPr>
                                  </m:dPr>
                                  <m:e>
                                    <m:r>
                                      <a:rPr lang="en-US" i="1">
                                        <a:effectLst/>
                                        <a:latin typeface="Cambria Math"/>
                                        <a:ea typeface="Calibri"/>
                                        <a:cs typeface="Times New Roman"/>
                                      </a:rPr>
                                      <m:t>45.250</m:t>
                                    </m:r>
                                  </m:e>
                                </m:d>
                                <m:r>
                                  <a:rPr lang="en-US" i="1">
                                    <a:effectLst/>
                                    <a:latin typeface="Cambria Math"/>
                                    <a:ea typeface="Calibri"/>
                                    <a:cs typeface="Times New Roman"/>
                                  </a:rPr>
                                  <m:t>− </m:t>
                                </m:r>
                                <m:sSup>
                                  <m:sSupPr>
                                    <m:ctrlPr>
                                      <a:rPr lang="en-US" i="1">
                                        <a:effectLst/>
                                        <a:latin typeface="Cambria Math"/>
                                        <a:ea typeface="Calibri"/>
                                        <a:cs typeface="Times New Roman"/>
                                      </a:rPr>
                                    </m:ctrlPr>
                                  </m:sSupPr>
                                  <m:e>
                                    <m:r>
                                      <a:rPr lang="en-US" i="1">
                                        <a:effectLst/>
                                        <a:latin typeface="Cambria Math"/>
                                        <a:ea typeface="Calibri"/>
                                        <a:cs typeface="Times New Roman"/>
                                      </a:rPr>
                                      <m:t>(520)</m:t>
                                    </m:r>
                                  </m:e>
                                  <m:sup>
                                    <m:r>
                                      <a:rPr lang="en-US" i="1">
                                        <a:effectLst/>
                                        <a:latin typeface="Cambria Math"/>
                                        <a:ea typeface="Calibri"/>
                                        <a:cs typeface="Times New Roman"/>
                                      </a:rPr>
                                      <m:t>2</m:t>
                                    </m:r>
                                  </m:sup>
                                </m:sSup>
                              </m:e>
                            </m:rad>
                          </m:e>
                        </m:rad>
                      </m:den>
                    </m:f>
                  </m:oMath>
                </a14:m>
                <a:endParaRPr lang="en-US" sz="1600" dirty="0">
                  <a:effectLst/>
                  <a:latin typeface="Calibri"/>
                  <a:ea typeface="Calibri"/>
                  <a:cs typeface="Times New Roman"/>
                </a:endParaRPr>
              </a:p>
              <a:p>
                <a:pPr marL="0" marR="0" indent="0" algn="just">
                  <a:lnSpc>
                    <a:spcPct val="115000"/>
                  </a:lnSpc>
                  <a:spcBef>
                    <a:spcPts val="0"/>
                  </a:spcBef>
                  <a:spcAft>
                    <a:spcPts val="600"/>
                  </a:spcAft>
                  <a:buNone/>
                  <a:tabLst>
                    <a:tab pos="4241165" algn="l"/>
                  </a:tabLst>
                </a:pPr>
                <a:r>
                  <a:rPr lang="en-US" sz="1800" dirty="0">
                    <a:latin typeface="Cambria Math"/>
                    <a:ea typeface="Calibri"/>
                    <a:cs typeface="Times New Roman"/>
                  </a:rPr>
                  <a:t> </a:t>
                </a:r>
                <a:r>
                  <a:rPr lang="en-US" sz="1800" dirty="0" smtClean="0">
                    <a:latin typeface="Cambria Math"/>
                    <a:ea typeface="Calibri"/>
                    <a:cs typeface="Times New Roman"/>
                  </a:rPr>
                  <a:t>       </a:t>
                </a:r>
                <a:r>
                  <a:rPr lang="en-US" sz="1800" dirty="0" smtClean="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368.100−366.600</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500.550−497.025</m:t>
                            </m:r>
                          </m:e>
                        </m:rad>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271.500−270.400</m:t>
                            </m:r>
                          </m:e>
                        </m:rad>
                      </m:den>
                    </m:f>
                  </m:oMath>
                </a14:m>
                <a:endParaRPr lang="en-US" sz="1600" dirty="0">
                  <a:effectLst/>
                  <a:latin typeface="Calibri"/>
                  <a:ea typeface="Calibri"/>
                  <a:cs typeface="Times New Roman"/>
                </a:endParaRPr>
              </a:p>
              <a:p>
                <a:pPr marL="0" marR="0" indent="0" algn="just">
                  <a:lnSpc>
                    <a:spcPct val="115000"/>
                  </a:lnSpc>
                  <a:spcBef>
                    <a:spcPts val="0"/>
                  </a:spcBef>
                  <a:spcAft>
                    <a:spcPts val="600"/>
                  </a:spcAft>
                  <a:buNone/>
                  <a:tabLst>
                    <a:tab pos="4241165" algn="l"/>
                  </a:tabLst>
                </a:pPr>
                <a:r>
                  <a:rPr lang="en-US" sz="1800" dirty="0">
                    <a:latin typeface="Cambria Math"/>
                    <a:ea typeface="Calibri"/>
                    <a:cs typeface="Times New Roman"/>
                  </a:rPr>
                  <a:t> </a:t>
                </a:r>
                <a:r>
                  <a:rPr lang="en-US" sz="1800" dirty="0" smtClean="0">
                    <a:latin typeface="Cambria Math"/>
                    <a:ea typeface="Calibri"/>
                    <a:cs typeface="Times New Roman"/>
                  </a:rPr>
                  <a:t>      </a:t>
                </a:r>
                <a:r>
                  <a:rPr lang="en-US" sz="1800" dirty="0" smtClean="0">
                    <a:effectLst/>
                    <a:latin typeface="Cambria Math"/>
                    <a:ea typeface="Calibri"/>
                    <a:cs typeface="Times New Roman"/>
                  </a:rPr>
                  <a:t> </a:t>
                </a:r>
                <a:r>
                  <a:rPr lang="en-US" sz="1800" dirty="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1500</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3525</m:t>
                            </m:r>
                          </m:e>
                        </m:rad>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1100</m:t>
                            </m:r>
                          </m:e>
                        </m:rad>
                      </m:den>
                    </m:f>
                  </m:oMath>
                </a14:m>
                <a:endParaRPr lang="en-US" sz="1600" dirty="0">
                  <a:effectLst/>
                  <a:latin typeface="Calibri"/>
                  <a:ea typeface="Calibri"/>
                  <a:cs typeface="Times New Roman"/>
                </a:endParaRPr>
              </a:p>
              <a:p>
                <a:pPr marL="0" marR="0" indent="0" algn="just">
                  <a:lnSpc>
                    <a:spcPct val="115000"/>
                  </a:lnSpc>
                  <a:spcBef>
                    <a:spcPts val="0"/>
                  </a:spcBef>
                  <a:spcAft>
                    <a:spcPts val="600"/>
                  </a:spcAft>
                  <a:buNone/>
                  <a:tabLst>
                    <a:tab pos="4241165" algn="l"/>
                  </a:tabLst>
                </a:pPr>
                <a:r>
                  <a:rPr lang="en-US" sz="1800" dirty="0">
                    <a:latin typeface="Cambria Math"/>
                    <a:ea typeface="Calibri"/>
                    <a:cs typeface="Times New Roman"/>
                  </a:rPr>
                  <a:t> </a:t>
                </a:r>
                <a:r>
                  <a:rPr lang="en-US" sz="1800" dirty="0" smtClean="0">
                    <a:latin typeface="Cambria Math"/>
                    <a:ea typeface="Calibri"/>
                    <a:cs typeface="Times New Roman"/>
                  </a:rPr>
                  <a:t>       </a:t>
                </a:r>
                <a:r>
                  <a:rPr lang="en-US" sz="1800" dirty="0" smtClean="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1500</m:t>
                        </m:r>
                      </m:num>
                      <m:den>
                        <m:d>
                          <m:dPr>
                            <m:ctrlPr>
                              <a:rPr lang="en-US" i="1">
                                <a:effectLst/>
                                <a:latin typeface="Cambria Math"/>
                                <a:ea typeface="Calibri"/>
                                <a:cs typeface="Times New Roman"/>
                              </a:rPr>
                            </m:ctrlPr>
                          </m:dPr>
                          <m:e>
                            <m:r>
                              <a:rPr lang="en-US" i="1">
                                <a:effectLst/>
                                <a:latin typeface="Cambria Math"/>
                                <a:ea typeface="Calibri"/>
                                <a:cs typeface="Times New Roman"/>
                              </a:rPr>
                              <m:t>59,37</m:t>
                            </m:r>
                          </m:e>
                        </m:d>
                        <m:r>
                          <a:rPr lang="en-US" i="1">
                            <a:effectLst/>
                            <a:latin typeface="Cambria Math"/>
                            <a:ea typeface="Calibri"/>
                            <a:cs typeface="Times New Roman"/>
                          </a:rPr>
                          <m:t>(33,17)</m:t>
                        </m:r>
                      </m:den>
                    </m:f>
                  </m:oMath>
                </a14:m>
                <a:r>
                  <a:rPr lang="en-US" sz="1800" dirty="0">
                    <a:effectLst/>
                    <a:latin typeface="Cambria Math"/>
                    <a:ea typeface="Calibri"/>
                    <a:cs typeface="Times New Roman"/>
                  </a:rPr>
                  <a:t> =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1500</m:t>
                        </m:r>
                      </m:num>
                      <m:den>
                        <m:r>
                          <a:rPr lang="en-US" i="1">
                            <a:effectLst/>
                            <a:latin typeface="Cambria Math"/>
                            <a:ea typeface="Calibri"/>
                            <a:cs typeface="Times New Roman"/>
                          </a:rPr>
                          <m:t>1969,3</m:t>
                        </m:r>
                      </m:den>
                    </m:f>
                  </m:oMath>
                </a14:m>
                <a:endParaRPr lang="en-US" sz="1600" dirty="0">
                  <a:effectLst/>
                  <a:latin typeface="Calibri"/>
                  <a:ea typeface="Calibri"/>
                  <a:cs typeface="Times New Roman"/>
                </a:endParaRPr>
              </a:p>
              <a:p>
                <a:pPr marL="0" marR="0" indent="0" algn="just">
                  <a:lnSpc>
                    <a:spcPct val="115000"/>
                  </a:lnSpc>
                  <a:spcBef>
                    <a:spcPts val="0"/>
                  </a:spcBef>
                  <a:spcAft>
                    <a:spcPts val="0"/>
                  </a:spcAft>
                  <a:buNone/>
                  <a:tabLst>
                    <a:tab pos="4241165" algn="l"/>
                  </a:tabLst>
                </a:pPr>
                <a:r>
                  <a:rPr lang="en-US" sz="1800" dirty="0">
                    <a:latin typeface="Cambria Math"/>
                    <a:ea typeface="Calibri"/>
                    <a:cs typeface="Times New Roman"/>
                  </a:rPr>
                  <a:t> </a:t>
                </a:r>
                <a:r>
                  <a:rPr lang="en-US" sz="1800" dirty="0" smtClean="0">
                    <a:latin typeface="Cambria Math"/>
                    <a:ea typeface="Calibri"/>
                    <a:cs typeface="Times New Roman"/>
                  </a:rPr>
                  <a:t>      </a:t>
                </a:r>
                <a:r>
                  <a:rPr lang="en-US" sz="1800" dirty="0" smtClean="0">
                    <a:effectLst/>
                    <a:latin typeface="Cambria Math"/>
                    <a:ea typeface="Calibri"/>
                    <a:cs typeface="Times New Roman"/>
                  </a:rPr>
                  <a:t> </a:t>
                </a:r>
                <a:r>
                  <a:rPr lang="en-US" sz="1800" dirty="0">
                    <a:effectLst/>
                    <a:latin typeface="Cambria Math"/>
                    <a:ea typeface="Calibri"/>
                    <a:cs typeface="Times New Roman"/>
                  </a:rPr>
                  <a:t>= 0,7617 = </a:t>
                </a:r>
                <a:r>
                  <a:rPr lang="en-US" sz="1800" b="1" dirty="0">
                    <a:solidFill>
                      <a:srgbClr val="FF0000"/>
                    </a:solidFill>
                    <a:effectLst/>
                    <a:latin typeface="Cambria Math"/>
                    <a:ea typeface="Calibri"/>
                    <a:cs typeface="Times New Roman"/>
                  </a:rPr>
                  <a:t>0,762</a:t>
                </a:r>
                <a:endParaRPr lang="en-US" sz="1600" b="1" dirty="0">
                  <a:solidFill>
                    <a:srgbClr val="FF0000"/>
                  </a:solidFill>
                  <a:effectLst/>
                  <a:latin typeface="Calibri"/>
                  <a:ea typeface="Calibri"/>
                  <a:cs typeface="Times New Roman"/>
                </a:endParaRPr>
              </a:p>
              <a:p>
                <a:pPr marL="0" marR="0" algn="just">
                  <a:lnSpc>
                    <a:spcPct val="115000"/>
                  </a:lnSpc>
                  <a:spcBef>
                    <a:spcPts val="0"/>
                  </a:spcBef>
                  <a:spcAft>
                    <a:spcPts val="0"/>
                  </a:spcAft>
                  <a:tabLst>
                    <a:tab pos="4241165" algn="l"/>
                  </a:tabLst>
                </a:pPr>
                <a:r>
                  <a:rPr lang="en-US" sz="1800" b="1" dirty="0">
                    <a:effectLst/>
                    <a:latin typeface="Cambria Math"/>
                    <a:ea typeface="Calibri"/>
                    <a:cs typeface="Times New Roman"/>
                  </a:rPr>
                  <a:t>t</a:t>
                </a:r>
                <a:r>
                  <a:rPr lang="en-US" sz="1800" b="1" baseline="-25000" dirty="0">
                    <a:effectLst/>
                    <a:latin typeface="Cambria Math"/>
                    <a:ea typeface="Calibri"/>
                    <a:cs typeface="Times New Roman"/>
                  </a:rPr>
                  <a:t>o</a:t>
                </a:r>
                <a:r>
                  <a:rPr lang="en-US" sz="1800" baseline="-25000" dirty="0">
                    <a:effectLst/>
                    <a:latin typeface="Cambria Math"/>
                    <a:ea typeface="Calibri"/>
                    <a:cs typeface="Times New Roman"/>
                  </a:rPr>
                  <a:t> </a:t>
                </a:r>
                <a:r>
                  <a:rPr lang="en-US" sz="1800" dirty="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𝑟</m:t>
                        </m:r>
                        <m:r>
                          <a:rPr lang="en-US" i="1">
                            <a:effectLst/>
                            <a:latin typeface="Cambria Math"/>
                            <a:ea typeface="Calibri"/>
                            <a:cs typeface="Times New Roman"/>
                          </a:rPr>
                          <m:t> </m:t>
                        </m:r>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𝑛</m:t>
                            </m:r>
                            <m:r>
                              <a:rPr lang="en-US" i="1">
                                <a:effectLst/>
                                <a:latin typeface="Cambria Math"/>
                                <a:ea typeface="Calibri"/>
                                <a:cs typeface="Times New Roman"/>
                              </a:rPr>
                              <m:t>−2</m:t>
                            </m:r>
                          </m:e>
                        </m:rad>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1− </m:t>
                            </m:r>
                            <m:sSup>
                              <m:sSupPr>
                                <m:ctrlPr>
                                  <a:rPr lang="en-US" i="1">
                                    <a:effectLst/>
                                    <a:latin typeface="Cambria Math"/>
                                    <a:ea typeface="Calibri"/>
                                    <a:cs typeface="Times New Roman"/>
                                  </a:rPr>
                                </m:ctrlPr>
                              </m:sSupPr>
                              <m:e>
                                <m:r>
                                  <a:rPr lang="en-US" i="1">
                                    <a:effectLst/>
                                    <a:latin typeface="Cambria Math"/>
                                    <a:ea typeface="Calibri"/>
                                    <a:cs typeface="Times New Roman"/>
                                  </a:rPr>
                                  <m:t>𝑟</m:t>
                                </m:r>
                              </m:e>
                              <m:sup>
                                <m:r>
                                  <a:rPr lang="en-US" i="1">
                                    <a:effectLst/>
                                    <a:latin typeface="Cambria Math"/>
                                    <a:ea typeface="Calibri"/>
                                    <a:cs typeface="Times New Roman"/>
                                  </a:rPr>
                                  <m:t>2</m:t>
                                </m:r>
                              </m:sup>
                            </m:sSup>
                          </m:e>
                        </m:rad>
                      </m:den>
                    </m:f>
                  </m:oMath>
                </a14:m>
                <a:r>
                  <a:rPr lang="en-US" sz="1800" baseline="-25000" dirty="0">
                    <a:effectLst/>
                    <a:latin typeface="Cambria Math"/>
                    <a:ea typeface="Calibri"/>
                    <a:cs typeface="Times New Roman"/>
                  </a:rPr>
                  <a:t> </a:t>
                </a:r>
                <a:endParaRPr lang="en-US" sz="1600" dirty="0">
                  <a:effectLst/>
                  <a:latin typeface="Calibri"/>
                  <a:ea typeface="Calibri"/>
                  <a:cs typeface="Times New Roman"/>
                </a:endParaRPr>
              </a:p>
              <a:p>
                <a:pPr marL="0" marR="0" indent="0" algn="just">
                  <a:lnSpc>
                    <a:spcPct val="115000"/>
                  </a:lnSpc>
                  <a:spcBef>
                    <a:spcPts val="0"/>
                  </a:spcBef>
                  <a:spcAft>
                    <a:spcPts val="0"/>
                  </a:spcAft>
                  <a:buNone/>
                  <a:tabLst>
                    <a:tab pos="4241165" algn="l"/>
                  </a:tabLst>
                </a:pPr>
                <a:r>
                  <a:rPr lang="en-US" sz="1800" dirty="0">
                    <a:latin typeface="Cambria Math"/>
                    <a:ea typeface="Calibri"/>
                    <a:cs typeface="Times New Roman"/>
                  </a:rPr>
                  <a:t> </a:t>
                </a:r>
                <a:r>
                  <a:rPr lang="en-US" sz="1800" dirty="0" smtClean="0">
                    <a:latin typeface="Cambria Math"/>
                    <a:ea typeface="Calibri"/>
                    <a:cs typeface="Times New Roman"/>
                  </a:rPr>
                  <a:t>       </a:t>
                </a:r>
                <a:r>
                  <a:rPr lang="en-US" sz="1800" dirty="0" smtClean="0">
                    <a:effectLst/>
                    <a:latin typeface="Cambria Math"/>
                    <a:ea typeface="Calibri"/>
                    <a:cs typeface="Times New Roman"/>
                  </a:rPr>
                  <a:t> </a:t>
                </a:r>
                <a:r>
                  <a:rPr lang="en-US" sz="1800" dirty="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0,762 </m:t>
                        </m:r>
                        <m:rad>
                          <m:radPr>
                            <m:degHide m:val="on"/>
                            <m:ctrlPr>
                              <a:rPr lang="en-US" i="1">
                                <a:effectLst/>
                                <a:latin typeface="Cambria Math"/>
                                <a:ea typeface="Calibri"/>
                                <a:cs typeface="Times New Roman"/>
                              </a:rPr>
                            </m:ctrlPr>
                          </m:radPr>
                          <m:deg/>
                          <m:e>
                            <m:r>
                              <a:rPr lang="id-ID" b="0" i="1" smtClean="0">
                                <a:effectLst/>
                                <a:latin typeface="Cambria Math"/>
                                <a:ea typeface="Calibri"/>
                                <a:cs typeface="Times New Roman"/>
                              </a:rPr>
                              <m:t>4</m:t>
                            </m:r>
                          </m:e>
                        </m:rad>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1−0,5806</m:t>
                            </m:r>
                          </m:e>
                        </m:rad>
                      </m:den>
                    </m:f>
                  </m:oMath>
                </a14:m>
                <a:endParaRPr lang="en-US" sz="1600" dirty="0">
                  <a:effectLst/>
                  <a:latin typeface="Calibri"/>
                  <a:ea typeface="Calibri"/>
                  <a:cs typeface="Times New Roman"/>
                </a:endParaRPr>
              </a:p>
              <a:p>
                <a:pPr marL="0" marR="0" indent="0" algn="just">
                  <a:lnSpc>
                    <a:spcPct val="115000"/>
                  </a:lnSpc>
                  <a:spcBef>
                    <a:spcPts val="0"/>
                  </a:spcBef>
                  <a:spcAft>
                    <a:spcPts val="0"/>
                  </a:spcAft>
                  <a:buNone/>
                  <a:tabLst>
                    <a:tab pos="4241165" algn="l"/>
                  </a:tabLst>
                </a:pPr>
                <a:r>
                  <a:rPr lang="en-US" sz="1800" dirty="0">
                    <a:latin typeface="Cambria Math"/>
                    <a:ea typeface="Calibri"/>
                    <a:cs typeface="Times New Roman"/>
                  </a:rPr>
                  <a:t> </a:t>
                </a:r>
                <a:r>
                  <a:rPr lang="en-US" sz="1800" dirty="0" smtClean="0">
                    <a:latin typeface="Cambria Math"/>
                    <a:ea typeface="Calibri"/>
                    <a:cs typeface="Times New Roman"/>
                  </a:rPr>
                  <a:t>        </a:t>
                </a:r>
                <a:r>
                  <a:rPr lang="en-US" sz="1800" dirty="0" smtClean="0">
                    <a:effectLst/>
                    <a:latin typeface="Cambria Math"/>
                    <a:ea typeface="Calibri"/>
                    <a:cs typeface="Times New Roman"/>
                  </a:rPr>
                  <a:t>=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1,524</m:t>
                        </m:r>
                      </m:num>
                      <m:den>
                        <m:rad>
                          <m:radPr>
                            <m:degHide m:val="on"/>
                            <m:ctrlPr>
                              <a:rPr lang="en-US" i="1">
                                <a:effectLst/>
                                <a:latin typeface="Cambria Math"/>
                                <a:ea typeface="Calibri"/>
                                <a:cs typeface="Times New Roman"/>
                              </a:rPr>
                            </m:ctrlPr>
                          </m:radPr>
                          <m:deg/>
                          <m:e>
                            <m:r>
                              <a:rPr lang="en-US" i="1">
                                <a:effectLst/>
                                <a:latin typeface="Cambria Math"/>
                                <a:ea typeface="Calibri"/>
                                <a:cs typeface="Times New Roman"/>
                              </a:rPr>
                              <m:t>0,4194</m:t>
                            </m:r>
                          </m:e>
                        </m:rad>
                      </m:den>
                    </m:f>
                  </m:oMath>
                </a14:m>
                <a:r>
                  <a:rPr lang="en-US" sz="1800" dirty="0">
                    <a:effectLst/>
                    <a:latin typeface="Cambria Math"/>
                    <a:ea typeface="Calibri"/>
                    <a:cs typeface="Times New Roman"/>
                  </a:rPr>
                  <a:t> = </a:t>
                </a:r>
                <a14:m>
                  <m:oMath xmlns:m="http://schemas.openxmlformats.org/officeDocument/2006/math">
                    <m:f>
                      <m:fPr>
                        <m:ctrlPr>
                          <a:rPr lang="en-US" i="1">
                            <a:effectLst/>
                            <a:latin typeface="Cambria Math"/>
                            <a:ea typeface="Calibri"/>
                            <a:cs typeface="Times New Roman"/>
                          </a:rPr>
                        </m:ctrlPr>
                      </m:fPr>
                      <m:num>
                        <m:r>
                          <a:rPr lang="en-US" i="1">
                            <a:effectLst/>
                            <a:latin typeface="Cambria Math"/>
                            <a:ea typeface="Calibri"/>
                            <a:cs typeface="Times New Roman"/>
                          </a:rPr>
                          <m:t>1,524</m:t>
                        </m:r>
                      </m:num>
                      <m:den>
                        <m:r>
                          <a:rPr lang="en-US" i="1">
                            <a:effectLst/>
                            <a:latin typeface="Cambria Math"/>
                            <a:ea typeface="Calibri"/>
                            <a:cs typeface="Times New Roman"/>
                          </a:rPr>
                          <m:t>0,6476</m:t>
                        </m:r>
                      </m:den>
                    </m:f>
                  </m:oMath>
                </a14:m>
                <a:r>
                  <a:rPr lang="en-US" sz="1800" dirty="0">
                    <a:effectLst/>
                    <a:latin typeface="Cambria Math"/>
                    <a:ea typeface="Calibri"/>
                    <a:cs typeface="Times New Roman"/>
                  </a:rPr>
                  <a:t> = </a:t>
                </a:r>
                <a:r>
                  <a:rPr lang="en-US" sz="1800" dirty="0">
                    <a:solidFill>
                      <a:srgbClr val="FF0000"/>
                    </a:solidFill>
                    <a:effectLst/>
                    <a:latin typeface="Cambria Math"/>
                    <a:ea typeface="Calibri"/>
                    <a:cs typeface="Times New Roman"/>
                  </a:rPr>
                  <a:t>2,3533</a:t>
                </a:r>
                <a:endParaRPr lang="en-US" sz="1600" dirty="0">
                  <a:solidFill>
                    <a:srgbClr val="FF0000"/>
                  </a:solidFill>
                  <a:effectLst/>
                  <a:latin typeface="Calibri"/>
                  <a:ea typeface="Calibri"/>
                  <a:cs typeface="Times New Roman"/>
                </a:endParaRPr>
              </a:p>
              <a:p>
                <a:pPr>
                  <a:buNone/>
                </a:pPr>
                <a:endParaRPr lang="id-ID" dirty="0">
                  <a:solidFill>
                    <a:schemeClr val="accent5">
                      <a:lumMod val="25000"/>
                    </a:schemeClr>
                  </a:solidFill>
                  <a:sym typeface="Wingdings" pitchFamily="2" charset="2"/>
                </a:endParaRPr>
              </a:p>
            </p:txBody>
          </p:sp>
        </mc:Choice>
        <mc:Fallback>
          <p:sp>
            <p:nvSpPr>
              <p:cNvPr id="14339" name="Content Placeholder 2"/>
              <p:cNvSpPr>
                <a:spLocks noGrp="1" noRot="1" noChangeAspect="1" noMove="1" noResize="1" noEditPoints="1" noAdjustHandles="1" noChangeArrowheads="1" noChangeShapeType="1" noTextEdit="1"/>
              </p:cNvSpPr>
              <p:nvPr>
                <p:ph idx="1"/>
              </p:nvPr>
            </p:nvSpPr>
            <p:spPr>
              <a:xfrm>
                <a:off x="762000" y="533400"/>
                <a:ext cx="8077200" cy="6324600"/>
              </a:xfrm>
              <a:blipFill rotWithShape="1">
                <a:blip r:embed="rId3"/>
                <a:stretch>
                  <a:fillRect l="-679" t="-1061"/>
                </a:stretch>
              </a:blipFill>
            </p:spPr>
            <p:txBody>
              <a:bodyPr/>
              <a:lstStyle/>
              <a:p>
                <a:r>
                  <a:rPr lang="id-ID">
                    <a:noFill/>
                  </a:rPr>
                  <a:t> </a:t>
                </a:r>
              </a:p>
            </p:txBody>
          </p:sp>
        </mc:Fallback>
      </mc:AlternateContent>
      <p:sp>
        <p:nvSpPr>
          <p:cNvPr id="4" name="Slide Number Placeholder 3"/>
          <p:cNvSpPr>
            <a:spLocks noGrp="1"/>
          </p:cNvSpPr>
          <p:nvPr>
            <p:ph type="sldNum" sz="quarter" idx="12"/>
          </p:nvPr>
        </p:nvSpPr>
        <p:spPr/>
        <p:txBody>
          <a:bodyPr/>
          <a:lstStyle/>
          <a:p>
            <a:pPr>
              <a:defRPr/>
            </a:pPr>
            <a:fld id="{31988BCF-023C-45BF-9590-6D96E458F2F2}" type="slidenum">
              <a:rPr lang="id-ID" smtClean="0">
                <a:solidFill>
                  <a:prstClr val="black">
                    <a:lumMod val="65000"/>
                    <a:lumOff val="35000"/>
                  </a:prstClr>
                </a:solidFill>
              </a:rPr>
              <a:pPr>
                <a:defRPr/>
              </a:pPr>
              <a:t>11</a:t>
            </a:fld>
            <a:endParaRPr lang="id-ID">
              <a:solidFill>
                <a:prstClr val="black">
                  <a:lumMod val="65000"/>
                  <a:lumOff val="35000"/>
                </a:prstClr>
              </a:solidFill>
            </a:endParaRPr>
          </a:p>
        </p:txBody>
      </p:sp>
      <mc:AlternateContent xmlns:mc="http://schemas.openxmlformats.org/markup-compatibility/2006" xmlns:a14="http://schemas.microsoft.com/office/drawing/2010/main">
        <mc:Choice Requires="a14">
          <p:sp>
            <p:nvSpPr>
              <p:cNvPr id="2" name="Rectangle 1"/>
              <p:cNvSpPr/>
              <p:nvPr/>
            </p:nvSpPr>
            <p:spPr>
              <a:xfrm>
                <a:off x="4932040" y="2564904"/>
                <a:ext cx="3816424"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4241165" algn="l"/>
                  </a:tabLst>
                </a:pPr>
                <a:endParaRPr lang="en-US" sz="2000" dirty="0" smtClean="0">
                  <a:latin typeface="Cambria Math"/>
                  <a:ea typeface="Calibri"/>
                  <a:cs typeface="Times New Roman"/>
                </a:endParaRPr>
              </a:p>
              <a:p>
                <a:pPr algn="just">
                  <a:lnSpc>
                    <a:spcPct val="115000"/>
                  </a:lnSpc>
                  <a:tabLst>
                    <a:tab pos="4241165" algn="l"/>
                  </a:tabLst>
                </a:pPr>
                <a:r>
                  <a:rPr lang="id-ID" sz="2000" dirty="0" smtClean="0">
                    <a:solidFill>
                      <a:schemeClr val="tx1"/>
                    </a:solidFill>
                  </a:rPr>
                  <a:t>t</a:t>
                </a:r>
                <a:r>
                  <a:rPr lang="en-GB" sz="2000" baseline="-25000" dirty="0" err="1" smtClean="0">
                    <a:solidFill>
                      <a:schemeClr val="tx1"/>
                    </a:solidFill>
                  </a:rPr>
                  <a:t>tabel</a:t>
                </a:r>
                <a:r>
                  <a:rPr lang="id-ID" sz="2000" baseline="-25000" dirty="0" smtClean="0">
                    <a:solidFill>
                      <a:schemeClr val="tx1"/>
                    </a:solidFill>
                  </a:rPr>
                  <a:t> </a:t>
                </a:r>
                <a:r>
                  <a:rPr lang="id-ID" sz="2000" dirty="0" smtClean="0">
                    <a:solidFill>
                      <a:schemeClr val="tx1"/>
                    </a:solidFill>
                  </a:rPr>
                  <a:t>:  t </a:t>
                </a:r>
                <a:r>
                  <a:rPr lang="id-ID" sz="2000" dirty="0">
                    <a:solidFill>
                      <a:schemeClr val="tx1"/>
                    </a:solidFill>
                  </a:rPr>
                  <a:t>(0,05 ; </a:t>
                </a:r>
                <a:r>
                  <a:rPr lang="id-ID" sz="2000" dirty="0" smtClean="0">
                    <a:solidFill>
                      <a:schemeClr val="tx1"/>
                    </a:solidFill>
                  </a:rPr>
                  <a:t>df=6-2) = </a:t>
                </a:r>
                <a:r>
                  <a:rPr lang="en-US" sz="2000" dirty="0">
                    <a:solidFill>
                      <a:schemeClr val="tx1"/>
                    </a:solidFill>
                    <a:latin typeface="Cambria Math"/>
                    <a:ea typeface="Calibri"/>
                    <a:cs typeface="Times New Roman"/>
                  </a:rPr>
                  <a:t>= 2,1318</a:t>
                </a:r>
                <a:endParaRPr lang="id-ID" sz="2000" dirty="0">
                  <a:solidFill>
                    <a:schemeClr val="tx1"/>
                  </a:solidFill>
                </a:endParaRPr>
              </a:p>
              <a:p>
                <a:pPr algn="just">
                  <a:lnSpc>
                    <a:spcPct val="115000"/>
                  </a:lnSpc>
                  <a:tabLst>
                    <a:tab pos="4241165" algn="l"/>
                  </a:tabLst>
                </a:pPr>
                <a:r>
                  <a:rPr lang="en-US" sz="2400" b="1" dirty="0" smtClean="0">
                    <a:latin typeface="Cambria Math"/>
                    <a:ea typeface="Calibri"/>
                    <a:cs typeface="Times New Roman"/>
                  </a:rPr>
                  <a:t>t</a:t>
                </a:r>
                <a:r>
                  <a:rPr lang="en-US" sz="2400" b="1" baseline="-25000" dirty="0" smtClean="0">
                    <a:latin typeface="Cambria Math"/>
                    <a:ea typeface="Calibri"/>
                    <a:cs typeface="Times New Roman"/>
                  </a:rPr>
                  <a:t>o</a:t>
                </a:r>
                <a:r>
                  <a:rPr lang="en-US" sz="2400" baseline="-25000" dirty="0" smtClean="0">
                    <a:latin typeface="Cambria Math"/>
                    <a:ea typeface="Calibri"/>
                    <a:cs typeface="Times New Roman"/>
                  </a:rPr>
                  <a:t> </a:t>
                </a:r>
                <a:r>
                  <a:rPr lang="en-US" sz="2400" dirty="0">
                    <a:latin typeface="Cambria Math"/>
                    <a:ea typeface="Calibri"/>
                    <a:cs typeface="Times New Roman"/>
                  </a:rPr>
                  <a:t>= </a:t>
                </a:r>
                <a14:m>
                  <m:oMath xmlns:m="http://schemas.openxmlformats.org/officeDocument/2006/math">
                    <m:f>
                      <m:fPr>
                        <m:ctrlPr>
                          <a:rPr lang="en-US" sz="2400" i="1">
                            <a:latin typeface="Cambria Math"/>
                            <a:ea typeface="Calibri"/>
                            <a:cs typeface="Times New Roman"/>
                          </a:rPr>
                        </m:ctrlPr>
                      </m:fPr>
                      <m:num>
                        <m:r>
                          <a:rPr lang="en-US" sz="2400" i="1">
                            <a:latin typeface="Cambria Math"/>
                            <a:ea typeface="Calibri"/>
                            <a:cs typeface="Times New Roman"/>
                          </a:rPr>
                          <m:t>𝑟</m:t>
                        </m:r>
                        <m:r>
                          <a:rPr lang="en-US" sz="2400" i="1">
                            <a:latin typeface="Cambria Math"/>
                            <a:ea typeface="Calibri"/>
                            <a:cs typeface="Times New Roman"/>
                          </a:rPr>
                          <m:t> </m:t>
                        </m:r>
                        <m:rad>
                          <m:radPr>
                            <m:degHide m:val="on"/>
                            <m:ctrlPr>
                              <a:rPr lang="en-US" sz="2400" i="1">
                                <a:latin typeface="Cambria Math"/>
                                <a:ea typeface="Calibri"/>
                                <a:cs typeface="Times New Roman"/>
                              </a:rPr>
                            </m:ctrlPr>
                          </m:radPr>
                          <m:deg/>
                          <m:e>
                            <m:r>
                              <a:rPr lang="en-US" sz="2400" i="1">
                                <a:latin typeface="Cambria Math"/>
                                <a:ea typeface="Calibri"/>
                                <a:cs typeface="Times New Roman"/>
                              </a:rPr>
                              <m:t>𝑛</m:t>
                            </m:r>
                            <m:r>
                              <a:rPr lang="en-US" sz="2400" i="1">
                                <a:latin typeface="Cambria Math"/>
                                <a:ea typeface="Calibri"/>
                                <a:cs typeface="Times New Roman"/>
                              </a:rPr>
                              <m:t>−2</m:t>
                            </m:r>
                          </m:e>
                        </m:rad>
                      </m:num>
                      <m:den>
                        <m:rad>
                          <m:radPr>
                            <m:degHide m:val="on"/>
                            <m:ctrlPr>
                              <a:rPr lang="en-US" sz="2400" i="1">
                                <a:latin typeface="Cambria Math"/>
                                <a:ea typeface="Calibri"/>
                                <a:cs typeface="Times New Roman"/>
                              </a:rPr>
                            </m:ctrlPr>
                          </m:radPr>
                          <m:deg/>
                          <m:e>
                            <m:r>
                              <a:rPr lang="en-US" sz="2400" i="1">
                                <a:latin typeface="Cambria Math"/>
                                <a:ea typeface="Calibri"/>
                                <a:cs typeface="Times New Roman"/>
                              </a:rPr>
                              <m:t>1− </m:t>
                            </m:r>
                            <m:sSup>
                              <m:sSupPr>
                                <m:ctrlPr>
                                  <a:rPr lang="en-US" sz="2400" i="1">
                                    <a:latin typeface="Cambria Math"/>
                                    <a:ea typeface="Calibri"/>
                                    <a:cs typeface="Times New Roman"/>
                                  </a:rPr>
                                </m:ctrlPr>
                              </m:sSupPr>
                              <m:e>
                                <m:r>
                                  <a:rPr lang="en-US" sz="2400" i="1">
                                    <a:latin typeface="Cambria Math"/>
                                    <a:ea typeface="Calibri"/>
                                    <a:cs typeface="Times New Roman"/>
                                  </a:rPr>
                                  <m:t>𝑟</m:t>
                                </m:r>
                              </m:e>
                              <m:sup>
                                <m:r>
                                  <a:rPr lang="en-US" sz="2400" i="1">
                                    <a:latin typeface="Cambria Math"/>
                                    <a:ea typeface="Calibri"/>
                                    <a:cs typeface="Times New Roman"/>
                                  </a:rPr>
                                  <m:t>2</m:t>
                                </m:r>
                              </m:sup>
                            </m:sSup>
                          </m:e>
                        </m:rad>
                      </m:den>
                    </m:f>
                  </m:oMath>
                </a14:m>
                <a:r>
                  <a:rPr lang="en-US" sz="2400" baseline="-25000" dirty="0">
                    <a:latin typeface="Cambria Math"/>
                    <a:ea typeface="Calibri"/>
                    <a:cs typeface="Times New Roman"/>
                  </a:rPr>
                  <a:t> </a:t>
                </a:r>
                <a:endParaRPr lang="en-US" sz="2400" dirty="0">
                  <a:latin typeface="Calibri"/>
                  <a:ea typeface="Calibri"/>
                  <a:cs typeface="Times New Roman"/>
                </a:endParaRPr>
              </a:p>
              <a:p>
                <a:pPr algn="just">
                  <a:lnSpc>
                    <a:spcPct val="115000"/>
                  </a:lnSpc>
                  <a:tabLst>
                    <a:tab pos="4241165" algn="l"/>
                  </a:tabLst>
                </a:pPr>
                <a:r>
                  <a:rPr lang="en-US" sz="2000" dirty="0">
                    <a:latin typeface="Cambria Math"/>
                    <a:ea typeface="Calibri"/>
                    <a:cs typeface="Times New Roman"/>
                  </a:rPr>
                  <a:t>         = </a:t>
                </a:r>
                <a14:m>
                  <m:oMath xmlns:m="http://schemas.openxmlformats.org/officeDocument/2006/math">
                    <m:f>
                      <m:fPr>
                        <m:ctrlPr>
                          <a:rPr lang="en-US" sz="2000" i="1">
                            <a:latin typeface="Cambria Math"/>
                            <a:ea typeface="Calibri"/>
                            <a:cs typeface="Times New Roman"/>
                          </a:rPr>
                        </m:ctrlPr>
                      </m:fPr>
                      <m:num>
                        <m:r>
                          <a:rPr lang="en-US" sz="2000" i="1">
                            <a:latin typeface="Cambria Math"/>
                            <a:ea typeface="Calibri"/>
                            <a:cs typeface="Times New Roman"/>
                          </a:rPr>
                          <m:t>0,762 </m:t>
                        </m:r>
                        <m:rad>
                          <m:radPr>
                            <m:degHide m:val="on"/>
                            <m:ctrlPr>
                              <a:rPr lang="en-US" sz="2000" i="1">
                                <a:latin typeface="Cambria Math"/>
                                <a:ea typeface="Calibri"/>
                                <a:cs typeface="Times New Roman"/>
                              </a:rPr>
                            </m:ctrlPr>
                          </m:radPr>
                          <m:deg/>
                          <m:e>
                            <m:r>
                              <a:rPr lang="en-US" sz="2000" i="1">
                                <a:latin typeface="Cambria Math"/>
                                <a:ea typeface="Calibri"/>
                                <a:cs typeface="Times New Roman"/>
                              </a:rPr>
                              <m:t>4</m:t>
                            </m:r>
                          </m:e>
                        </m:rad>
                      </m:num>
                      <m:den>
                        <m:rad>
                          <m:radPr>
                            <m:degHide m:val="on"/>
                            <m:ctrlPr>
                              <a:rPr lang="en-US" sz="2000" i="1">
                                <a:latin typeface="Cambria Math"/>
                                <a:ea typeface="Calibri"/>
                                <a:cs typeface="Times New Roman"/>
                              </a:rPr>
                            </m:ctrlPr>
                          </m:radPr>
                          <m:deg/>
                          <m:e>
                            <m:r>
                              <a:rPr lang="en-US" sz="2000" i="1">
                                <a:latin typeface="Cambria Math"/>
                                <a:ea typeface="Calibri"/>
                                <a:cs typeface="Times New Roman"/>
                              </a:rPr>
                              <m:t>1−0,5806</m:t>
                            </m:r>
                          </m:e>
                        </m:rad>
                      </m:den>
                    </m:f>
                  </m:oMath>
                </a14:m>
                <a:endParaRPr lang="en-US" sz="2000" dirty="0">
                  <a:latin typeface="Calibri"/>
                  <a:ea typeface="Calibri"/>
                  <a:cs typeface="Times New Roman"/>
                </a:endParaRPr>
              </a:p>
              <a:p>
                <a:pPr algn="just">
                  <a:lnSpc>
                    <a:spcPct val="115000"/>
                  </a:lnSpc>
                  <a:tabLst>
                    <a:tab pos="4241165" algn="l"/>
                  </a:tabLst>
                </a:pPr>
                <a:r>
                  <a:rPr lang="en-US" sz="2000" dirty="0">
                    <a:latin typeface="Cambria Math"/>
                    <a:ea typeface="Calibri"/>
                    <a:cs typeface="Times New Roman"/>
                  </a:rPr>
                  <a:t>         =</a:t>
                </a:r>
                <a14:m>
                  <m:oMath xmlns:m="http://schemas.openxmlformats.org/officeDocument/2006/math">
                    <m:f>
                      <m:fPr>
                        <m:ctrlPr>
                          <a:rPr lang="en-US" sz="2000" i="1">
                            <a:latin typeface="Cambria Math"/>
                            <a:ea typeface="Calibri"/>
                            <a:cs typeface="Times New Roman"/>
                          </a:rPr>
                        </m:ctrlPr>
                      </m:fPr>
                      <m:num>
                        <m:r>
                          <a:rPr lang="en-US" sz="2000" i="1">
                            <a:latin typeface="Cambria Math"/>
                            <a:ea typeface="Calibri"/>
                            <a:cs typeface="Times New Roman"/>
                          </a:rPr>
                          <m:t>1,524</m:t>
                        </m:r>
                      </m:num>
                      <m:den>
                        <m:rad>
                          <m:radPr>
                            <m:degHide m:val="on"/>
                            <m:ctrlPr>
                              <a:rPr lang="en-US" sz="2000" i="1">
                                <a:latin typeface="Cambria Math"/>
                                <a:ea typeface="Calibri"/>
                                <a:cs typeface="Times New Roman"/>
                              </a:rPr>
                            </m:ctrlPr>
                          </m:radPr>
                          <m:deg/>
                          <m:e>
                            <m:r>
                              <a:rPr lang="en-US" sz="2000" i="1">
                                <a:latin typeface="Cambria Math"/>
                                <a:ea typeface="Calibri"/>
                                <a:cs typeface="Times New Roman"/>
                              </a:rPr>
                              <m:t>0,4194</m:t>
                            </m:r>
                          </m:e>
                        </m:rad>
                      </m:den>
                    </m:f>
                  </m:oMath>
                </a14:m>
                <a:r>
                  <a:rPr lang="en-US" sz="2000" dirty="0" smtClean="0">
                    <a:latin typeface="Cambria Math"/>
                    <a:ea typeface="Calibri"/>
                    <a:cs typeface="Times New Roman"/>
                  </a:rPr>
                  <a:t> = </a:t>
                </a:r>
                <a14:m>
                  <m:oMath xmlns:m="http://schemas.openxmlformats.org/officeDocument/2006/math">
                    <m:f>
                      <m:fPr>
                        <m:ctrlPr>
                          <a:rPr lang="en-US" sz="2000" i="1">
                            <a:latin typeface="Cambria Math"/>
                            <a:ea typeface="Calibri"/>
                            <a:cs typeface="Times New Roman"/>
                          </a:rPr>
                        </m:ctrlPr>
                      </m:fPr>
                      <m:num>
                        <m:r>
                          <a:rPr lang="en-US" sz="2000" i="1">
                            <a:latin typeface="Cambria Math"/>
                            <a:ea typeface="Calibri"/>
                            <a:cs typeface="Times New Roman"/>
                          </a:rPr>
                          <m:t>1,524</m:t>
                        </m:r>
                      </m:num>
                      <m:den>
                        <m:r>
                          <a:rPr lang="en-US" sz="2000" i="1">
                            <a:latin typeface="Cambria Math"/>
                            <a:ea typeface="Calibri"/>
                            <a:cs typeface="Times New Roman"/>
                          </a:rPr>
                          <m:t>0,6476</m:t>
                        </m:r>
                      </m:den>
                    </m:f>
                  </m:oMath>
                </a14:m>
                <a:r>
                  <a:rPr lang="en-US" sz="2000" dirty="0">
                    <a:latin typeface="Cambria Math"/>
                    <a:ea typeface="Calibri"/>
                    <a:cs typeface="Times New Roman"/>
                  </a:rPr>
                  <a:t> = </a:t>
                </a:r>
                <a:r>
                  <a:rPr lang="en-US" sz="2000" dirty="0" smtClean="0">
                    <a:solidFill>
                      <a:srgbClr val="FF0000"/>
                    </a:solidFill>
                    <a:latin typeface="Cambria Math"/>
                    <a:ea typeface="Calibri"/>
                    <a:cs typeface="Times New Roman"/>
                  </a:rPr>
                  <a:t>2,3533</a:t>
                </a:r>
              </a:p>
              <a:p>
                <a:pPr algn="just">
                  <a:lnSpc>
                    <a:spcPct val="115000"/>
                  </a:lnSpc>
                  <a:tabLst>
                    <a:tab pos="4241165" algn="l"/>
                  </a:tabLst>
                </a:pPr>
                <a:endParaRPr lang="en-US" sz="1000" dirty="0" smtClean="0">
                  <a:latin typeface="Cambria Math"/>
                  <a:ea typeface="Calibri"/>
                  <a:cs typeface="Times New Roman"/>
                </a:endParaRPr>
              </a:p>
              <a:p>
                <a:pPr algn="just">
                  <a:lnSpc>
                    <a:spcPct val="115000"/>
                  </a:lnSpc>
                  <a:tabLst>
                    <a:tab pos="4241165" algn="l"/>
                  </a:tabLst>
                </a:pPr>
                <a:r>
                  <a:rPr lang="en-US" sz="1900" dirty="0" err="1" smtClean="0">
                    <a:solidFill>
                      <a:schemeClr val="tx1"/>
                    </a:solidFill>
                    <a:latin typeface="Cambria Math"/>
                    <a:ea typeface="Calibri"/>
                    <a:cs typeface="Times New Roman"/>
                  </a:rPr>
                  <a:t>Karena</a:t>
                </a:r>
                <a:r>
                  <a:rPr lang="en-US" sz="1900" dirty="0" smtClean="0">
                    <a:solidFill>
                      <a:schemeClr val="tx1"/>
                    </a:solidFill>
                    <a:latin typeface="Cambria Math"/>
                    <a:ea typeface="Calibri"/>
                    <a:cs typeface="Times New Roman"/>
                  </a:rPr>
                  <a:t> </a:t>
                </a:r>
                <a:r>
                  <a:rPr lang="en-US" sz="1900" dirty="0">
                    <a:solidFill>
                      <a:schemeClr val="tx1"/>
                    </a:solidFill>
                    <a:latin typeface="Cambria Math"/>
                    <a:ea typeface="Calibri"/>
                    <a:cs typeface="Times New Roman"/>
                  </a:rPr>
                  <a:t>t</a:t>
                </a:r>
                <a:r>
                  <a:rPr lang="en-US" sz="1900" baseline="-25000" dirty="0">
                    <a:solidFill>
                      <a:schemeClr val="tx1"/>
                    </a:solidFill>
                    <a:latin typeface="Cambria Math"/>
                    <a:ea typeface="Calibri"/>
                    <a:cs typeface="Times New Roman"/>
                  </a:rPr>
                  <a:t>o </a:t>
                </a:r>
                <a:r>
                  <a:rPr lang="en-US" sz="1900" dirty="0">
                    <a:solidFill>
                      <a:schemeClr val="tx1"/>
                    </a:solidFill>
                    <a:latin typeface="Cambria Math"/>
                    <a:ea typeface="Calibri"/>
                    <a:cs typeface="Times New Roman"/>
                  </a:rPr>
                  <a:t>= 2,3533 &gt; t</a:t>
                </a:r>
                <a:r>
                  <a:rPr lang="en-US" sz="1900" baseline="-25000" dirty="0">
                    <a:solidFill>
                      <a:schemeClr val="tx1"/>
                    </a:solidFill>
                    <a:latin typeface="Cambria Math"/>
                    <a:ea typeface="Calibri"/>
                    <a:cs typeface="Times New Roman"/>
                  </a:rPr>
                  <a:t>0,05(4) </a:t>
                </a:r>
                <a:r>
                  <a:rPr lang="en-US" sz="1900" dirty="0">
                    <a:solidFill>
                      <a:schemeClr val="tx1"/>
                    </a:solidFill>
                    <a:latin typeface="Cambria Math"/>
                    <a:ea typeface="Calibri"/>
                    <a:cs typeface="Times New Roman"/>
                  </a:rPr>
                  <a:t>= 2,1318 </a:t>
                </a:r>
                <a:r>
                  <a:rPr lang="en-US" sz="1900" dirty="0" err="1">
                    <a:solidFill>
                      <a:schemeClr val="tx1"/>
                    </a:solidFill>
                    <a:latin typeface="Cambria Math"/>
                    <a:ea typeface="Calibri"/>
                    <a:cs typeface="Times New Roman"/>
                  </a:rPr>
                  <a:t>maka</a:t>
                </a:r>
                <a:r>
                  <a:rPr lang="en-US" sz="1900" dirty="0">
                    <a:solidFill>
                      <a:schemeClr val="tx1"/>
                    </a:solidFill>
                    <a:latin typeface="Cambria Math"/>
                    <a:ea typeface="Calibri"/>
                    <a:cs typeface="Times New Roman"/>
                  </a:rPr>
                  <a:t> H</a:t>
                </a:r>
                <a:r>
                  <a:rPr lang="en-US" sz="1900" baseline="-25000" dirty="0">
                    <a:solidFill>
                      <a:schemeClr val="tx1"/>
                    </a:solidFill>
                    <a:latin typeface="Cambria Math"/>
                    <a:ea typeface="Calibri"/>
                    <a:cs typeface="Times New Roman"/>
                  </a:rPr>
                  <a:t>o</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ditolak</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pada</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tingkat</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nyata</a:t>
                </a:r>
                <a:r>
                  <a:rPr lang="en-US" sz="1900" dirty="0">
                    <a:solidFill>
                      <a:schemeClr val="tx1"/>
                    </a:solidFill>
                    <a:latin typeface="Cambria Math"/>
                    <a:ea typeface="Calibri"/>
                    <a:cs typeface="Times New Roman"/>
                  </a:rPr>
                  <a:t> </a:t>
                </a:r>
                <a:r>
                  <a:rPr lang="en-US" sz="1900" i="1" dirty="0">
                    <a:solidFill>
                      <a:schemeClr val="tx1"/>
                    </a:solidFill>
                    <a:latin typeface="Cambria Math"/>
                    <a:ea typeface="Calibri"/>
                    <a:cs typeface="Times New Roman"/>
                  </a:rPr>
                  <a:t>(level of significance) </a:t>
                </a:r>
                <a:r>
                  <a:rPr lang="en-US" sz="1900" dirty="0" err="1">
                    <a:solidFill>
                      <a:schemeClr val="tx1"/>
                    </a:solidFill>
                    <a:latin typeface="Cambria Math"/>
                    <a:ea typeface="Calibri"/>
                    <a:cs typeface="Times New Roman"/>
                  </a:rPr>
                  <a:t>sebesar</a:t>
                </a:r>
                <a:r>
                  <a:rPr lang="en-US" sz="1900" dirty="0">
                    <a:solidFill>
                      <a:schemeClr val="tx1"/>
                    </a:solidFill>
                    <a:latin typeface="Cambria Math"/>
                    <a:ea typeface="Calibri"/>
                    <a:cs typeface="Times New Roman"/>
                  </a:rPr>
                  <a:t> 95% </a:t>
                </a:r>
                <a:r>
                  <a:rPr lang="en-US" sz="1900" dirty="0" err="1">
                    <a:solidFill>
                      <a:schemeClr val="tx1"/>
                    </a:solidFill>
                    <a:latin typeface="Cambria Math"/>
                    <a:ea typeface="Calibri"/>
                    <a:cs typeface="Times New Roman"/>
                  </a:rPr>
                  <a:t>artinya</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ada</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hubungan</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positif</a:t>
                </a:r>
                <a:r>
                  <a:rPr lang="en-US" sz="1900" dirty="0">
                    <a:solidFill>
                      <a:schemeClr val="tx1"/>
                    </a:solidFill>
                    <a:latin typeface="Cambria Math"/>
                    <a:ea typeface="Calibri"/>
                    <a:cs typeface="Times New Roman"/>
                  </a:rPr>
                  <a:t> </a:t>
                </a:r>
                <a:r>
                  <a:rPr lang="en-US" sz="1900" dirty="0" smtClean="0">
                    <a:solidFill>
                      <a:schemeClr val="tx1"/>
                    </a:solidFill>
                    <a:latin typeface="Cambria Math"/>
                    <a:ea typeface="Calibri"/>
                    <a:cs typeface="Times New Roman"/>
                  </a:rPr>
                  <a:t>ant</a:t>
                </a:r>
                <a:r>
                  <a:rPr lang="id-ID" sz="1900" dirty="0" smtClean="0">
                    <a:solidFill>
                      <a:schemeClr val="tx1"/>
                    </a:solidFill>
                    <a:latin typeface="Cambria Math"/>
                    <a:ea typeface="Calibri"/>
                    <a:cs typeface="Times New Roman"/>
                  </a:rPr>
                  <a:t>a</a:t>
                </a:r>
                <a:r>
                  <a:rPr lang="en-US" sz="1900" dirty="0" err="1" smtClean="0">
                    <a:solidFill>
                      <a:schemeClr val="tx1"/>
                    </a:solidFill>
                    <a:latin typeface="Cambria Math"/>
                    <a:ea typeface="Calibri"/>
                    <a:cs typeface="Times New Roman"/>
                  </a:rPr>
                  <a:t>ra</a:t>
                </a:r>
                <a:r>
                  <a:rPr lang="en-US" sz="1900" dirty="0" smtClean="0">
                    <a:solidFill>
                      <a:schemeClr val="tx1"/>
                    </a:solidFill>
                    <a:latin typeface="Cambria Math"/>
                    <a:ea typeface="Calibri"/>
                    <a:cs typeface="Times New Roman"/>
                  </a:rPr>
                  <a:t> </a:t>
                </a:r>
                <a:r>
                  <a:rPr lang="en-US" sz="1900" dirty="0">
                    <a:solidFill>
                      <a:schemeClr val="tx1"/>
                    </a:solidFill>
                    <a:latin typeface="Cambria Math"/>
                    <a:ea typeface="Calibri"/>
                    <a:cs typeface="Times New Roman"/>
                  </a:rPr>
                  <a:t>IQ </a:t>
                </a:r>
                <a:r>
                  <a:rPr lang="en-US" sz="1900" dirty="0" err="1">
                    <a:solidFill>
                      <a:schemeClr val="tx1"/>
                    </a:solidFill>
                    <a:latin typeface="Cambria Math"/>
                    <a:ea typeface="Calibri"/>
                    <a:cs typeface="Times New Roman"/>
                  </a:rPr>
                  <a:t>dengan</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nilai</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ujian</a:t>
                </a:r>
                <a:r>
                  <a:rPr lang="en-US" sz="1900" dirty="0">
                    <a:solidFill>
                      <a:schemeClr val="tx1"/>
                    </a:solidFill>
                    <a:latin typeface="Cambria Math"/>
                    <a:ea typeface="Calibri"/>
                    <a:cs typeface="Times New Roman"/>
                  </a:rPr>
                  <a:t> </a:t>
                </a:r>
                <a:r>
                  <a:rPr lang="en-US" sz="1900" dirty="0" err="1">
                    <a:solidFill>
                      <a:schemeClr val="tx1"/>
                    </a:solidFill>
                    <a:latin typeface="Cambria Math"/>
                    <a:ea typeface="Calibri"/>
                    <a:cs typeface="Times New Roman"/>
                  </a:rPr>
                  <a:t>mahasiswa</a:t>
                </a:r>
                <a:endParaRPr lang="en-US" sz="1900" dirty="0">
                  <a:solidFill>
                    <a:schemeClr val="tx1"/>
                  </a:solidFill>
                  <a:latin typeface="Calibri"/>
                  <a:ea typeface="Calibri"/>
                  <a:cs typeface="Times New Roman"/>
                </a:endParaRPr>
              </a:p>
              <a:p>
                <a:pPr algn="just">
                  <a:lnSpc>
                    <a:spcPct val="115000"/>
                  </a:lnSpc>
                  <a:tabLst>
                    <a:tab pos="4241165" algn="l"/>
                  </a:tabLst>
                </a:pPr>
                <a:endParaRPr lang="en-US" sz="2000" dirty="0">
                  <a:latin typeface="Calibri"/>
                  <a:ea typeface="Calibri"/>
                  <a:cs typeface="Times New Roman"/>
                </a:endParaRPr>
              </a:p>
              <a:p>
                <a:pPr algn="ct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932040" y="2564904"/>
                <a:ext cx="3816424" cy="3960440"/>
              </a:xfrm>
              <a:prstGeom prst="rect">
                <a:avLst/>
              </a:prstGeom>
              <a:blipFill rotWithShape="1">
                <a:blip r:embed="rId4"/>
                <a:stretch>
                  <a:fillRect l="-2229" t="-9677" r="-1433" b="-4301"/>
                </a:stretch>
              </a:blipFill>
            </p:spPr>
            <p:txBody>
              <a:bodyPr/>
              <a:lstStyle/>
              <a:p>
                <a:r>
                  <a:rPr lang="id-ID">
                    <a:noFill/>
                  </a:rPr>
                  <a:t> </a:t>
                </a:r>
              </a:p>
            </p:txBody>
          </p:sp>
        </mc:Fallback>
      </mc:AlternateContent>
      <p:sp>
        <p:nvSpPr>
          <p:cNvPr id="3" name="Rectangle 2"/>
          <p:cNvSpPr/>
          <p:nvPr/>
        </p:nvSpPr>
        <p:spPr>
          <a:xfrm>
            <a:off x="5004048" y="548680"/>
            <a:ext cx="3672408" cy="1584176"/>
          </a:xfrm>
          <a:prstGeom prst="rect">
            <a:avLst/>
          </a:prstGeom>
          <a:solidFill>
            <a:schemeClr val="tx2">
              <a:lumMod val="25000"/>
              <a:lumOff val="75000"/>
            </a:schemeClr>
          </a:solidFill>
          <a:ln>
            <a:solidFill>
              <a:schemeClr val="tx2">
                <a:lumMod val="25000"/>
                <a:lumOff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700" b="1" dirty="0" err="1" smtClean="0"/>
              <a:t>Koefisien</a:t>
            </a:r>
            <a:r>
              <a:rPr lang="en-US" sz="1700" b="1" dirty="0" smtClean="0"/>
              <a:t> </a:t>
            </a:r>
            <a:r>
              <a:rPr lang="en-US" sz="1700" b="1" dirty="0" err="1" smtClean="0"/>
              <a:t>Determinan</a:t>
            </a:r>
            <a:r>
              <a:rPr lang="en-US" sz="1700" dirty="0" smtClean="0"/>
              <a:t> : r</a:t>
            </a:r>
            <a:r>
              <a:rPr lang="en-US" sz="1700" baseline="30000" dirty="0" smtClean="0"/>
              <a:t>2</a:t>
            </a:r>
            <a:r>
              <a:rPr lang="en-US" sz="1700" dirty="0" smtClean="0"/>
              <a:t>= (</a:t>
            </a:r>
            <a:r>
              <a:rPr lang="en-US" sz="1600" b="1" dirty="0" smtClean="0">
                <a:latin typeface="Cambria Math"/>
                <a:ea typeface="Calibri"/>
                <a:cs typeface="Times New Roman"/>
              </a:rPr>
              <a:t>0,762)</a:t>
            </a:r>
            <a:r>
              <a:rPr lang="en-US" sz="1400" baseline="30000" dirty="0"/>
              <a:t> 2</a:t>
            </a:r>
            <a:endParaRPr lang="en-US" sz="1400" b="1" dirty="0">
              <a:latin typeface="Calibri"/>
              <a:ea typeface="Calibri"/>
              <a:cs typeface="Times New Roman"/>
            </a:endParaRPr>
          </a:p>
          <a:p>
            <a:pPr algn="just"/>
            <a:r>
              <a:rPr lang="en-US" sz="1700" dirty="0" smtClean="0"/>
              <a:t>= </a:t>
            </a:r>
            <a:r>
              <a:rPr lang="en-US" sz="1700" dirty="0" smtClean="0">
                <a:solidFill>
                  <a:srgbClr val="FF0000"/>
                </a:solidFill>
              </a:rPr>
              <a:t>0,5806</a:t>
            </a:r>
            <a:r>
              <a:rPr lang="en-US" sz="1700" dirty="0" smtClean="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artinya</a:t>
            </a:r>
            <a:r>
              <a:rPr lang="en-US" sz="1700" dirty="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kontribusi</a:t>
            </a:r>
            <a:r>
              <a:rPr lang="en-US" sz="1700" dirty="0">
                <a:solidFill>
                  <a:srgbClr val="000000"/>
                </a:solidFill>
                <a:latin typeface="Calibri"/>
                <a:ea typeface="Calibri"/>
                <a:cs typeface="Times New Roman"/>
              </a:rPr>
              <a:t> </a:t>
            </a:r>
            <a:r>
              <a:rPr lang="en-US" sz="1700" dirty="0">
                <a:latin typeface="Cambria Math"/>
                <a:ea typeface="Calibri"/>
                <a:cs typeface="Times New Roman"/>
              </a:rPr>
              <a:t>IQ</a:t>
            </a:r>
            <a:r>
              <a:rPr lang="en-US" sz="1700" dirty="0" smtClean="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terhadap</a:t>
            </a:r>
            <a:r>
              <a:rPr lang="en-US" sz="1700" dirty="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variasi</a:t>
            </a:r>
            <a:r>
              <a:rPr lang="en-US" sz="1700" dirty="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naik</a:t>
            </a:r>
            <a:r>
              <a:rPr lang="en-US" sz="1700" dirty="0">
                <a:solidFill>
                  <a:srgbClr val="000000"/>
                </a:solidFill>
                <a:latin typeface="Calibri"/>
                <a:ea typeface="Calibri"/>
                <a:cs typeface="Times New Roman"/>
              </a:rPr>
              <a:t> </a:t>
            </a:r>
            <a:r>
              <a:rPr lang="en-US" sz="1700" dirty="0" err="1" smtClean="0">
                <a:solidFill>
                  <a:srgbClr val="000000"/>
                </a:solidFill>
                <a:latin typeface="Calibri"/>
                <a:ea typeface="Calibri"/>
                <a:cs typeface="Times New Roman"/>
              </a:rPr>
              <a:t>turunnya</a:t>
            </a:r>
            <a:r>
              <a:rPr lang="en-US" sz="1700" dirty="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nilai</a:t>
            </a:r>
            <a:r>
              <a:rPr lang="en-US" sz="1700" dirty="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ujian</a:t>
            </a:r>
            <a:r>
              <a:rPr lang="en-US" sz="1700" dirty="0">
                <a:solidFill>
                  <a:srgbClr val="000000"/>
                </a:solidFill>
                <a:latin typeface="Calibri"/>
                <a:ea typeface="Calibri"/>
                <a:cs typeface="Times New Roman"/>
              </a:rPr>
              <a:t> </a:t>
            </a:r>
            <a:r>
              <a:rPr lang="en-US" sz="1700" dirty="0" err="1" smtClean="0">
                <a:solidFill>
                  <a:srgbClr val="000000"/>
                </a:solidFill>
                <a:latin typeface="Calibri"/>
                <a:ea typeface="Calibri"/>
                <a:cs typeface="Times New Roman"/>
              </a:rPr>
              <a:t>mahasiswa</a:t>
            </a:r>
            <a:r>
              <a:rPr lang="en-US" sz="1700" dirty="0" smtClean="0">
                <a:solidFill>
                  <a:srgbClr val="000000"/>
                </a:solidFill>
                <a:latin typeface="Calibri"/>
                <a:ea typeface="Calibri"/>
                <a:cs typeface="Times New Roman"/>
              </a:rPr>
              <a:t> </a:t>
            </a:r>
            <a:r>
              <a:rPr lang="en-US" sz="1700" dirty="0" err="1" smtClean="0">
                <a:solidFill>
                  <a:srgbClr val="000000"/>
                </a:solidFill>
                <a:latin typeface="Calibri"/>
                <a:ea typeface="Calibri"/>
                <a:cs typeface="Times New Roman"/>
              </a:rPr>
              <a:t>sebesar</a:t>
            </a:r>
            <a:r>
              <a:rPr lang="en-US" sz="1700" dirty="0" smtClean="0">
                <a:solidFill>
                  <a:srgbClr val="000000"/>
                </a:solidFill>
                <a:latin typeface="Calibri"/>
                <a:ea typeface="Calibri"/>
                <a:cs typeface="Times New Roman"/>
              </a:rPr>
              <a:t> 58,06%, </a:t>
            </a:r>
            <a:r>
              <a:rPr lang="en-US" sz="1700" dirty="0" err="1">
                <a:solidFill>
                  <a:srgbClr val="000000"/>
                </a:solidFill>
                <a:latin typeface="Calibri"/>
                <a:ea typeface="Calibri"/>
                <a:cs typeface="Times New Roman"/>
              </a:rPr>
              <a:t>sisanya</a:t>
            </a:r>
            <a:r>
              <a:rPr lang="en-US" sz="1700" dirty="0">
                <a:solidFill>
                  <a:srgbClr val="000000"/>
                </a:solidFill>
                <a:latin typeface="Calibri"/>
                <a:ea typeface="Calibri"/>
                <a:cs typeface="Times New Roman"/>
              </a:rPr>
              <a:t> </a:t>
            </a:r>
            <a:r>
              <a:rPr lang="en-US" sz="1700" dirty="0" smtClean="0">
                <a:solidFill>
                  <a:srgbClr val="000000"/>
                </a:solidFill>
                <a:latin typeface="Calibri"/>
                <a:ea typeface="Calibri"/>
                <a:cs typeface="Times New Roman"/>
              </a:rPr>
              <a:t>41,94% </a:t>
            </a:r>
            <a:r>
              <a:rPr lang="en-US" sz="1700" dirty="0" err="1">
                <a:solidFill>
                  <a:srgbClr val="000000"/>
                </a:solidFill>
                <a:latin typeface="Calibri"/>
                <a:ea typeface="Calibri"/>
                <a:cs typeface="Times New Roman"/>
              </a:rPr>
              <a:t>dipengaruhi</a:t>
            </a:r>
            <a:r>
              <a:rPr lang="en-US" sz="1700" dirty="0">
                <a:solidFill>
                  <a:srgbClr val="000000"/>
                </a:solidFill>
                <a:latin typeface="Calibri"/>
                <a:ea typeface="Calibri"/>
                <a:cs typeface="Times New Roman"/>
              </a:rPr>
              <a:t> </a:t>
            </a:r>
            <a:r>
              <a:rPr lang="en-US" sz="1700" dirty="0" err="1">
                <a:solidFill>
                  <a:srgbClr val="000000"/>
                </a:solidFill>
                <a:latin typeface="Calibri"/>
                <a:ea typeface="Calibri"/>
                <a:cs typeface="Times New Roman"/>
              </a:rPr>
              <a:t>oleh</a:t>
            </a:r>
            <a:r>
              <a:rPr lang="en-US" sz="1700" dirty="0">
                <a:solidFill>
                  <a:srgbClr val="000000"/>
                </a:solidFill>
                <a:latin typeface="Calibri"/>
                <a:ea typeface="Calibri"/>
                <a:cs typeface="Times New Roman"/>
              </a:rPr>
              <a:t> </a:t>
            </a:r>
            <a:r>
              <a:rPr lang="en-US" sz="1700" dirty="0" err="1" smtClean="0">
                <a:solidFill>
                  <a:srgbClr val="000000"/>
                </a:solidFill>
                <a:latin typeface="Calibri"/>
                <a:ea typeface="Calibri"/>
                <a:cs typeface="Times New Roman"/>
              </a:rPr>
              <a:t>faktor</a:t>
            </a:r>
            <a:r>
              <a:rPr lang="en-US" sz="1700" dirty="0" smtClean="0">
                <a:solidFill>
                  <a:srgbClr val="000000"/>
                </a:solidFill>
                <a:latin typeface="Calibri"/>
                <a:ea typeface="Calibri"/>
                <a:cs typeface="Times New Roman"/>
              </a:rPr>
              <a:t> </a:t>
            </a:r>
            <a:r>
              <a:rPr lang="en-US" sz="1700" dirty="0">
                <a:solidFill>
                  <a:srgbClr val="000000"/>
                </a:solidFill>
                <a:latin typeface="Calibri"/>
                <a:ea typeface="Calibri"/>
                <a:cs typeface="Times New Roman"/>
              </a:rPr>
              <a:t>lain</a:t>
            </a:r>
            <a:endParaRPr lang="en-US" sz="1700" dirty="0"/>
          </a:p>
        </p:txBody>
      </p:sp>
      <p:sp>
        <p:nvSpPr>
          <p:cNvPr id="7" name="Rectangle 6"/>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26981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 xmlns:a16="http://schemas.microsoft.com/office/drawing/2014/main" id="{7FD3365A-BEA6-4608-8C5F-4406D9973F36}"/>
              </a:ext>
            </a:extLst>
          </p:cNvPr>
          <p:cNvSpPr>
            <a:spLocks noGrp="1"/>
          </p:cNvSpPr>
          <p:nvPr>
            <p:ph type="title"/>
          </p:nvPr>
        </p:nvSpPr>
        <p:spPr/>
        <p:txBody>
          <a:bodyPr/>
          <a:lstStyle/>
          <a:p>
            <a:pPr eaLnBrk="1" hangingPunct="1"/>
            <a:r>
              <a:rPr lang="id-ID" altLang="en-US"/>
              <a:t>Korelasi dengan SPSS</a:t>
            </a:r>
          </a:p>
        </p:txBody>
      </p:sp>
      <p:sp>
        <p:nvSpPr>
          <p:cNvPr id="36866" name="Content Placeholder 2">
            <a:extLst>
              <a:ext uri="{FF2B5EF4-FFF2-40B4-BE49-F238E27FC236}">
                <a16:creationId xmlns="" xmlns:a16="http://schemas.microsoft.com/office/drawing/2014/main" id="{93C99324-B1BC-4071-B7F8-CB89ED305E8F}"/>
              </a:ext>
            </a:extLst>
          </p:cNvPr>
          <p:cNvSpPr>
            <a:spLocks noGrp="1"/>
          </p:cNvSpPr>
          <p:nvPr>
            <p:ph idx="1"/>
          </p:nvPr>
        </p:nvSpPr>
        <p:spPr>
          <a:xfrm>
            <a:off x="899592" y="1196752"/>
            <a:ext cx="7992888" cy="5444008"/>
          </a:xfrm>
        </p:spPr>
        <p:txBody>
          <a:bodyPr>
            <a:normAutofit fontScale="92500"/>
          </a:bodyPr>
          <a:lstStyle/>
          <a:p>
            <a:pPr marL="0" indent="0" eaLnBrk="1" hangingPunct="1">
              <a:buFont typeface="Wingdings" panose="05000000000000000000" pitchFamily="2" charset="2"/>
              <a:buNone/>
            </a:pPr>
            <a:r>
              <a:rPr lang="en-US" altLang="en-US" sz="2200" dirty="0" err="1"/>
              <a:t>Korelasi</a:t>
            </a:r>
            <a:r>
              <a:rPr lang="en-US" altLang="en-US" sz="2200" dirty="0"/>
              <a:t> </a:t>
            </a:r>
            <a:r>
              <a:rPr lang="en-US" altLang="en-US" sz="2200" dirty="0" err="1"/>
              <a:t>pada</a:t>
            </a:r>
            <a:r>
              <a:rPr lang="en-US" altLang="en-US" sz="2200" dirty="0"/>
              <a:t> SPSS </a:t>
            </a:r>
            <a:r>
              <a:rPr lang="en-US" altLang="en-US" sz="2200" dirty="0" err="1"/>
              <a:t>terdapat</a:t>
            </a:r>
            <a:r>
              <a:rPr lang="en-US" altLang="en-US" sz="2200" dirty="0"/>
              <a:t> </a:t>
            </a:r>
            <a:r>
              <a:rPr lang="en-US" altLang="en-US" sz="2200" dirty="0" err="1"/>
              <a:t>pada</a:t>
            </a:r>
            <a:r>
              <a:rPr lang="en-US" altLang="en-US" sz="2200" dirty="0"/>
              <a:t> menu “Correlation”. </a:t>
            </a:r>
            <a:endParaRPr lang="id-ID" altLang="en-US" sz="2200" dirty="0" smtClean="0"/>
          </a:p>
          <a:p>
            <a:pPr marL="0" indent="0" eaLnBrk="1" hangingPunct="1">
              <a:buFont typeface="Wingdings" panose="05000000000000000000" pitchFamily="2" charset="2"/>
              <a:buNone/>
            </a:pPr>
            <a:r>
              <a:rPr lang="en-US" altLang="en-US" sz="2200" dirty="0" err="1" smtClean="0"/>
              <a:t>Terdapat</a:t>
            </a:r>
            <a:r>
              <a:rPr lang="en-US" altLang="en-US" sz="2200" dirty="0" smtClean="0"/>
              <a:t> </a:t>
            </a:r>
            <a:r>
              <a:rPr lang="en-US" altLang="en-US" sz="2200" dirty="0"/>
              <a:t>3 </a:t>
            </a:r>
            <a:r>
              <a:rPr lang="en-US" altLang="en-US" sz="2200" dirty="0" err="1"/>
              <a:t>pilihan</a:t>
            </a:r>
            <a:r>
              <a:rPr lang="en-US" altLang="en-US" sz="2200" dirty="0"/>
              <a:t> </a:t>
            </a:r>
            <a:r>
              <a:rPr lang="en-US" altLang="en-US" sz="2200" dirty="0" err="1"/>
              <a:t>jenis</a:t>
            </a:r>
            <a:r>
              <a:rPr lang="en-US" altLang="en-US" sz="2200" dirty="0"/>
              <a:t> </a:t>
            </a:r>
            <a:r>
              <a:rPr lang="en-US" altLang="en-US" sz="2200" dirty="0" err="1"/>
              <a:t>korelasi</a:t>
            </a:r>
            <a:r>
              <a:rPr lang="en-US" altLang="en-US" sz="2200" dirty="0"/>
              <a:t> </a:t>
            </a:r>
            <a:r>
              <a:rPr lang="en-US" altLang="en-US" sz="2200" dirty="0" err="1"/>
              <a:t>pada</a:t>
            </a:r>
            <a:r>
              <a:rPr lang="en-US" altLang="en-US" sz="2200" dirty="0"/>
              <a:t> menu Correlation </a:t>
            </a:r>
            <a:r>
              <a:rPr lang="en-US" altLang="en-US" sz="2200" dirty="0" err="1"/>
              <a:t>tersebut</a:t>
            </a:r>
            <a:r>
              <a:rPr lang="en-US" altLang="en-US" sz="2200" dirty="0"/>
              <a:t> </a:t>
            </a:r>
            <a:r>
              <a:rPr lang="en-US" altLang="en-US" sz="2200" dirty="0" err="1"/>
              <a:t>yaitu</a:t>
            </a:r>
            <a:r>
              <a:rPr lang="en-US" altLang="en-US" sz="2200" dirty="0"/>
              <a:t> :</a:t>
            </a:r>
            <a:endParaRPr lang="id-ID" altLang="en-US" sz="2200" dirty="0"/>
          </a:p>
          <a:p>
            <a:pPr marL="449263" lvl="1" indent="-269875" eaLnBrk="1" hangingPunct="1"/>
            <a:r>
              <a:rPr lang="id-ID" altLang="en-US" sz="2200" dirty="0"/>
              <a:t>Korelasi </a:t>
            </a:r>
            <a:r>
              <a:rPr lang="en-US" altLang="en-US" sz="2200" dirty="0"/>
              <a:t>Bivariate</a:t>
            </a:r>
            <a:r>
              <a:rPr lang="id-ID" altLang="en-US" sz="2200" dirty="0"/>
              <a:t> </a:t>
            </a:r>
            <a:r>
              <a:rPr lang="en-US" altLang="en-US" sz="2200" dirty="0" err="1"/>
              <a:t>untuk</a:t>
            </a:r>
            <a:r>
              <a:rPr lang="en-US" altLang="en-US" sz="2200" dirty="0"/>
              <a:t> </a:t>
            </a:r>
            <a:r>
              <a:rPr lang="en-US" altLang="en-US" sz="2200" dirty="0" err="1"/>
              <a:t>mencari</a:t>
            </a:r>
            <a:r>
              <a:rPr lang="en-US" altLang="en-US" sz="2200" dirty="0"/>
              <a:t> </a:t>
            </a:r>
            <a:r>
              <a:rPr lang="en-US" altLang="en-US" sz="2200" dirty="0" err="1"/>
              <a:t>asosiasi</a:t>
            </a:r>
            <a:r>
              <a:rPr lang="en-US" altLang="en-US" sz="2200" dirty="0"/>
              <a:t>/</a:t>
            </a:r>
            <a:r>
              <a:rPr lang="en-US" altLang="en-US" sz="2200" dirty="0" err="1"/>
              <a:t>hubungan</a:t>
            </a:r>
            <a:r>
              <a:rPr lang="en-US" altLang="en-US" sz="2200" dirty="0"/>
              <a:t> </a:t>
            </a:r>
            <a:r>
              <a:rPr lang="en-US" altLang="en-US" sz="2200" dirty="0" err="1"/>
              <a:t>antara</a:t>
            </a:r>
            <a:r>
              <a:rPr lang="en-US" altLang="en-US" sz="2200" dirty="0"/>
              <a:t> 2 </a:t>
            </a:r>
            <a:r>
              <a:rPr lang="en-US" altLang="en-US" sz="2200" dirty="0" err="1"/>
              <a:t>variabel</a:t>
            </a:r>
            <a:r>
              <a:rPr lang="en-US" altLang="en-US" sz="2200" dirty="0"/>
              <a:t> </a:t>
            </a:r>
            <a:r>
              <a:rPr lang="en-US" altLang="en-US" sz="2200" dirty="0" err="1"/>
              <a:t>saja</a:t>
            </a:r>
            <a:endParaRPr lang="id-ID" altLang="en-US" sz="2200" i="1" dirty="0"/>
          </a:p>
          <a:p>
            <a:pPr marL="449263" lvl="1" indent="-269875" eaLnBrk="1" hangingPunct="1"/>
            <a:r>
              <a:rPr lang="id-ID" altLang="en-US" sz="2200" dirty="0"/>
              <a:t>Korelasi </a:t>
            </a:r>
            <a:r>
              <a:rPr lang="en-US" altLang="en-US" sz="2200" dirty="0"/>
              <a:t>Partial </a:t>
            </a:r>
            <a:r>
              <a:rPr lang="en-US" altLang="en-US" sz="2200" dirty="0" err="1"/>
              <a:t>untuk</a:t>
            </a:r>
            <a:r>
              <a:rPr lang="en-US" altLang="en-US" sz="2200" dirty="0"/>
              <a:t> </a:t>
            </a:r>
            <a:r>
              <a:rPr lang="en-US" altLang="en-US" sz="2200" dirty="0" err="1"/>
              <a:t>mencari</a:t>
            </a:r>
            <a:r>
              <a:rPr lang="en-US" altLang="en-US" sz="2200" dirty="0"/>
              <a:t> </a:t>
            </a:r>
            <a:r>
              <a:rPr lang="en-US" altLang="en-US" sz="2200" dirty="0" err="1"/>
              <a:t>asosiasi</a:t>
            </a:r>
            <a:r>
              <a:rPr lang="en-US" altLang="en-US" sz="2200" dirty="0"/>
              <a:t>/</a:t>
            </a:r>
            <a:r>
              <a:rPr lang="en-US" altLang="en-US" sz="2200" dirty="0" err="1"/>
              <a:t>hubungan</a:t>
            </a:r>
            <a:r>
              <a:rPr lang="en-US" altLang="en-US" sz="2200" dirty="0"/>
              <a:t> </a:t>
            </a:r>
            <a:r>
              <a:rPr lang="en-US" altLang="en-US" sz="2200" dirty="0" err="1"/>
              <a:t>dengan</a:t>
            </a:r>
            <a:r>
              <a:rPr lang="en-US" altLang="en-US" sz="2200" dirty="0"/>
              <a:t> </a:t>
            </a:r>
            <a:r>
              <a:rPr lang="en-US" altLang="en-US" sz="2200" dirty="0" err="1"/>
              <a:t>variabel</a:t>
            </a:r>
            <a:r>
              <a:rPr lang="en-US" altLang="en-US" sz="2200" dirty="0"/>
              <a:t> control.</a:t>
            </a:r>
            <a:endParaRPr lang="id-ID" altLang="en-US" sz="2200" i="1" dirty="0"/>
          </a:p>
          <a:p>
            <a:pPr marL="449263" lvl="1" indent="-269875" eaLnBrk="1" hangingPunct="1">
              <a:spcAft>
                <a:spcPts val="600"/>
              </a:spcAft>
            </a:pPr>
            <a:r>
              <a:rPr lang="en-US" altLang="en-US" sz="2200" dirty="0" err="1"/>
              <a:t>Korelasi</a:t>
            </a:r>
            <a:r>
              <a:rPr lang="en-US" altLang="en-US" sz="2200" dirty="0"/>
              <a:t> Distance </a:t>
            </a:r>
            <a:r>
              <a:rPr lang="en-US" altLang="en-US" sz="2200" dirty="0" err="1"/>
              <a:t>untuk</a:t>
            </a:r>
            <a:r>
              <a:rPr lang="en-US" altLang="en-US" sz="2200" dirty="0"/>
              <a:t> </a:t>
            </a:r>
            <a:r>
              <a:rPr lang="en-US" altLang="en-US" sz="2200" dirty="0" err="1"/>
              <a:t>menghitung</a:t>
            </a:r>
            <a:r>
              <a:rPr lang="en-US" altLang="en-US" sz="2200" dirty="0"/>
              <a:t> </a:t>
            </a:r>
            <a:r>
              <a:rPr lang="en-US" altLang="en-US" sz="2200" dirty="0" err="1"/>
              <a:t>keragaman</a:t>
            </a:r>
            <a:r>
              <a:rPr lang="en-US" altLang="en-US" sz="2200" dirty="0"/>
              <a:t> data </a:t>
            </a:r>
            <a:r>
              <a:rPr lang="en-US" altLang="en-US" sz="2200" dirty="0" err="1"/>
              <a:t>kuantitatif</a:t>
            </a:r>
            <a:r>
              <a:rPr lang="en-US" altLang="en-US" sz="2200" dirty="0"/>
              <a:t>.  </a:t>
            </a:r>
            <a:endParaRPr lang="id-ID" altLang="en-US" sz="2200" dirty="0"/>
          </a:p>
          <a:p>
            <a:pPr marL="0" indent="0">
              <a:buNone/>
            </a:pPr>
            <a:r>
              <a:rPr lang="en-US" altLang="en-US" sz="2200" dirty="0" err="1"/>
              <a:t>Pada</a:t>
            </a:r>
            <a:r>
              <a:rPr lang="en-US" altLang="en-US" sz="2200" dirty="0"/>
              <a:t> </a:t>
            </a:r>
            <a:r>
              <a:rPr lang="en-US" altLang="en-US" sz="2200" dirty="0" err="1"/>
              <a:t>Korelasi</a:t>
            </a:r>
            <a:r>
              <a:rPr lang="en-US" altLang="en-US" sz="2200" dirty="0"/>
              <a:t> “</a:t>
            </a:r>
            <a:r>
              <a:rPr lang="en-US" altLang="en-US" sz="2200" dirty="0">
                <a:solidFill>
                  <a:srgbClr val="FF0000"/>
                </a:solidFill>
              </a:rPr>
              <a:t>Bivariate</a:t>
            </a:r>
            <a:r>
              <a:rPr lang="en-US" altLang="en-US" sz="2200" dirty="0" smtClean="0"/>
              <a:t>”</a:t>
            </a:r>
            <a:r>
              <a:rPr lang="id-ID" altLang="en-US" sz="2200" dirty="0" smtClean="0"/>
              <a:t> (umum digunakan)</a:t>
            </a:r>
            <a:r>
              <a:rPr lang="en-US" altLang="en-US" sz="2200" dirty="0" smtClean="0"/>
              <a:t>, </a:t>
            </a:r>
            <a:r>
              <a:rPr lang="en-US" altLang="en-US" sz="2200" dirty="0" err="1"/>
              <a:t>terdapat</a:t>
            </a:r>
            <a:r>
              <a:rPr lang="en-US" altLang="en-US" sz="2200" dirty="0"/>
              <a:t> </a:t>
            </a:r>
            <a:r>
              <a:rPr lang="en-US" altLang="en-US" sz="2200" dirty="0" err="1"/>
              <a:t>beberapa</a:t>
            </a:r>
            <a:r>
              <a:rPr lang="en-US" altLang="en-US" sz="2200" dirty="0"/>
              <a:t> </a:t>
            </a:r>
            <a:r>
              <a:rPr lang="en-US" altLang="en-US" sz="2200" dirty="0" err="1"/>
              <a:t>jenis</a:t>
            </a:r>
            <a:r>
              <a:rPr lang="en-US" altLang="en-US" sz="2200" dirty="0"/>
              <a:t> </a:t>
            </a:r>
            <a:r>
              <a:rPr lang="en-US" altLang="en-US" sz="2200" dirty="0" err="1"/>
              <a:t>korelasi</a:t>
            </a:r>
            <a:r>
              <a:rPr lang="en-US" altLang="en-US" sz="2200" dirty="0"/>
              <a:t> </a:t>
            </a:r>
            <a:r>
              <a:rPr lang="en-US" altLang="en-US" sz="2200" dirty="0" err="1"/>
              <a:t>dengan</a:t>
            </a:r>
            <a:r>
              <a:rPr lang="en-US" altLang="en-US" sz="2200" dirty="0"/>
              <a:t> </a:t>
            </a:r>
            <a:r>
              <a:rPr lang="en-US" altLang="en-US" sz="2200" dirty="0" err="1"/>
              <a:t>kegunaannya</a:t>
            </a:r>
            <a:r>
              <a:rPr lang="en-US" altLang="en-US" sz="2200" dirty="0"/>
              <a:t> </a:t>
            </a:r>
            <a:r>
              <a:rPr lang="en-US" altLang="en-US" sz="2200" dirty="0" err="1"/>
              <a:t>masing-masing</a:t>
            </a:r>
            <a:r>
              <a:rPr lang="en-US" altLang="en-US" sz="2200" dirty="0"/>
              <a:t>:</a:t>
            </a:r>
            <a:endParaRPr lang="id-ID" altLang="en-US" sz="2200" dirty="0"/>
          </a:p>
          <a:p>
            <a:pPr marL="449263" lvl="1" indent="-269875"/>
            <a:r>
              <a:rPr lang="id-ID" altLang="en-US" sz="2200" dirty="0"/>
              <a:t>Korelasi </a:t>
            </a:r>
            <a:r>
              <a:rPr lang="id-ID" altLang="en-US" sz="2200" b="1" dirty="0"/>
              <a:t>Pearson</a:t>
            </a:r>
            <a:r>
              <a:rPr lang="id-ID" altLang="en-US" sz="2200" dirty="0"/>
              <a:t> : digunakan jika kedua variabel bersifat </a:t>
            </a:r>
            <a:r>
              <a:rPr lang="id-ID" altLang="en-US" sz="2200" i="1" dirty="0"/>
              <a:t>“Scale”</a:t>
            </a:r>
          </a:p>
          <a:p>
            <a:pPr marL="449263" lvl="1" indent="-269875"/>
            <a:r>
              <a:rPr lang="id-ID" altLang="en-US" sz="2200" dirty="0"/>
              <a:t>Korelasi </a:t>
            </a:r>
            <a:r>
              <a:rPr lang="id-ID" altLang="en-US" sz="2200" b="1" dirty="0"/>
              <a:t>Spearman atau Kendall’s</a:t>
            </a:r>
            <a:r>
              <a:rPr lang="id-ID" altLang="en-US" sz="2200" dirty="0"/>
              <a:t> : lebih tepat digunakan jika kedua variabel bersifat </a:t>
            </a:r>
            <a:r>
              <a:rPr lang="id-ID" altLang="en-US" sz="2200" i="1" dirty="0"/>
              <a:t>“Ordinal”</a:t>
            </a:r>
          </a:p>
          <a:p>
            <a:pPr marL="449263" lvl="1" indent="-269875"/>
            <a:r>
              <a:rPr lang="id-ID" altLang="en-US" sz="2200" b="1" i="1" dirty="0"/>
              <a:t>Chi-Square</a:t>
            </a:r>
            <a:r>
              <a:rPr lang="id-ID" altLang="en-US" sz="2200" i="1" dirty="0"/>
              <a:t> :</a:t>
            </a:r>
            <a:r>
              <a:rPr lang="id-ID" altLang="en-US" sz="2200" dirty="0"/>
              <a:t> digunakan untuk data yang bersifat “</a:t>
            </a:r>
            <a:r>
              <a:rPr lang="id-ID" altLang="en-US" sz="2200" i="1" dirty="0"/>
              <a:t>Nominal</a:t>
            </a:r>
            <a:r>
              <a:rPr lang="id-ID" altLang="en-US" sz="2200" dirty="0"/>
              <a:t>”</a:t>
            </a:r>
            <a:endParaRPr lang="id-ID" altLang="en-US" sz="2200" i="1" dirty="0"/>
          </a:p>
          <a:p>
            <a:pPr marL="179388" lvl="1" indent="0" eaLnBrk="1" hangingPunct="1">
              <a:buNone/>
            </a:pPr>
            <a:endParaRPr lang="id-ID" altLang="en-US" dirty="0" smtClean="0"/>
          </a:p>
        </p:txBody>
      </p:sp>
      <p:sp>
        <p:nvSpPr>
          <p:cNvPr id="4" name="Rectangle 3"/>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 xmlns:a16="http://schemas.microsoft.com/office/drawing/2014/main" id="{E44D8F14-E86D-4804-BAD9-013B4100B29A}"/>
              </a:ext>
            </a:extLst>
          </p:cNvPr>
          <p:cNvSpPr>
            <a:spLocks noGrp="1"/>
          </p:cNvSpPr>
          <p:nvPr>
            <p:ph type="title"/>
          </p:nvPr>
        </p:nvSpPr>
        <p:spPr>
          <a:xfrm>
            <a:off x="755575" y="382385"/>
            <a:ext cx="8191445" cy="886375"/>
          </a:xfrm>
        </p:spPr>
        <p:txBody>
          <a:bodyPr>
            <a:noAutofit/>
          </a:bodyPr>
          <a:lstStyle/>
          <a:p>
            <a:pPr algn="ctr"/>
            <a:r>
              <a:rPr lang="id-ID" altLang="en-US" sz="3600" dirty="0" smtClean="0"/>
              <a:t>Contoh 3 : Hasil </a:t>
            </a:r>
            <a:r>
              <a:rPr lang="id-ID" altLang="en-US" sz="3600" dirty="0"/>
              <a:t>Pengolahan </a:t>
            </a:r>
            <a:r>
              <a:rPr lang="id-ID" altLang="en-US" sz="3600" dirty="0" smtClean="0"/>
              <a:t>Korelasi</a:t>
            </a:r>
            <a:br>
              <a:rPr lang="id-ID" altLang="en-US" sz="3600" dirty="0" smtClean="0"/>
            </a:br>
            <a:r>
              <a:rPr lang="id-ID" altLang="en-US" sz="2800" dirty="0" smtClean="0"/>
              <a:t>(Output </a:t>
            </a:r>
            <a:r>
              <a:rPr lang="id-ID" altLang="en-US" sz="2800" dirty="0"/>
              <a:t>SPSS- Korelasi </a:t>
            </a:r>
            <a:r>
              <a:rPr lang="id-ID" altLang="en-US" sz="2800" b="1" dirty="0"/>
              <a:t>Pearson</a:t>
            </a:r>
            <a:r>
              <a:rPr lang="id-ID" altLang="en-US" sz="2800" dirty="0"/>
              <a:t> )</a:t>
            </a:r>
          </a:p>
        </p:txBody>
      </p:sp>
      <p:pic>
        <p:nvPicPr>
          <p:cNvPr id="44034" name="Picture 2">
            <a:extLst>
              <a:ext uri="{FF2B5EF4-FFF2-40B4-BE49-F238E27FC236}">
                <a16:creationId xmlns="" xmlns:a16="http://schemas.microsoft.com/office/drawing/2014/main" id="{C39A48B0-7A22-4A02-941F-7F12B2918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364730"/>
            <a:ext cx="8820150" cy="508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 xmlns:a16="http://schemas.microsoft.com/office/drawing/2014/main" id="{FC5B9C5F-E5DE-4795-8C47-15F490958520}"/>
              </a:ext>
            </a:extLst>
          </p:cNvPr>
          <p:cNvSpPr>
            <a:spLocks noGrp="1"/>
          </p:cNvSpPr>
          <p:nvPr>
            <p:ph type="title"/>
          </p:nvPr>
        </p:nvSpPr>
        <p:spPr>
          <a:xfrm>
            <a:off x="938758" y="382385"/>
            <a:ext cx="7633742" cy="670351"/>
          </a:xfrm>
        </p:spPr>
        <p:txBody>
          <a:bodyPr>
            <a:normAutofit/>
          </a:bodyPr>
          <a:lstStyle/>
          <a:p>
            <a:pPr eaLnBrk="1" hangingPunct="1"/>
            <a:r>
              <a:rPr lang="id-ID" altLang="en-US" sz="3600" dirty="0" smtClean="0"/>
              <a:t>Contoh Analisis </a:t>
            </a:r>
            <a:r>
              <a:rPr lang="id-ID" altLang="en-US" sz="3600" dirty="0"/>
              <a:t>Output Korelasi</a:t>
            </a:r>
          </a:p>
        </p:txBody>
      </p:sp>
      <p:sp>
        <p:nvSpPr>
          <p:cNvPr id="46082" name="Content Placeholder 2">
            <a:extLst>
              <a:ext uri="{FF2B5EF4-FFF2-40B4-BE49-F238E27FC236}">
                <a16:creationId xmlns="" xmlns:a16="http://schemas.microsoft.com/office/drawing/2014/main" id="{6F1F10E7-503D-4BF4-AE31-635E19F6D912}"/>
              </a:ext>
            </a:extLst>
          </p:cNvPr>
          <p:cNvSpPr>
            <a:spLocks noGrp="1"/>
          </p:cNvSpPr>
          <p:nvPr>
            <p:ph idx="1"/>
          </p:nvPr>
        </p:nvSpPr>
        <p:spPr>
          <a:xfrm>
            <a:off x="683568" y="1447800"/>
            <a:ext cx="8246120" cy="4876800"/>
          </a:xfrm>
        </p:spPr>
        <p:txBody>
          <a:bodyPr>
            <a:normAutofit fontScale="92500" lnSpcReduction="20000"/>
          </a:bodyPr>
          <a:lstStyle/>
          <a:p>
            <a:pPr eaLnBrk="1" hangingPunct="1"/>
            <a:r>
              <a:rPr lang="id-ID" altLang="en-US" sz="2400" b="1" dirty="0"/>
              <a:t>Korelasi </a:t>
            </a:r>
            <a:r>
              <a:rPr lang="id-ID" altLang="en-US" sz="2400" b="1" dirty="0" smtClean="0"/>
              <a:t>B</a:t>
            </a:r>
            <a:r>
              <a:rPr lang="en-US" altLang="en-US" sz="2400" b="1" dirty="0" err="1" smtClean="0"/>
              <a:t>iaya</a:t>
            </a:r>
            <a:r>
              <a:rPr lang="id-ID" altLang="en-US" sz="2400" b="1" dirty="0" smtClean="0"/>
              <a:t>_Prod</a:t>
            </a:r>
            <a:r>
              <a:rPr lang="en-US" altLang="en-US" sz="2400" b="1" dirty="0" err="1" smtClean="0"/>
              <a:t>uksi</a:t>
            </a:r>
            <a:r>
              <a:rPr lang="id-ID" altLang="en-US" sz="2400" b="1" dirty="0" smtClean="0"/>
              <a:t> </a:t>
            </a:r>
            <a:r>
              <a:rPr lang="id-ID" altLang="en-US" sz="2400" b="1" dirty="0"/>
              <a:t>dengan </a:t>
            </a:r>
            <a:r>
              <a:rPr lang="id-ID" altLang="en-US" sz="2400" b="1" dirty="0">
                <a:solidFill>
                  <a:srgbClr val="FF0000"/>
                </a:solidFill>
              </a:rPr>
              <a:t>Jml_TK</a:t>
            </a:r>
            <a:r>
              <a:rPr lang="id-ID" altLang="en-US" sz="2400" b="1" dirty="0"/>
              <a:t> </a:t>
            </a:r>
          </a:p>
          <a:p>
            <a:pPr marL="623888" lvl="1" indent="-263525" eaLnBrk="1" hangingPunct="1">
              <a:buFont typeface="Courier New" panose="02070309020205020404" pitchFamily="49" charset="0"/>
              <a:buChar char="o"/>
            </a:pPr>
            <a:r>
              <a:rPr lang="id-ID" altLang="en-US" sz="2000" dirty="0" smtClean="0"/>
              <a:t>B</a:t>
            </a:r>
            <a:r>
              <a:rPr lang="en-US" altLang="en-US" sz="2000" dirty="0" err="1" smtClean="0"/>
              <a:t>ia</a:t>
            </a:r>
            <a:r>
              <a:rPr lang="id-ID" altLang="en-US" sz="2000" dirty="0" smtClean="0"/>
              <a:t>y</a:t>
            </a:r>
            <a:r>
              <a:rPr lang="en-US" altLang="en-US" sz="2000" dirty="0" smtClean="0"/>
              <a:t>a</a:t>
            </a:r>
            <a:r>
              <a:rPr lang="id-ID" altLang="en-US" sz="2000" dirty="0" smtClean="0"/>
              <a:t>_Prod</a:t>
            </a:r>
            <a:r>
              <a:rPr lang="en-US" altLang="en-US" sz="2000" dirty="0" err="1" smtClean="0"/>
              <a:t>uksi</a:t>
            </a:r>
            <a:r>
              <a:rPr lang="id-ID" altLang="en-US" sz="2000" dirty="0" smtClean="0"/>
              <a:t> </a:t>
            </a:r>
            <a:r>
              <a:rPr lang="id-ID" altLang="en-US" sz="2000" dirty="0"/>
              <a:t>dengan Jml_TK memiliki hubungan yang positif</a:t>
            </a:r>
          </a:p>
          <a:p>
            <a:pPr marL="623888" lvl="1" indent="-263525">
              <a:buFont typeface="Courier New" panose="02070309020205020404" pitchFamily="49" charset="0"/>
              <a:buChar char="o"/>
            </a:pPr>
            <a:r>
              <a:rPr lang="id-ID" altLang="en-US" sz="2000" dirty="0"/>
              <a:t>Hubungan antara B</a:t>
            </a:r>
            <a:r>
              <a:rPr lang="en-US" altLang="en-US" sz="2000" dirty="0" err="1"/>
              <a:t>ia</a:t>
            </a:r>
            <a:r>
              <a:rPr lang="id-ID" altLang="en-US" sz="2000" dirty="0"/>
              <a:t>y</a:t>
            </a:r>
            <a:r>
              <a:rPr lang="en-US" altLang="en-US" sz="2000" dirty="0" smtClean="0"/>
              <a:t>a</a:t>
            </a:r>
            <a:r>
              <a:rPr lang="id-ID" altLang="en-US" sz="2000" dirty="0" smtClean="0"/>
              <a:t>_Prod</a:t>
            </a:r>
            <a:r>
              <a:rPr lang="en-US" altLang="en-US" sz="2000" dirty="0" err="1"/>
              <a:t>uksi</a:t>
            </a:r>
            <a:r>
              <a:rPr lang="id-ID" altLang="en-US" sz="2000" dirty="0" smtClean="0"/>
              <a:t> </a:t>
            </a:r>
            <a:r>
              <a:rPr lang="id-ID" altLang="en-US" sz="2000" dirty="0"/>
              <a:t>dengan Jml_TK kuat (r = 0,716)</a:t>
            </a:r>
          </a:p>
          <a:p>
            <a:pPr marL="623888" lvl="1" indent="-263525">
              <a:buFont typeface="Courier New" panose="02070309020205020404" pitchFamily="49" charset="0"/>
              <a:buChar char="o"/>
            </a:pPr>
            <a:r>
              <a:rPr lang="id-ID" altLang="en-US" sz="2000" dirty="0"/>
              <a:t>Hubungan antara B</a:t>
            </a:r>
            <a:r>
              <a:rPr lang="en-US" altLang="en-US" sz="2000" dirty="0" err="1"/>
              <a:t>ia</a:t>
            </a:r>
            <a:r>
              <a:rPr lang="id-ID" altLang="en-US" sz="2000" dirty="0"/>
              <a:t>y</a:t>
            </a:r>
            <a:r>
              <a:rPr lang="en-US" altLang="en-US" sz="2000" dirty="0" smtClean="0"/>
              <a:t>a</a:t>
            </a:r>
            <a:r>
              <a:rPr lang="id-ID" altLang="en-US" sz="2000" dirty="0" smtClean="0"/>
              <a:t>_Prod</a:t>
            </a:r>
            <a:r>
              <a:rPr lang="en-US" altLang="en-US" sz="2000" dirty="0" err="1"/>
              <a:t>uksi</a:t>
            </a:r>
            <a:r>
              <a:rPr lang="id-ID" altLang="en-US" sz="2000" dirty="0" smtClean="0"/>
              <a:t> </a:t>
            </a:r>
            <a:r>
              <a:rPr lang="id-ID" altLang="en-US" sz="2000" dirty="0"/>
              <a:t>dengan </a:t>
            </a:r>
            <a:r>
              <a:rPr lang="id-ID" altLang="en-US" sz="2000" dirty="0" smtClean="0"/>
              <a:t>Jml_</a:t>
            </a:r>
            <a:r>
              <a:rPr lang="en-US" altLang="en-US" sz="2000" dirty="0" smtClean="0"/>
              <a:t>T</a:t>
            </a:r>
            <a:r>
              <a:rPr lang="id-ID" altLang="en-US" sz="2000" dirty="0" smtClean="0"/>
              <a:t>K </a:t>
            </a:r>
            <a:r>
              <a:rPr lang="id-ID" altLang="en-US" sz="2000" dirty="0"/>
              <a:t>signifikan (Sig &lt; 0,05)</a:t>
            </a:r>
          </a:p>
          <a:p>
            <a:r>
              <a:rPr lang="id-ID" altLang="en-US" sz="2400" b="1" dirty="0"/>
              <a:t>Korelasi B</a:t>
            </a:r>
            <a:r>
              <a:rPr lang="en-US" altLang="en-US" sz="2400" b="1" dirty="0" err="1"/>
              <a:t>ia</a:t>
            </a:r>
            <a:r>
              <a:rPr lang="id-ID" altLang="en-US" sz="2400" b="1" dirty="0"/>
              <a:t>y</a:t>
            </a:r>
            <a:r>
              <a:rPr lang="en-US" altLang="en-US" sz="2400" b="1" dirty="0"/>
              <a:t>a</a:t>
            </a:r>
            <a:r>
              <a:rPr lang="id-ID" altLang="en-US" sz="2400" b="1" dirty="0"/>
              <a:t>_Prod</a:t>
            </a:r>
            <a:r>
              <a:rPr lang="en-US" altLang="en-US" sz="2400" b="1" dirty="0" err="1"/>
              <a:t>uksi</a:t>
            </a:r>
            <a:r>
              <a:rPr lang="id-ID" altLang="en-US" sz="2400" b="1" dirty="0"/>
              <a:t> dengan </a:t>
            </a:r>
            <a:r>
              <a:rPr lang="id-ID" altLang="en-US" sz="2400" b="1" dirty="0">
                <a:solidFill>
                  <a:srgbClr val="FF0000"/>
                </a:solidFill>
              </a:rPr>
              <a:t>Jml_Prod</a:t>
            </a:r>
            <a:r>
              <a:rPr lang="en-US" altLang="en-US" sz="2400" b="1" dirty="0" err="1">
                <a:solidFill>
                  <a:srgbClr val="FF0000"/>
                </a:solidFill>
              </a:rPr>
              <a:t>uksi</a:t>
            </a:r>
            <a:endParaRPr lang="id-ID" altLang="en-US" sz="2400" b="1" dirty="0">
              <a:solidFill>
                <a:srgbClr val="FF0000"/>
              </a:solidFill>
            </a:endParaRPr>
          </a:p>
          <a:p>
            <a:pPr marL="623888" lvl="1" indent="-263525">
              <a:buFont typeface="Courier New" panose="02070309020205020404" pitchFamily="49" charset="0"/>
              <a:buChar char="o"/>
            </a:pPr>
            <a:r>
              <a:rPr lang="id-ID" altLang="en-US" sz="2000" dirty="0"/>
              <a:t>B</a:t>
            </a:r>
            <a:r>
              <a:rPr lang="en-US" altLang="en-US" sz="2000" dirty="0" err="1"/>
              <a:t>ia</a:t>
            </a:r>
            <a:r>
              <a:rPr lang="id-ID" altLang="en-US" sz="2000" dirty="0"/>
              <a:t>y</a:t>
            </a:r>
            <a:r>
              <a:rPr lang="en-US" altLang="en-US" sz="2000" dirty="0"/>
              <a:t>a</a:t>
            </a:r>
            <a:r>
              <a:rPr lang="id-ID" altLang="en-US" sz="2000" dirty="0"/>
              <a:t>_ Prod</a:t>
            </a:r>
            <a:r>
              <a:rPr lang="en-US" altLang="en-US" sz="2000" dirty="0" err="1"/>
              <a:t>uksi</a:t>
            </a:r>
            <a:r>
              <a:rPr lang="id-ID" altLang="en-US" sz="2000" dirty="0"/>
              <a:t> dengan Jml_Prod</a:t>
            </a:r>
            <a:r>
              <a:rPr lang="en-US" altLang="en-US" sz="2000" dirty="0" err="1"/>
              <a:t>uksi</a:t>
            </a:r>
            <a:r>
              <a:rPr lang="id-ID" altLang="en-US" sz="2000" dirty="0"/>
              <a:t> memiliki hubungan yang positif</a:t>
            </a:r>
          </a:p>
          <a:p>
            <a:pPr marL="623888" lvl="1" indent="-263525">
              <a:buFont typeface="Courier New" panose="02070309020205020404" pitchFamily="49" charset="0"/>
              <a:buChar char="o"/>
            </a:pPr>
            <a:r>
              <a:rPr lang="id-ID" altLang="en-US" sz="2000" dirty="0"/>
              <a:t>Hubungan antara B</a:t>
            </a:r>
            <a:r>
              <a:rPr lang="en-US" altLang="en-US" sz="2000" dirty="0" err="1"/>
              <a:t>ia</a:t>
            </a:r>
            <a:r>
              <a:rPr lang="id-ID" altLang="en-US" sz="2000" dirty="0"/>
              <a:t>y</a:t>
            </a:r>
            <a:r>
              <a:rPr lang="en-US" altLang="en-US" sz="2000" dirty="0"/>
              <a:t>a</a:t>
            </a:r>
            <a:r>
              <a:rPr lang="id-ID" altLang="en-US" sz="2000" dirty="0"/>
              <a:t>_Prod</a:t>
            </a:r>
            <a:r>
              <a:rPr lang="en-US" altLang="en-US" sz="2000" dirty="0" err="1"/>
              <a:t>uksi</a:t>
            </a:r>
            <a:r>
              <a:rPr lang="en-US" altLang="en-US" sz="2000" dirty="0"/>
              <a:t> </a:t>
            </a:r>
            <a:r>
              <a:rPr lang="id-ID" altLang="en-US" sz="2000" dirty="0"/>
              <a:t> dengan Jml_Prod</a:t>
            </a:r>
            <a:r>
              <a:rPr lang="en-US" altLang="en-US" sz="2000" dirty="0" err="1"/>
              <a:t>uksi</a:t>
            </a:r>
            <a:r>
              <a:rPr lang="id-ID" altLang="en-US" sz="2000" dirty="0"/>
              <a:t> sangat kuat (r = 0,899)</a:t>
            </a:r>
          </a:p>
          <a:p>
            <a:pPr marL="623888" lvl="1" indent="-263525">
              <a:buFont typeface="Courier New" panose="02070309020205020404" pitchFamily="49" charset="0"/>
              <a:buChar char="o"/>
            </a:pPr>
            <a:r>
              <a:rPr lang="id-ID" altLang="en-US" sz="2000" dirty="0"/>
              <a:t>Hubungan antara B</a:t>
            </a:r>
            <a:r>
              <a:rPr lang="en-US" altLang="en-US" sz="2000" dirty="0" err="1"/>
              <a:t>ia</a:t>
            </a:r>
            <a:r>
              <a:rPr lang="id-ID" altLang="en-US" sz="2000" dirty="0"/>
              <a:t>y</a:t>
            </a:r>
            <a:r>
              <a:rPr lang="en-US" altLang="en-US" sz="2000" dirty="0"/>
              <a:t>a</a:t>
            </a:r>
            <a:r>
              <a:rPr lang="id-ID" altLang="en-US" sz="2000" dirty="0"/>
              <a:t>_Prod</a:t>
            </a:r>
            <a:r>
              <a:rPr lang="en-US" altLang="en-US" sz="2000" dirty="0" err="1"/>
              <a:t>uksi</a:t>
            </a:r>
            <a:r>
              <a:rPr lang="id-ID" altLang="en-US" sz="2000" dirty="0"/>
              <a:t> dengan Jml_Prod</a:t>
            </a:r>
            <a:r>
              <a:rPr lang="en-US" altLang="en-US" sz="2000" dirty="0" err="1"/>
              <a:t>uksi</a:t>
            </a:r>
            <a:r>
              <a:rPr lang="id-ID" altLang="en-US" sz="2000" dirty="0"/>
              <a:t> signifikan (Sig &lt;0,05)</a:t>
            </a:r>
          </a:p>
          <a:p>
            <a:r>
              <a:rPr lang="id-ID" altLang="en-US" sz="2400" b="1" dirty="0" smtClean="0"/>
              <a:t>Korelasi B</a:t>
            </a:r>
            <a:r>
              <a:rPr lang="en-US" altLang="en-US" sz="2400" b="1" dirty="0" err="1" smtClean="0"/>
              <a:t>ia</a:t>
            </a:r>
            <a:r>
              <a:rPr lang="id-ID" altLang="en-US" sz="2400" b="1" dirty="0" smtClean="0"/>
              <a:t>y</a:t>
            </a:r>
            <a:r>
              <a:rPr lang="en-US" altLang="en-US" sz="2400" b="1" dirty="0" smtClean="0"/>
              <a:t>a</a:t>
            </a:r>
            <a:r>
              <a:rPr lang="id-ID" altLang="en-US" sz="2400" b="1" dirty="0"/>
              <a:t>_Prod</a:t>
            </a:r>
            <a:r>
              <a:rPr lang="en-US" altLang="en-US" sz="2400" b="1" dirty="0" err="1" smtClean="0"/>
              <a:t>uksi</a:t>
            </a:r>
            <a:r>
              <a:rPr lang="id-ID" altLang="en-US" sz="2400" b="1" dirty="0" smtClean="0"/>
              <a:t> </a:t>
            </a:r>
            <a:r>
              <a:rPr lang="id-ID" altLang="en-US" sz="2400" b="1" dirty="0"/>
              <a:t>dengan </a:t>
            </a:r>
            <a:r>
              <a:rPr lang="id-ID" altLang="en-US" sz="2400" b="1" dirty="0">
                <a:solidFill>
                  <a:srgbClr val="FF0000"/>
                </a:solidFill>
              </a:rPr>
              <a:t>Jml_Mesin</a:t>
            </a:r>
          </a:p>
          <a:p>
            <a:pPr marL="623888" lvl="1" indent="-263525">
              <a:buFont typeface="Courier New" panose="02070309020205020404" pitchFamily="49" charset="0"/>
              <a:buChar char="o"/>
            </a:pPr>
            <a:r>
              <a:rPr lang="id-ID" altLang="en-US" sz="2000" dirty="0" smtClean="0"/>
              <a:t>B</a:t>
            </a:r>
            <a:r>
              <a:rPr lang="en-US" altLang="en-US" sz="2000" dirty="0" err="1" smtClean="0"/>
              <a:t>ia</a:t>
            </a:r>
            <a:r>
              <a:rPr lang="id-ID" altLang="en-US" sz="2000" dirty="0" smtClean="0"/>
              <a:t>y</a:t>
            </a:r>
            <a:r>
              <a:rPr lang="en-US" altLang="en-US" sz="2000" dirty="0" smtClean="0"/>
              <a:t>a</a:t>
            </a:r>
            <a:r>
              <a:rPr lang="id-ID" altLang="en-US" sz="2000" dirty="0" smtClean="0"/>
              <a:t>_Prod</a:t>
            </a:r>
            <a:r>
              <a:rPr lang="en-US" altLang="en-US" sz="2000" dirty="0" err="1"/>
              <a:t>uksi</a:t>
            </a:r>
            <a:r>
              <a:rPr lang="id-ID" altLang="en-US" sz="2000" dirty="0" smtClean="0"/>
              <a:t> </a:t>
            </a:r>
            <a:r>
              <a:rPr lang="id-ID" altLang="en-US" sz="2000" dirty="0"/>
              <a:t>dengan Jml_Mesin memiliki hubungan yang positif</a:t>
            </a:r>
          </a:p>
          <a:p>
            <a:pPr marL="623888" lvl="1" indent="-263525">
              <a:buFont typeface="Courier New" panose="02070309020205020404" pitchFamily="49" charset="0"/>
              <a:buChar char="o"/>
            </a:pPr>
            <a:r>
              <a:rPr lang="id-ID" altLang="en-US" sz="2000" dirty="0"/>
              <a:t>Hubungan antara B</a:t>
            </a:r>
            <a:r>
              <a:rPr lang="en-US" altLang="en-US" sz="2000" dirty="0" err="1"/>
              <a:t>ia</a:t>
            </a:r>
            <a:r>
              <a:rPr lang="id-ID" altLang="en-US" sz="2000" dirty="0"/>
              <a:t>y</a:t>
            </a:r>
            <a:r>
              <a:rPr lang="en-US" altLang="en-US" sz="2000" dirty="0" smtClean="0"/>
              <a:t>a</a:t>
            </a:r>
            <a:r>
              <a:rPr lang="id-ID" altLang="en-US" sz="2000" dirty="0" smtClean="0"/>
              <a:t>_Prod</a:t>
            </a:r>
            <a:r>
              <a:rPr lang="en-US" altLang="en-US" sz="2000" dirty="0" err="1"/>
              <a:t>uksi</a:t>
            </a:r>
            <a:r>
              <a:rPr lang="id-ID" altLang="en-US" sz="2000" dirty="0" smtClean="0"/>
              <a:t> </a:t>
            </a:r>
            <a:r>
              <a:rPr lang="id-ID" altLang="en-US" sz="2000" dirty="0"/>
              <a:t>dengan Jml_Mesin kuat (r = </a:t>
            </a:r>
            <a:r>
              <a:rPr lang="en-US" altLang="en-US" sz="2000" dirty="0"/>
              <a:t>0,670</a:t>
            </a:r>
            <a:r>
              <a:rPr lang="id-ID" altLang="en-US" sz="2000" dirty="0"/>
              <a:t>)</a:t>
            </a:r>
          </a:p>
          <a:p>
            <a:pPr marL="623888" lvl="1" indent="-263525">
              <a:buFont typeface="Courier New" panose="02070309020205020404" pitchFamily="49" charset="0"/>
              <a:buChar char="o"/>
            </a:pPr>
            <a:r>
              <a:rPr lang="id-ID" altLang="en-US" sz="2000" dirty="0"/>
              <a:t>Hubungan antara B</a:t>
            </a:r>
            <a:r>
              <a:rPr lang="en-US" altLang="en-US" sz="2000" dirty="0" err="1"/>
              <a:t>ia</a:t>
            </a:r>
            <a:r>
              <a:rPr lang="id-ID" altLang="en-US" sz="2000" dirty="0"/>
              <a:t>y</a:t>
            </a:r>
            <a:r>
              <a:rPr lang="en-US" altLang="en-US" sz="2000" dirty="0" smtClean="0"/>
              <a:t>a</a:t>
            </a:r>
            <a:r>
              <a:rPr lang="id-ID" altLang="en-US" sz="2000" dirty="0" smtClean="0"/>
              <a:t>_Prod</a:t>
            </a:r>
            <a:r>
              <a:rPr lang="en-US" altLang="en-US" sz="2000" dirty="0" err="1"/>
              <a:t>uksi</a:t>
            </a:r>
            <a:r>
              <a:rPr lang="id-ID" altLang="en-US" sz="2000" dirty="0" smtClean="0"/>
              <a:t> </a:t>
            </a:r>
            <a:r>
              <a:rPr lang="id-ID" altLang="en-US" sz="2000" dirty="0"/>
              <a:t>dengan Jml_Mesin signifikan (Sig &lt;0,05)</a:t>
            </a:r>
          </a:p>
          <a:p>
            <a:pPr eaLnBrk="1" hangingPunct="1">
              <a:buFont typeface="Wingdings" panose="05000000000000000000" pitchFamily="2" charset="2"/>
              <a:buNone/>
            </a:pPr>
            <a:endParaRPr lang="id-ID" altLang="en-US" sz="2400" b="1" dirty="0"/>
          </a:p>
        </p:txBody>
      </p:sp>
      <p:sp>
        <p:nvSpPr>
          <p:cNvPr id="4" name="Rectangle 3"/>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id-ID" b="1" u="sng"/>
              <a:t>Definisi Regresi</a:t>
            </a:r>
          </a:p>
        </p:txBody>
      </p:sp>
      <p:sp>
        <p:nvSpPr>
          <p:cNvPr id="10243" name="Content Placeholder 2"/>
          <p:cNvSpPr>
            <a:spLocks noGrp="1"/>
          </p:cNvSpPr>
          <p:nvPr>
            <p:ph idx="1"/>
          </p:nvPr>
        </p:nvSpPr>
        <p:spPr>
          <a:xfrm>
            <a:off x="539552" y="1484784"/>
            <a:ext cx="8175823" cy="4641379"/>
          </a:xfrm>
        </p:spPr>
        <p:txBody>
          <a:bodyPr>
            <a:normAutofit fontScale="92500"/>
          </a:bodyPr>
          <a:lstStyle/>
          <a:p>
            <a:r>
              <a:rPr lang="id-ID" sz="2900" b="1" dirty="0">
                <a:solidFill>
                  <a:schemeClr val="accent5">
                    <a:lumMod val="25000"/>
                  </a:schemeClr>
                </a:solidFill>
                <a:latin typeface="Times New Roman" panose="02020603050405020304" pitchFamily="18" charset="0"/>
                <a:cs typeface="Times New Roman" panose="02020603050405020304" pitchFamily="18" charset="0"/>
              </a:rPr>
              <a:t>Regresi</a:t>
            </a:r>
            <a:r>
              <a:rPr lang="id-ID" sz="2900" dirty="0">
                <a:solidFill>
                  <a:schemeClr val="accent5">
                    <a:lumMod val="25000"/>
                  </a:schemeClr>
                </a:solidFill>
                <a:latin typeface="Times New Roman" panose="02020603050405020304" pitchFamily="18" charset="0"/>
                <a:cs typeface="Times New Roman" panose="02020603050405020304" pitchFamily="18" charset="0"/>
              </a:rPr>
              <a:t> digunakan untuk mengukur besarnya pengaruh variabel bebas </a:t>
            </a:r>
            <a:r>
              <a:rPr lang="en-US" sz="2900" dirty="0" smtClean="0">
                <a:solidFill>
                  <a:schemeClr val="accent5">
                    <a:lumMod val="25000"/>
                  </a:schemeClr>
                </a:solidFill>
                <a:latin typeface="Times New Roman" panose="02020603050405020304" pitchFamily="18" charset="0"/>
                <a:cs typeface="Times New Roman" panose="02020603050405020304" pitchFamily="18" charset="0"/>
              </a:rPr>
              <a:t>(</a:t>
            </a:r>
            <a:r>
              <a:rPr lang="en-US" sz="2900" b="1" i="1" dirty="0" err="1" smtClean="0">
                <a:solidFill>
                  <a:schemeClr val="accent5">
                    <a:lumMod val="25000"/>
                  </a:schemeClr>
                </a:solidFill>
                <a:latin typeface="Times New Roman" panose="02020603050405020304" pitchFamily="18" charset="0"/>
                <a:cs typeface="Times New Roman" panose="02020603050405020304" pitchFamily="18" charset="0"/>
              </a:rPr>
              <a:t>Independen</a:t>
            </a:r>
            <a:r>
              <a:rPr lang="en-US" sz="2900" dirty="0" smtClean="0">
                <a:solidFill>
                  <a:schemeClr val="accent5">
                    <a:lumMod val="25000"/>
                  </a:schemeClr>
                </a:solidFill>
                <a:latin typeface="Times New Roman" panose="02020603050405020304" pitchFamily="18" charset="0"/>
                <a:cs typeface="Times New Roman" panose="02020603050405020304" pitchFamily="18" charset="0"/>
              </a:rPr>
              <a:t>) </a:t>
            </a:r>
            <a:r>
              <a:rPr lang="id-ID" sz="2900" dirty="0" smtClean="0">
                <a:solidFill>
                  <a:schemeClr val="accent5">
                    <a:lumMod val="25000"/>
                  </a:schemeClr>
                </a:solidFill>
                <a:latin typeface="Times New Roman" panose="02020603050405020304" pitchFamily="18" charset="0"/>
                <a:cs typeface="Times New Roman" panose="02020603050405020304" pitchFamily="18" charset="0"/>
              </a:rPr>
              <a:t>terhadap </a:t>
            </a:r>
            <a:r>
              <a:rPr lang="id-ID" sz="2900" dirty="0">
                <a:solidFill>
                  <a:schemeClr val="accent5">
                    <a:lumMod val="25000"/>
                  </a:schemeClr>
                </a:solidFill>
                <a:latin typeface="Times New Roman" panose="02020603050405020304" pitchFamily="18" charset="0"/>
                <a:cs typeface="Times New Roman" panose="02020603050405020304" pitchFamily="18" charset="0"/>
              </a:rPr>
              <a:t>variabel </a:t>
            </a:r>
            <a:r>
              <a:rPr lang="id-ID" sz="2900" dirty="0" smtClean="0">
                <a:solidFill>
                  <a:schemeClr val="accent5">
                    <a:lumMod val="25000"/>
                  </a:schemeClr>
                </a:solidFill>
                <a:latin typeface="Times New Roman" panose="02020603050405020304" pitchFamily="18" charset="0"/>
                <a:cs typeface="Times New Roman" panose="02020603050405020304" pitchFamily="18" charset="0"/>
              </a:rPr>
              <a:t>t</a:t>
            </a:r>
            <a:r>
              <a:rPr lang="en-US" sz="2900" dirty="0" smtClean="0">
                <a:solidFill>
                  <a:schemeClr val="accent5">
                    <a:lumMod val="25000"/>
                  </a:schemeClr>
                </a:solidFill>
                <a:latin typeface="Times New Roman" panose="02020603050405020304" pitchFamily="18" charset="0"/>
                <a:cs typeface="Times New Roman" panose="02020603050405020304" pitchFamily="18" charset="0"/>
              </a:rPr>
              <a:t>id</a:t>
            </a:r>
            <a:r>
              <a:rPr lang="id-ID" sz="2900" dirty="0" smtClean="0">
                <a:solidFill>
                  <a:schemeClr val="accent5">
                    <a:lumMod val="25000"/>
                  </a:schemeClr>
                </a:solidFill>
                <a:latin typeface="Times New Roman" panose="02020603050405020304" pitchFamily="18" charset="0"/>
                <a:cs typeface="Times New Roman" panose="02020603050405020304" pitchFamily="18" charset="0"/>
              </a:rPr>
              <a:t>a</a:t>
            </a:r>
            <a:r>
              <a:rPr lang="en-US" sz="2900" dirty="0" smtClean="0">
                <a:solidFill>
                  <a:schemeClr val="accent5">
                    <a:lumMod val="25000"/>
                  </a:schemeClr>
                </a:solidFill>
                <a:latin typeface="Times New Roman" panose="02020603050405020304" pitchFamily="18" charset="0"/>
                <a:cs typeface="Times New Roman" panose="02020603050405020304" pitchFamily="18" charset="0"/>
              </a:rPr>
              <a:t>k </a:t>
            </a:r>
            <a:r>
              <a:rPr lang="en-US" sz="2900" dirty="0" err="1" smtClean="0">
                <a:solidFill>
                  <a:schemeClr val="accent5">
                    <a:lumMod val="25000"/>
                  </a:schemeClr>
                </a:solidFill>
                <a:latin typeface="Times New Roman" panose="02020603050405020304" pitchFamily="18" charset="0"/>
                <a:cs typeface="Times New Roman" panose="02020603050405020304" pitchFamily="18" charset="0"/>
              </a:rPr>
              <a:t>bebas</a:t>
            </a:r>
            <a:r>
              <a:rPr lang="en-US" sz="29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900" b="1" i="1" dirty="0" err="1" smtClean="0">
                <a:solidFill>
                  <a:schemeClr val="accent5">
                    <a:lumMod val="25000"/>
                  </a:schemeClr>
                </a:solidFill>
                <a:latin typeface="Times New Roman" panose="02020603050405020304" pitchFamily="18" charset="0"/>
                <a:cs typeface="Times New Roman" panose="02020603050405020304" pitchFamily="18" charset="0"/>
              </a:rPr>
              <a:t>Dependen</a:t>
            </a:r>
            <a:r>
              <a:rPr lang="en-US" sz="2900" dirty="0" smtClean="0">
                <a:solidFill>
                  <a:schemeClr val="accent5">
                    <a:lumMod val="25000"/>
                  </a:schemeClr>
                </a:solidFill>
                <a:latin typeface="Times New Roman" panose="02020603050405020304" pitchFamily="18" charset="0"/>
                <a:cs typeface="Times New Roman" panose="02020603050405020304" pitchFamily="18" charset="0"/>
              </a:rPr>
              <a:t>) </a:t>
            </a:r>
            <a:r>
              <a:rPr lang="id-ID" sz="2900" dirty="0" smtClean="0">
                <a:solidFill>
                  <a:schemeClr val="accent5">
                    <a:lumMod val="25000"/>
                  </a:schemeClr>
                </a:solidFill>
                <a:latin typeface="Times New Roman" panose="02020603050405020304" pitchFamily="18" charset="0"/>
                <a:cs typeface="Times New Roman" panose="02020603050405020304" pitchFamily="18" charset="0"/>
              </a:rPr>
              <a:t> </a:t>
            </a:r>
            <a:r>
              <a:rPr lang="id-ID" sz="2900" dirty="0">
                <a:solidFill>
                  <a:schemeClr val="accent5">
                    <a:lumMod val="25000"/>
                  </a:schemeClr>
                </a:solidFill>
                <a:latin typeface="Times New Roman" panose="02020603050405020304" pitchFamily="18" charset="0"/>
                <a:cs typeface="Times New Roman" panose="02020603050405020304" pitchFamily="18" charset="0"/>
              </a:rPr>
              <a:t>dan memprediksi variabel </a:t>
            </a:r>
            <a:r>
              <a:rPr lang="id-ID" sz="2900" dirty="0" smtClean="0">
                <a:solidFill>
                  <a:schemeClr val="accent5">
                    <a:lumMod val="25000"/>
                  </a:schemeClr>
                </a:solidFill>
                <a:latin typeface="Times New Roman" panose="02020603050405020304" pitchFamily="18" charset="0"/>
                <a:cs typeface="Times New Roman" panose="02020603050405020304" pitchFamily="18" charset="0"/>
              </a:rPr>
              <a:t>t</a:t>
            </a:r>
            <a:r>
              <a:rPr lang="en-US" sz="2900" dirty="0">
                <a:solidFill>
                  <a:schemeClr val="accent5">
                    <a:lumMod val="25000"/>
                  </a:schemeClr>
                </a:solidFill>
                <a:latin typeface="Times New Roman" panose="02020603050405020304" pitchFamily="18" charset="0"/>
                <a:cs typeface="Times New Roman" panose="02020603050405020304" pitchFamily="18" charset="0"/>
              </a:rPr>
              <a:t>id</a:t>
            </a:r>
            <a:r>
              <a:rPr lang="id-ID" sz="2900" dirty="0">
                <a:solidFill>
                  <a:schemeClr val="accent5">
                    <a:lumMod val="25000"/>
                  </a:schemeClr>
                </a:solidFill>
                <a:latin typeface="Times New Roman" panose="02020603050405020304" pitchFamily="18" charset="0"/>
                <a:cs typeface="Times New Roman" panose="02020603050405020304" pitchFamily="18" charset="0"/>
              </a:rPr>
              <a:t>a</a:t>
            </a:r>
            <a:r>
              <a:rPr lang="en-US" sz="2900" dirty="0">
                <a:solidFill>
                  <a:schemeClr val="accent5">
                    <a:lumMod val="25000"/>
                  </a:schemeClr>
                </a:solidFill>
                <a:latin typeface="Times New Roman" panose="02020603050405020304" pitchFamily="18" charset="0"/>
                <a:cs typeface="Times New Roman" panose="02020603050405020304" pitchFamily="18" charset="0"/>
              </a:rPr>
              <a:t>k </a:t>
            </a:r>
            <a:r>
              <a:rPr lang="en-US" sz="2900" dirty="0" err="1">
                <a:solidFill>
                  <a:schemeClr val="accent5">
                    <a:lumMod val="25000"/>
                  </a:schemeClr>
                </a:solidFill>
                <a:latin typeface="Times New Roman" panose="02020603050405020304" pitchFamily="18" charset="0"/>
                <a:cs typeface="Times New Roman" panose="02020603050405020304" pitchFamily="18" charset="0"/>
              </a:rPr>
              <a:t>bebas</a:t>
            </a:r>
            <a:r>
              <a:rPr lang="en-US" sz="2900" dirty="0">
                <a:solidFill>
                  <a:schemeClr val="accent5">
                    <a:lumMod val="25000"/>
                  </a:schemeClr>
                </a:solidFill>
                <a:latin typeface="Times New Roman" panose="02020603050405020304" pitchFamily="18" charset="0"/>
                <a:cs typeface="Times New Roman" panose="02020603050405020304" pitchFamily="18" charset="0"/>
              </a:rPr>
              <a:t> (</a:t>
            </a:r>
            <a:r>
              <a:rPr lang="en-US" sz="2900" dirty="0" err="1">
                <a:solidFill>
                  <a:schemeClr val="accent5">
                    <a:lumMod val="25000"/>
                  </a:schemeClr>
                </a:solidFill>
                <a:latin typeface="Times New Roman" panose="02020603050405020304" pitchFamily="18" charset="0"/>
                <a:cs typeface="Times New Roman" panose="02020603050405020304" pitchFamily="18" charset="0"/>
              </a:rPr>
              <a:t>Dependen</a:t>
            </a:r>
            <a:r>
              <a:rPr lang="en-US" sz="2900" dirty="0">
                <a:solidFill>
                  <a:schemeClr val="accent5">
                    <a:lumMod val="25000"/>
                  </a:schemeClr>
                </a:solidFill>
                <a:latin typeface="Times New Roman" panose="02020603050405020304" pitchFamily="18" charset="0"/>
                <a:cs typeface="Times New Roman" panose="02020603050405020304" pitchFamily="18" charset="0"/>
              </a:rPr>
              <a:t>) </a:t>
            </a:r>
            <a:r>
              <a:rPr lang="id-ID" sz="2900" dirty="0" smtClean="0">
                <a:solidFill>
                  <a:schemeClr val="accent5">
                    <a:lumMod val="25000"/>
                  </a:schemeClr>
                </a:solidFill>
                <a:latin typeface="Times New Roman" panose="02020603050405020304" pitchFamily="18" charset="0"/>
                <a:cs typeface="Times New Roman" panose="02020603050405020304" pitchFamily="18" charset="0"/>
              </a:rPr>
              <a:t>dengan </a:t>
            </a:r>
            <a:r>
              <a:rPr lang="id-ID" sz="2900" dirty="0">
                <a:solidFill>
                  <a:schemeClr val="accent5">
                    <a:lumMod val="25000"/>
                  </a:schemeClr>
                </a:solidFill>
                <a:latin typeface="Times New Roman" panose="02020603050405020304" pitchFamily="18" charset="0"/>
                <a:cs typeface="Times New Roman" panose="02020603050405020304" pitchFamily="18" charset="0"/>
              </a:rPr>
              <a:t>menggunakan variabel bebas.</a:t>
            </a:r>
          </a:p>
          <a:p>
            <a:pPr eaLnBrk="1" hangingPunct="1"/>
            <a:r>
              <a:rPr lang="id-ID" sz="2900" dirty="0">
                <a:solidFill>
                  <a:schemeClr val="accent5">
                    <a:lumMod val="25000"/>
                  </a:schemeClr>
                </a:solidFill>
                <a:latin typeface="Times New Roman" panose="02020603050405020304" pitchFamily="18" charset="0"/>
                <a:cs typeface="Times New Roman" panose="02020603050405020304" pitchFamily="18" charset="0"/>
              </a:rPr>
              <a:t>Regresi Linier dibagi 2 :</a:t>
            </a:r>
          </a:p>
          <a:p>
            <a:pPr marL="720725" lvl="1" indent="-328613" eaLnBrk="1" hangingPunct="1">
              <a:buSzPct val="100000"/>
              <a:buFont typeface="Franklin Gothic Book" pitchFamily="34" charset="0"/>
              <a:buAutoNum type="arabicPeriod"/>
            </a:pPr>
            <a:r>
              <a:rPr lang="id-ID" sz="2900" dirty="0">
                <a:solidFill>
                  <a:schemeClr val="accent5">
                    <a:lumMod val="25000"/>
                  </a:schemeClr>
                </a:solidFill>
                <a:latin typeface="Times New Roman" panose="02020603050405020304" pitchFamily="18" charset="0"/>
                <a:cs typeface="Times New Roman" panose="02020603050405020304" pitchFamily="18" charset="0"/>
              </a:rPr>
              <a:t>Regresi Linier Sederhana </a:t>
            </a:r>
            <a:r>
              <a:rPr lang="id-ID" sz="29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Jika variabel bebas hanya satu variabel</a:t>
            </a:r>
            <a:endParaRPr lang="id-ID" sz="2900" dirty="0">
              <a:solidFill>
                <a:schemeClr val="accent5">
                  <a:lumMod val="25000"/>
                </a:schemeClr>
              </a:solidFill>
              <a:latin typeface="Times New Roman" panose="02020603050405020304" pitchFamily="18" charset="0"/>
              <a:cs typeface="Times New Roman" panose="02020603050405020304" pitchFamily="18" charset="0"/>
            </a:endParaRPr>
          </a:p>
          <a:p>
            <a:pPr marL="720725" lvl="1" indent="-328613" eaLnBrk="1" hangingPunct="1">
              <a:buSzPct val="100000"/>
              <a:buFont typeface="Franklin Gothic Book" pitchFamily="34" charset="0"/>
              <a:buAutoNum type="arabicPeriod"/>
            </a:pPr>
            <a:r>
              <a:rPr lang="id-ID" sz="2900" dirty="0">
                <a:solidFill>
                  <a:schemeClr val="accent5">
                    <a:lumMod val="25000"/>
                  </a:schemeClr>
                </a:solidFill>
                <a:latin typeface="Times New Roman" panose="02020603050405020304" pitchFamily="18" charset="0"/>
                <a:cs typeface="Times New Roman" panose="02020603050405020304" pitchFamily="18" charset="0"/>
              </a:rPr>
              <a:t>Regresi Linier Berganda </a:t>
            </a:r>
            <a:r>
              <a:rPr lang="id-ID" sz="29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Jika Variabel bebas lebih dari satu variabel</a:t>
            </a:r>
            <a:endParaRPr lang="id-ID" sz="29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pPr>
                <a:defRPr/>
              </a:pPr>
              <a:t>15</a:t>
            </a:fld>
            <a:endParaRPr lang="id-ID"/>
          </a:p>
        </p:txBody>
      </p:sp>
      <p:sp>
        <p:nvSpPr>
          <p:cNvPr id="5" name="Rectangle 4"/>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28860" y="214290"/>
            <a:ext cx="5697537" cy="533400"/>
          </a:xfrm>
          <a:prstGeom prst="rect">
            <a:avLst/>
          </a:prstGeom>
          <a:noFill/>
          <a:ln w="9525">
            <a:noFill/>
            <a:miter lim="800000"/>
            <a:headEnd/>
            <a:tailEnd/>
          </a:ln>
        </p:spPr>
        <p:txBody>
          <a:bodyPr wrap="none" lIns="91430" tIns="45715" rIns="91430" bIns="45715" anchor="ctr"/>
          <a:lstStyle/>
          <a:p>
            <a:pPr algn="r" eaLnBrk="0" fontAlgn="auto" hangingPunct="0">
              <a:spcBef>
                <a:spcPts val="0"/>
              </a:spcBef>
              <a:spcAft>
                <a:spcPts val="0"/>
              </a:spcAft>
              <a:defRPr/>
            </a:pPr>
            <a:r>
              <a:rPr lang="id-ID" sz="3800" b="1" u="sng" dirty="0">
                <a:solidFill>
                  <a:schemeClr val="tx2">
                    <a:lumMod val="50000"/>
                  </a:schemeClr>
                </a:solidFill>
                <a:latin typeface="Times New Roman" panose="02020603050405020304" pitchFamily="18" charset="0"/>
                <a:cs typeface="Times New Roman" panose="02020603050405020304" pitchFamily="18" charset="0"/>
              </a:rPr>
              <a:t>Model Regresi</a:t>
            </a:r>
          </a:p>
        </p:txBody>
      </p:sp>
      <p:sp>
        <p:nvSpPr>
          <p:cNvPr id="10243" name="Rectangle 3"/>
          <p:cNvSpPr>
            <a:spLocks noChangeArrowheads="1"/>
          </p:cNvSpPr>
          <p:nvPr/>
        </p:nvSpPr>
        <p:spPr bwMode="auto">
          <a:xfrm>
            <a:off x="1571604" y="1124744"/>
            <a:ext cx="6072188" cy="666750"/>
          </a:xfrm>
          <a:prstGeom prst="rect">
            <a:avLst/>
          </a:prstGeom>
          <a:solidFill>
            <a:schemeClr val="accent1">
              <a:lumMod val="20000"/>
              <a:lumOff val="80000"/>
            </a:schemeClr>
          </a:solidFill>
          <a:ln w="22225" cap="sq">
            <a:solidFill>
              <a:schemeClr val="accent6">
                <a:lumMod val="40000"/>
                <a:lumOff val="60000"/>
              </a:schemeClr>
            </a:solidFill>
            <a:miter lim="800000"/>
            <a:headEnd/>
            <a:tailEnd/>
          </a:ln>
        </p:spPr>
        <p:txBody>
          <a:bodyPr wrap="none" lIns="91430" tIns="45715" rIns="91430" bIns="45715" anchor="ctr"/>
          <a:lstStyle/>
          <a:p>
            <a:pPr algn="ctr" eaLnBrk="0" fontAlgn="auto" hangingPunct="0">
              <a:spcBef>
                <a:spcPts val="0"/>
              </a:spcBef>
              <a:spcAft>
                <a:spcPts val="0"/>
              </a:spcAft>
              <a:defRPr/>
            </a:pPr>
            <a:r>
              <a:rPr lang="id-ID" sz="3200" b="1" dirty="0">
                <a:solidFill>
                  <a:schemeClr val="accent5">
                    <a:lumMod val="25000"/>
                  </a:schemeClr>
                </a:solidFill>
                <a:latin typeface="Times New Roman" panose="02020603050405020304" pitchFamily="18" charset="0"/>
                <a:cs typeface="Times New Roman" panose="02020603050405020304" pitchFamily="18" charset="0"/>
              </a:rPr>
              <a:t> Y</a:t>
            </a:r>
            <a:r>
              <a:rPr lang="id-ID" sz="3200" b="1" baseline="-25000" dirty="0">
                <a:solidFill>
                  <a:schemeClr val="accent5">
                    <a:lumMod val="25000"/>
                  </a:schemeClr>
                </a:solidFill>
                <a:latin typeface="Times New Roman" panose="02020603050405020304" pitchFamily="18" charset="0"/>
                <a:cs typeface="Times New Roman" panose="02020603050405020304" pitchFamily="18" charset="0"/>
              </a:rPr>
              <a:t>i</a:t>
            </a:r>
            <a:r>
              <a:rPr lang="id-ID" sz="3200" b="1" dirty="0">
                <a:solidFill>
                  <a:schemeClr val="accent5">
                    <a:lumMod val="25000"/>
                  </a:schemeClr>
                </a:solidFill>
                <a:latin typeface="Times New Roman" panose="02020603050405020304" pitchFamily="18" charset="0"/>
                <a:cs typeface="Times New Roman" panose="02020603050405020304" pitchFamily="18" charset="0"/>
              </a:rPr>
              <a:t>  = </a:t>
            </a:r>
            <a:r>
              <a:rPr lang="id-ID" sz="3200" b="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a:t>
            </a:r>
            <a:r>
              <a:rPr lang="id-ID" sz="3200" b="1" baseline="-25000" dirty="0">
                <a:solidFill>
                  <a:schemeClr val="accent5">
                    <a:lumMod val="25000"/>
                  </a:schemeClr>
                </a:solidFill>
                <a:latin typeface="Times New Roman" panose="02020603050405020304" pitchFamily="18" charset="0"/>
                <a:cs typeface="Times New Roman" panose="02020603050405020304" pitchFamily="18" charset="0"/>
              </a:rPr>
              <a:t>0</a:t>
            </a:r>
            <a:r>
              <a:rPr lang="id-ID" sz="3200" b="1" dirty="0">
                <a:solidFill>
                  <a:schemeClr val="accent5">
                    <a:lumMod val="25000"/>
                  </a:schemeClr>
                </a:solidFill>
                <a:latin typeface="Times New Roman" panose="02020603050405020304" pitchFamily="18" charset="0"/>
                <a:cs typeface="Times New Roman" panose="02020603050405020304" pitchFamily="18" charset="0"/>
              </a:rPr>
              <a:t> + </a:t>
            </a:r>
            <a:r>
              <a:rPr lang="id-ID" sz="3200" b="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a:t>
            </a:r>
            <a:r>
              <a:rPr lang="id-ID" sz="3200" b="1" baseline="-25000" dirty="0">
                <a:solidFill>
                  <a:schemeClr val="accent5">
                    <a:lumMod val="25000"/>
                  </a:schemeClr>
                </a:solidFill>
                <a:latin typeface="Times New Roman" panose="02020603050405020304" pitchFamily="18" charset="0"/>
                <a:cs typeface="Times New Roman" panose="02020603050405020304" pitchFamily="18" charset="0"/>
              </a:rPr>
              <a:t>1</a:t>
            </a:r>
            <a:r>
              <a:rPr lang="id-ID" sz="3200" b="1" dirty="0">
                <a:solidFill>
                  <a:schemeClr val="accent5">
                    <a:lumMod val="25000"/>
                  </a:schemeClr>
                </a:solidFill>
                <a:latin typeface="Times New Roman" panose="02020603050405020304" pitchFamily="18" charset="0"/>
                <a:cs typeface="Times New Roman" panose="02020603050405020304" pitchFamily="18" charset="0"/>
              </a:rPr>
              <a:t> X</a:t>
            </a:r>
            <a:r>
              <a:rPr lang="id-ID" sz="3200" b="1" baseline="-25000" dirty="0">
                <a:solidFill>
                  <a:schemeClr val="accent5">
                    <a:lumMod val="25000"/>
                  </a:schemeClr>
                </a:solidFill>
                <a:latin typeface="Times New Roman" panose="02020603050405020304" pitchFamily="18" charset="0"/>
                <a:cs typeface="Times New Roman" panose="02020603050405020304" pitchFamily="18" charset="0"/>
              </a:rPr>
              <a:t>1</a:t>
            </a:r>
            <a:r>
              <a:rPr lang="id-ID" sz="3200" b="1" dirty="0">
                <a:solidFill>
                  <a:schemeClr val="accent5">
                    <a:lumMod val="25000"/>
                  </a:schemeClr>
                </a:solidFill>
                <a:latin typeface="Times New Roman" panose="02020603050405020304" pitchFamily="18" charset="0"/>
                <a:cs typeface="Times New Roman" panose="02020603050405020304" pitchFamily="18" charset="0"/>
              </a:rPr>
              <a:t> + </a:t>
            </a:r>
            <a:r>
              <a:rPr lang="id-ID" sz="3200" b="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a:t>
            </a:r>
            <a:r>
              <a:rPr lang="id-ID" sz="3200" b="1" baseline="-25000"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n</a:t>
            </a:r>
            <a:r>
              <a:rPr lang="id-ID" sz="3200" b="1" dirty="0">
                <a:solidFill>
                  <a:schemeClr val="accent5">
                    <a:lumMod val="25000"/>
                  </a:schemeClr>
                </a:solidFill>
                <a:latin typeface="Times New Roman" panose="02020603050405020304" pitchFamily="18" charset="0"/>
                <a:cs typeface="Times New Roman" panose="02020603050405020304" pitchFamily="18" charset="0"/>
              </a:rPr>
              <a:t> X</a:t>
            </a:r>
            <a:r>
              <a:rPr lang="id-ID" sz="3200" b="1" baseline="-25000" dirty="0">
                <a:solidFill>
                  <a:schemeClr val="accent5">
                    <a:lumMod val="25000"/>
                  </a:schemeClr>
                </a:solidFill>
                <a:latin typeface="Times New Roman" panose="02020603050405020304" pitchFamily="18" charset="0"/>
                <a:cs typeface="Times New Roman" panose="02020603050405020304" pitchFamily="18" charset="0"/>
              </a:rPr>
              <a:t>n</a:t>
            </a:r>
            <a:r>
              <a:rPr lang="id-ID" sz="3200" b="1" dirty="0">
                <a:solidFill>
                  <a:schemeClr val="accent5">
                    <a:lumMod val="25000"/>
                  </a:schemeClr>
                </a:solidFill>
                <a:latin typeface="Times New Roman" panose="02020603050405020304" pitchFamily="18" charset="0"/>
                <a:cs typeface="Times New Roman" panose="02020603050405020304" pitchFamily="18" charset="0"/>
              </a:rPr>
              <a:t> + </a:t>
            </a:r>
            <a:r>
              <a:rPr lang="id-ID" sz="3200" b="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e</a:t>
            </a:r>
            <a:endParaRPr lang="id-ID" sz="3200" b="1" baseline="-25000"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endParaRPr>
          </a:p>
        </p:txBody>
      </p:sp>
      <p:sp>
        <p:nvSpPr>
          <p:cNvPr id="11268" name="Rectangle 4"/>
          <p:cNvSpPr>
            <a:spLocks noChangeArrowheads="1"/>
          </p:cNvSpPr>
          <p:nvPr/>
        </p:nvSpPr>
        <p:spPr bwMode="auto">
          <a:xfrm>
            <a:off x="605160" y="2060848"/>
            <a:ext cx="8215312" cy="4392488"/>
          </a:xfrm>
          <a:prstGeom prst="rect">
            <a:avLst/>
          </a:prstGeom>
          <a:noFill/>
          <a:ln w="9525">
            <a:noFill/>
            <a:miter lim="800000"/>
            <a:headEnd/>
            <a:tailEnd/>
          </a:ln>
        </p:spPr>
        <p:txBody>
          <a:bodyPr lIns="91430" tIns="45715" rIns="91430" bIns="45715"/>
          <a:lstStyle/>
          <a:p>
            <a:pPr marL="342900" indent="-342900" eaLnBrk="0" hangingPunct="0">
              <a:spcBef>
                <a:spcPct val="15000"/>
              </a:spcBef>
              <a:spcAft>
                <a:spcPct val="15000"/>
              </a:spcAft>
              <a:buFont typeface="Arial" panose="020B0604020202020204" pitchFamily="34" charset="0"/>
              <a:buChar char="•"/>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a:t>
            </a:r>
            <a:r>
              <a:rPr lang="id-ID" sz="2200" baseline="-25000" dirty="0">
                <a:solidFill>
                  <a:schemeClr val="accent5">
                    <a:lumMod val="25000"/>
                  </a:schemeClr>
                </a:solidFill>
                <a:latin typeface="Times New Roman" panose="02020603050405020304" pitchFamily="18" charset="0"/>
                <a:cs typeface="Times New Roman" panose="02020603050405020304" pitchFamily="18" charset="0"/>
              </a:rPr>
              <a:t>0</a:t>
            </a:r>
            <a:r>
              <a:rPr lang="id-ID" sz="2200" dirty="0">
                <a:solidFill>
                  <a:schemeClr val="accent5">
                    <a:lumMod val="25000"/>
                  </a:schemeClr>
                </a:solidFill>
                <a:latin typeface="Times New Roman" panose="02020603050405020304" pitchFamily="18" charset="0"/>
                <a:cs typeface="Times New Roman" panose="02020603050405020304" pitchFamily="18" charset="0"/>
              </a:rPr>
              <a:t> dan </a:t>
            </a:r>
            <a:r>
              <a:rPr lang="id-ID" sz="2200"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a:t>
            </a:r>
            <a:r>
              <a:rPr lang="id-ID" sz="2200" baseline="-25000" dirty="0">
                <a:solidFill>
                  <a:schemeClr val="accent5">
                    <a:lumMod val="25000"/>
                  </a:schemeClr>
                </a:solidFill>
                <a:latin typeface="Times New Roman" panose="02020603050405020304" pitchFamily="18" charset="0"/>
                <a:cs typeface="Times New Roman" panose="02020603050405020304" pitchFamily="18" charset="0"/>
              </a:rPr>
              <a:t>1</a:t>
            </a:r>
            <a:r>
              <a:rPr lang="id-ID" sz="2200" dirty="0">
                <a:solidFill>
                  <a:schemeClr val="accent5">
                    <a:lumMod val="25000"/>
                  </a:schemeClr>
                </a:solidFill>
                <a:latin typeface="Times New Roman" panose="02020603050405020304" pitchFamily="18" charset="0"/>
                <a:cs typeface="Times New Roman" panose="02020603050405020304" pitchFamily="18" charset="0"/>
              </a:rPr>
              <a:t> : parameter dari fungsi yg nilainya akan diestimasi</a:t>
            </a:r>
            <a:r>
              <a:rPr lang="id-ID" sz="2200" dirty="0" smtClean="0">
                <a:solidFill>
                  <a:schemeClr val="accent5">
                    <a:lumMod val="25000"/>
                  </a:schemeClr>
                </a:solidFill>
                <a:latin typeface="Times New Roman" panose="02020603050405020304" pitchFamily="18" charset="0"/>
                <a:cs typeface="Times New Roman" panose="02020603050405020304" pitchFamily="18" charset="0"/>
              </a:rPr>
              <a:t>.</a:t>
            </a:r>
            <a:endParaRPr lang="en-US" sz="2200" dirty="0" smtClean="0">
              <a:solidFill>
                <a:schemeClr val="accent5">
                  <a:lumMod val="25000"/>
                </a:schemeClr>
              </a:solidFill>
              <a:latin typeface="Times New Roman" panose="02020603050405020304" pitchFamily="18" charset="0"/>
              <a:cs typeface="Times New Roman" panose="02020603050405020304" pitchFamily="18" charset="0"/>
            </a:endParaRPr>
          </a:p>
          <a:p>
            <a:pPr marL="342900" indent="-342900" eaLnBrk="0" hangingPunct="0">
              <a:spcBef>
                <a:spcPct val="15000"/>
              </a:spcBef>
              <a:spcAft>
                <a:spcPct val="15000"/>
              </a:spcAft>
              <a:buFont typeface="Arial" panose="020B0604020202020204" pitchFamily="34" charset="0"/>
              <a:buChar char="•"/>
              <a:tabLst>
                <a:tab pos="404813" algn="l"/>
              </a:tabLst>
            </a:pPr>
            <a:r>
              <a:rPr lang="id-ID" sz="2200" dirty="0" smtClean="0">
                <a:solidFill>
                  <a:schemeClr val="accent5">
                    <a:lumMod val="25000"/>
                  </a:schemeClr>
                </a:solidFill>
                <a:latin typeface="Times New Roman" panose="02020603050405020304" pitchFamily="18" charset="0"/>
                <a:cs typeface="Times New Roman" panose="02020603050405020304" pitchFamily="18" charset="0"/>
              </a:rPr>
              <a:t>Y</a:t>
            </a:r>
            <a:r>
              <a:rPr lang="id-ID" sz="2200" baseline="-25000" dirty="0" smtClean="0">
                <a:solidFill>
                  <a:schemeClr val="accent5">
                    <a:lumMod val="25000"/>
                  </a:schemeClr>
                </a:solidFill>
                <a:latin typeface="Times New Roman" panose="02020603050405020304" pitchFamily="18" charset="0"/>
                <a:cs typeface="Times New Roman" panose="02020603050405020304" pitchFamily="18" charset="0"/>
              </a:rPr>
              <a:t>i</a:t>
            </a:r>
            <a:r>
              <a:rPr lang="en-US" sz="2200" baseline="-250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variabel</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yang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akan</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diramal</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i="1" dirty="0" smtClean="0">
                <a:solidFill>
                  <a:schemeClr val="accent5">
                    <a:lumMod val="25000"/>
                  </a:schemeClr>
                </a:solidFill>
                <a:latin typeface="Times New Roman" panose="02020603050405020304" pitchFamily="18" charset="0"/>
                <a:cs typeface="Times New Roman" panose="02020603050405020304" pitchFamily="18" charset="0"/>
              </a:rPr>
              <a:t>Dependent variable</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p>
          <a:p>
            <a:pPr marL="342900" indent="-342900" eaLnBrk="0" hangingPunct="0">
              <a:spcBef>
                <a:spcPct val="15000"/>
              </a:spcBef>
              <a:spcAft>
                <a:spcPct val="15000"/>
              </a:spcAft>
              <a:buFont typeface="Arial" panose="020B0604020202020204" pitchFamily="34" charset="0"/>
              <a:buChar char="•"/>
              <a:tabLst>
                <a:tab pos="404813" algn="l"/>
              </a:tabLst>
            </a:pPr>
            <a:r>
              <a:rPr lang="id-ID" sz="2200" dirty="0" smtClean="0">
                <a:solidFill>
                  <a:schemeClr val="accent5">
                    <a:lumMod val="25000"/>
                  </a:schemeClr>
                </a:solidFill>
                <a:latin typeface="Times New Roman" panose="02020603050405020304" pitchFamily="18" charset="0"/>
                <a:cs typeface="Times New Roman" panose="02020603050405020304" pitchFamily="18" charset="0"/>
              </a:rPr>
              <a:t>X</a:t>
            </a:r>
            <a:r>
              <a:rPr lang="id-ID" sz="2200" baseline="-25000" dirty="0" smtClean="0">
                <a:solidFill>
                  <a:schemeClr val="accent5">
                    <a:lumMod val="25000"/>
                  </a:schemeClr>
                </a:solidFill>
                <a:latin typeface="Times New Roman" panose="02020603050405020304" pitchFamily="18" charset="0"/>
                <a:cs typeface="Times New Roman" panose="02020603050405020304" pitchFamily="18" charset="0"/>
              </a:rPr>
              <a:t>1</a:t>
            </a:r>
            <a:r>
              <a:rPr lang="en-US" sz="2200" baseline="-25000" dirty="0" smtClean="0">
                <a:solidFill>
                  <a:schemeClr val="accent5">
                    <a:lumMod val="25000"/>
                  </a:schemeClr>
                </a:solidFill>
                <a:latin typeface="Times New Roman" panose="02020603050405020304" pitchFamily="18" charset="0"/>
                <a:cs typeface="Times New Roman" panose="02020603050405020304" pitchFamily="18" charset="0"/>
              </a:rPr>
              <a:t> … </a:t>
            </a:r>
            <a:r>
              <a:rPr lang="id-ID" sz="2200" dirty="0" smtClean="0">
                <a:solidFill>
                  <a:schemeClr val="accent5">
                    <a:lumMod val="25000"/>
                  </a:schemeClr>
                </a:solidFill>
                <a:latin typeface="Times New Roman" panose="02020603050405020304" pitchFamily="18" charset="0"/>
                <a:cs typeface="Times New Roman" panose="02020603050405020304" pitchFamily="18" charset="0"/>
              </a:rPr>
              <a:t>X</a:t>
            </a:r>
            <a:r>
              <a:rPr lang="id-ID" sz="2200" baseline="-25000" dirty="0" smtClean="0">
                <a:solidFill>
                  <a:schemeClr val="accent5">
                    <a:lumMod val="25000"/>
                  </a:schemeClr>
                </a:solidFill>
                <a:latin typeface="Times New Roman" panose="02020603050405020304" pitchFamily="18" charset="0"/>
                <a:cs typeface="Times New Roman" panose="02020603050405020304" pitchFamily="18" charset="0"/>
              </a:rPr>
              <a:t>n</a:t>
            </a:r>
            <a:r>
              <a:rPr lang="en-US" sz="2200" baseline="-250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variabel</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yang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digunakan</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untuk</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dirty="0" err="1" smtClean="0">
                <a:solidFill>
                  <a:schemeClr val="accent5">
                    <a:lumMod val="25000"/>
                  </a:schemeClr>
                </a:solidFill>
                <a:latin typeface="Times New Roman" panose="02020603050405020304" pitchFamily="18" charset="0"/>
                <a:cs typeface="Times New Roman" panose="02020603050405020304" pitchFamily="18" charset="0"/>
              </a:rPr>
              <a:t>meramal</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p>
          <a:p>
            <a:pPr eaLnBrk="0" hangingPunct="0">
              <a:spcBef>
                <a:spcPct val="15000"/>
              </a:spcBef>
              <a:spcAft>
                <a:spcPct val="15000"/>
              </a:spcAft>
              <a:tabLst>
                <a:tab pos="404813" algn="l"/>
              </a:tabLst>
            </a:pPr>
            <a:r>
              <a:rPr lang="en-US" sz="2200" dirty="0">
                <a:solidFill>
                  <a:schemeClr val="accent5">
                    <a:lumMod val="25000"/>
                  </a:schemeClr>
                </a:solidFill>
                <a:latin typeface="Times New Roman" panose="02020603050405020304" pitchFamily="18" charset="0"/>
                <a:cs typeface="Times New Roman" panose="02020603050405020304" pitchFamily="18" charset="0"/>
              </a:rPr>
              <a:t> </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r>
              <a:rPr lang="en-US" sz="2200" i="1" dirty="0" smtClean="0">
                <a:solidFill>
                  <a:schemeClr val="accent5">
                    <a:lumMod val="25000"/>
                  </a:schemeClr>
                </a:solidFill>
                <a:latin typeface="Times New Roman" panose="02020603050405020304" pitchFamily="18" charset="0"/>
                <a:cs typeface="Times New Roman" panose="02020603050405020304" pitchFamily="18" charset="0"/>
              </a:rPr>
              <a:t>Independent </a:t>
            </a:r>
            <a:r>
              <a:rPr lang="en-US" sz="2200" i="1" dirty="0">
                <a:solidFill>
                  <a:schemeClr val="accent5">
                    <a:lumMod val="25000"/>
                  </a:schemeClr>
                </a:solidFill>
                <a:latin typeface="Times New Roman" panose="02020603050405020304" pitchFamily="18" charset="0"/>
                <a:cs typeface="Times New Roman" panose="02020603050405020304" pitchFamily="18" charset="0"/>
              </a:rPr>
              <a:t>variable</a:t>
            </a:r>
            <a:r>
              <a:rPr lang="en-US" sz="2200" dirty="0">
                <a:solidFill>
                  <a:schemeClr val="accent5">
                    <a:lumMod val="25000"/>
                  </a:schemeClr>
                </a:solidFill>
                <a:latin typeface="Times New Roman" panose="02020603050405020304" pitchFamily="18" charset="0"/>
                <a:cs typeface="Times New Roman" panose="02020603050405020304" pitchFamily="18" charset="0"/>
              </a:rPr>
              <a:t>)</a:t>
            </a:r>
            <a:r>
              <a:rPr lang="en-US" sz="2200" dirty="0" smtClean="0">
                <a:solidFill>
                  <a:schemeClr val="accent5">
                    <a:lumMod val="25000"/>
                  </a:schemeClr>
                </a:solidFill>
                <a:latin typeface="Times New Roman" panose="02020603050405020304" pitchFamily="18" charset="0"/>
                <a:cs typeface="Times New Roman" panose="02020603050405020304" pitchFamily="18" charset="0"/>
              </a:rPr>
              <a:t>  </a:t>
            </a:r>
            <a:endParaRPr lang="id-ID" sz="2200" dirty="0">
              <a:solidFill>
                <a:schemeClr val="accent5">
                  <a:lumMod val="25000"/>
                </a:schemeClr>
              </a:solidFill>
              <a:latin typeface="Times New Roman" panose="02020603050405020304" pitchFamily="18" charset="0"/>
              <a:cs typeface="Times New Roman" panose="02020603050405020304" pitchFamily="18" charset="0"/>
            </a:endParaRPr>
          </a:p>
          <a:p>
            <a:pPr marL="342900" indent="-342900" eaLnBrk="0" hangingPunct="0">
              <a:spcBef>
                <a:spcPct val="15000"/>
              </a:spcBef>
              <a:spcAft>
                <a:spcPct val="15000"/>
              </a:spcAft>
              <a:buFont typeface="Arial" panose="020B0604020202020204" pitchFamily="34" charset="0"/>
              <a:buChar char="•"/>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rPr>
              <a:t>Adanya variabel </a:t>
            </a:r>
            <a:r>
              <a:rPr lang="id-ID" sz="2200" b="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e </a:t>
            </a:r>
            <a:r>
              <a:rPr lang="id-ID" sz="2200" b="1" i="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a:t>
            </a:r>
            <a:r>
              <a:rPr lang="id-ID" sz="2200" b="1" i="1" dirty="0" err="1">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error</a:t>
            </a:r>
            <a:r>
              <a:rPr lang="id-ID" sz="2200" b="1" i="1"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 </a:t>
            </a:r>
            <a:r>
              <a:rPr lang="id-ID" sz="2200" dirty="0">
                <a:solidFill>
                  <a:schemeClr val="accent5">
                    <a:lumMod val="25000"/>
                  </a:schemeClr>
                </a:solidFill>
                <a:latin typeface="Times New Roman" panose="02020603050405020304" pitchFamily="18" charset="0"/>
                <a:cs typeface="Times New Roman" panose="02020603050405020304" pitchFamily="18" charset="0"/>
                <a:sym typeface="Symbol" pitchFamily="18" charset="2"/>
              </a:rPr>
              <a:t>disebabkan karena:</a:t>
            </a:r>
          </a:p>
          <a:p>
            <a:pPr marL="404813" indent="-404813" eaLnBrk="0" hangingPunct="0">
              <a:spcBef>
                <a:spcPct val="15000"/>
              </a:spcBef>
              <a:spcAft>
                <a:spcPct val="15000"/>
              </a:spcAft>
              <a:buFont typeface="Wingdings" pitchFamily="2" charset="2"/>
              <a:buNone/>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 </a:t>
            </a:r>
            <a:r>
              <a:rPr lang="id-ID" sz="2200" dirty="0" err="1">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Ketidak-lengkapan</a:t>
            </a: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teori</a:t>
            </a:r>
          </a:p>
          <a:p>
            <a:pPr marL="404813" indent="-404813" eaLnBrk="0" hangingPunct="0">
              <a:spcBef>
                <a:spcPct val="15000"/>
              </a:spcBef>
              <a:spcAft>
                <a:spcPct val="15000"/>
              </a:spcAft>
              <a:buFont typeface="Wingdings" pitchFamily="2" charset="2"/>
              <a:buNone/>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 Perilaku manusia yang bersifat </a:t>
            </a:r>
            <a:r>
              <a:rPr lang="id-ID" sz="2200" dirty="0" err="1">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random</a:t>
            </a: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a:t>
            </a:r>
          </a:p>
          <a:p>
            <a:pPr marL="404813" indent="-404813" eaLnBrk="0" hangingPunct="0">
              <a:spcBef>
                <a:spcPct val="15000"/>
              </a:spcBef>
              <a:spcAft>
                <a:spcPct val="15000"/>
              </a:spcAft>
              <a:buFont typeface="Wingdings" pitchFamily="2" charset="2"/>
              <a:buNone/>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 </a:t>
            </a:r>
            <a:r>
              <a:rPr lang="id-ID" sz="2200" dirty="0" err="1">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Ketidak-sempurnaan</a:t>
            </a: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spesifikasi model  </a:t>
            </a:r>
          </a:p>
          <a:p>
            <a:pPr marL="404813" indent="-404813" eaLnBrk="0" hangingPunct="0">
              <a:spcBef>
                <a:spcPct val="15000"/>
              </a:spcBef>
              <a:spcAft>
                <a:spcPct val="15000"/>
              </a:spcAft>
              <a:buFont typeface="Wingdings" pitchFamily="2" charset="2"/>
              <a:buNone/>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 Kesalahan dalam agregasi</a:t>
            </a:r>
          </a:p>
          <a:p>
            <a:pPr marL="404813" indent="-404813" eaLnBrk="0" hangingPunct="0">
              <a:spcBef>
                <a:spcPct val="15000"/>
              </a:spcBef>
              <a:spcAft>
                <a:spcPct val="15000"/>
              </a:spcAft>
              <a:buFont typeface="Wingdings" pitchFamily="2" charset="2"/>
              <a:buNone/>
              <a:tabLst>
                <a:tab pos="404813" algn="l"/>
              </a:tabLst>
            </a:pPr>
            <a:r>
              <a:rPr lang="id-ID" sz="2200" dirty="0">
                <a:solidFill>
                  <a:schemeClr val="accent5">
                    <a:lumMod val="25000"/>
                  </a:schemeClr>
                </a:solidFill>
                <a:latin typeface="Times New Roman" panose="02020603050405020304" pitchFamily="18" charset="0"/>
                <a:cs typeface="Times New Roman" panose="02020603050405020304" pitchFamily="18" charset="0"/>
                <a:sym typeface="Wingdings" pitchFamily="2" charset="2"/>
              </a:rPr>
              <a:t>       Kesalahan dalam pengukuran</a:t>
            </a:r>
            <a:endParaRPr lang="id-ID" sz="2200" dirty="0">
              <a:solidFill>
                <a:schemeClr val="accent5">
                  <a:lumMod val="25000"/>
                </a:schemeClr>
              </a:solidFill>
              <a:latin typeface="Times New Roman" panose="02020603050405020304" pitchFamily="18" charset="0"/>
              <a:cs typeface="Times New Roman" panose="02020603050405020304" pitchFamily="18" charset="0"/>
            </a:endParaRPr>
          </a:p>
          <a:p>
            <a:pPr marL="404813" indent="-404813" eaLnBrk="0" hangingPunct="0">
              <a:spcBef>
                <a:spcPct val="15000"/>
              </a:spcBef>
              <a:spcAft>
                <a:spcPct val="15000"/>
              </a:spcAft>
              <a:tabLst>
                <a:tab pos="404813" algn="l"/>
              </a:tabLst>
            </a:pPr>
            <a:endParaRPr lang="id-ID" sz="2500" baseline="-250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11C9B717-8E1C-46E2-A279-FB735CA7B849}" type="slidenum">
              <a:rPr lang="id-ID" smtClean="0">
                <a:latin typeface="Times New Roman" panose="02020603050405020304" pitchFamily="18" charset="0"/>
                <a:cs typeface="Times New Roman" panose="02020603050405020304" pitchFamily="18" charset="0"/>
              </a:rPr>
              <a:pPr>
                <a:defRPr/>
              </a:pPr>
              <a:t>16</a:t>
            </a:fld>
            <a:endParaRPr lang="id-ID">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77750" y="52058"/>
            <a:ext cx="8186738" cy="928670"/>
          </a:xfrm>
        </p:spPr>
        <p:txBody>
          <a:bodyPr>
            <a:normAutofit/>
          </a:bodyPr>
          <a:lstStyle/>
          <a:p>
            <a:pPr eaLnBrk="1" hangingPunct="1"/>
            <a:r>
              <a:rPr lang="id-ID" b="1" u="sng" dirty="0" smtClean="0">
                <a:solidFill>
                  <a:schemeClr val="accent5">
                    <a:lumMod val="25000"/>
                  </a:schemeClr>
                </a:solidFill>
              </a:rPr>
              <a:t>Regresi </a:t>
            </a:r>
            <a:r>
              <a:rPr lang="en-US" b="1" u="sng" dirty="0" smtClean="0">
                <a:solidFill>
                  <a:schemeClr val="accent5">
                    <a:lumMod val="25000"/>
                  </a:schemeClr>
                </a:solidFill>
              </a:rPr>
              <a:t>LINEAR </a:t>
            </a:r>
            <a:endParaRPr lang="id-ID" b="1" u="sng" dirty="0">
              <a:solidFill>
                <a:schemeClr val="accent5">
                  <a:lumMod val="25000"/>
                </a:schemeClr>
              </a:solidFill>
            </a:endParaRPr>
          </a:p>
        </p:txBody>
      </p:sp>
      <p:sp>
        <p:nvSpPr>
          <p:cNvPr id="14339" name="Content Placeholder 2"/>
          <p:cNvSpPr>
            <a:spLocks noGrp="1"/>
          </p:cNvSpPr>
          <p:nvPr>
            <p:ph idx="1"/>
          </p:nvPr>
        </p:nvSpPr>
        <p:spPr>
          <a:xfrm>
            <a:off x="755576" y="908720"/>
            <a:ext cx="8159824" cy="5873080"/>
          </a:xfrm>
        </p:spPr>
        <p:txBody>
          <a:bodyPr>
            <a:normAutofit fontScale="55000" lnSpcReduction="20000"/>
          </a:bodyPr>
          <a:lstStyle/>
          <a:p>
            <a:pPr>
              <a:spcAft>
                <a:spcPts val="700"/>
              </a:spcAft>
              <a:buNone/>
            </a:pPr>
            <a:r>
              <a:rPr lang="id-ID" sz="3600" b="1" dirty="0">
                <a:solidFill>
                  <a:schemeClr val="accent5">
                    <a:lumMod val="25000"/>
                  </a:schemeClr>
                </a:solidFill>
                <a:sym typeface="Wingdings" pitchFamily="2" charset="2"/>
              </a:rPr>
              <a:t>Analisis regresi linier sederhana</a:t>
            </a:r>
            <a:r>
              <a:rPr lang="id-ID" sz="3600" dirty="0">
                <a:solidFill>
                  <a:schemeClr val="accent5">
                    <a:lumMod val="25000"/>
                  </a:schemeClr>
                </a:solidFill>
                <a:sym typeface="Wingdings" pitchFamily="2" charset="2"/>
              </a:rPr>
              <a:t> adalah hubungan secara linear antara satu variabel independen (X) dengan variabel dependen (Y). Analisis ini untuk mengetahui arah hubungan antara variabel independen dengan variabel dependen apakah positif atau negatif dan untuk memprediksi nilai dari variabel dependen apabila nilai variabel independen mengalami kenaikan atau </a:t>
            </a:r>
            <a:r>
              <a:rPr lang="id-ID" sz="3600" dirty="0" smtClean="0">
                <a:solidFill>
                  <a:schemeClr val="accent5">
                    <a:lumMod val="25000"/>
                  </a:schemeClr>
                </a:solidFill>
                <a:sym typeface="Wingdings" pitchFamily="2" charset="2"/>
              </a:rPr>
              <a:t>penurunan.</a:t>
            </a:r>
            <a:r>
              <a:rPr lang="en-US" sz="3600" dirty="0" smtClean="0">
                <a:solidFill>
                  <a:schemeClr val="accent5">
                    <a:lumMod val="25000"/>
                  </a:schemeClr>
                </a:solidFill>
                <a:sym typeface="Wingdings" pitchFamily="2" charset="2"/>
              </a:rPr>
              <a:t> </a:t>
            </a:r>
            <a:r>
              <a:rPr lang="id-ID" sz="3600" dirty="0" smtClean="0">
                <a:solidFill>
                  <a:schemeClr val="accent5">
                    <a:lumMod val="25000"/>
                  </a:schemeClr>
                </a:solidFill>
                <a:sym typeface="Wingdings" pitchFamily="2" charset="2"/>
              </a:rPr>
              <a:t> </a:t>
            </a:r>
            <a:r>
              <a:rPr lang="id-ID" sz="3600" dirty="0">
                <a:solidFill>
                  <a:schemeClr val="accent5">
                    <a:lumMod val="25000"/>
                  </a:schemeClr>
                </a:solidFill>
                <a:sym typeface="Wingdings" pitchFamily="2" charset="2"/>
              </a:rPr>
              <a:t>Data yang digunakan biasanya berskala interval atau </a:t>
            </a:r>
            <a:r>
              <a:rPr lang="id-ID" sz="3600" dirty="0" smtClean="0">
                <a:solidFill>
                  <a:schemeClr val="accent5">
                    <a:lumMod val="25000"/>
                  </a:schemeClr>
                </a:solidFill>
                <a:sym typeface="Wingdings" pitchFamily="2" charset="2"/>
              </a:rPr>
              <a:t>rasio</a:t>
            </a:r>
            <a:r>
              <a:rPr lang="en-US" sz="3600" dirty="0" smtClean="0">
                <a:solidFill>
                  <a:schemeClr val="accent5">
                    <a:lumMod val="25000"/>
                  </a:schemeClr>
                </a:solidFill>
                <a:sym typeface="Wingdings" pitchFamily="2" charset="2"/>
              </a:rPr>
              <a:t>.</a:t>
            </a:r>
          </a:p>
          <a:p>
            <a:pPr>
              <a:buNone/>
            </a:pPr>
            <a:r>
              <a:rPr lang="en-US" sz="3600" dirty="0" err="1" smtClean="0">
                <a:solidFill>
                  <a:schemeClr val="accent5">
                    <a:lumMod val="25000"/>
                  </a:schemeClr>
                </a:solidFill>
                <a:sym typeface="Wingdings" pitchFamily="2" charset="2"/>
              </a:rPr>
              <a:t>Rumus</a:t>
            </a:r>
            <a:r>
              <a:rPr lang="en-US" sz="3600" dirty="0" smtClean="0">
                <a:solidFill>
                  <a:schemeClr val="accent5">
                    <a:lumMod val="25000"/>
                  </a:schemeClr>
                </a:solidFill>
                <a:sym typeface="Wingdings" pitchFamily="2" charset="2"/>
              </a:rPr>
              <a:t> </a:t>
            </a:r>
            <a:r>
              <a:rPr lang="en-US" sz="3600" dirty="0" err="1" smtClean="0">
                <a:solidFill>
                  <a:schemeClr val="accent5">
                    <a:lumMod val="25000"/>
                  </a:schemeClr>
                </a:solidFill>
                <a:sym typeface="Wingdings" pitchFamily="2" charset="2"/>
              </a:rPr>
              <a:t>regresi</a:t>
            </a:r>
            <a:r>
              <a:rPr lang="en-US" sz="3600" dirty="0" smtClean="0">
                <a:solidFill>
                  <a:schemeClr val="accent5">
                    <a:lumMod val="25000"/>
                  </a:schemeClr>
                </a:solidFill>
                <a:sym typeface="Wingdings" pitchFamily="2" charset="2"/>
              </a:rPr>
              <a:t> linear </a:t>
            </a:r>
            <a:r>
              <a:rPr lang="en-US" sz="3600" dirty="0" err="1" smtClean="0">
                <a:solidFill>
                  <a:schemeClr val="accent5">
                    <a:lumMod val="25000"/>
                  </a:schemeClr>
                </a:solidFill>
                <a:sym typeface="Wingdings" pitchFamily="2" charset="2"/>
              </a:rPr>
              <a:t>sederhana</a:t>
            </a:r>
            <a:r>
              <a:rPr lang="en-US" sz="3600" dirty="0" smtClean="0">
                <a:solidFill>
                  <a:schemeClr val="accent5">
                    <a:lumMod val="25000"/>
                  </a:schemeClr>
                </a:solidFill>
                <a:sym typeface="Wingdings" pitchFamily="2" charset="2"/>
              </a:rPr>
              <a:t> : </a:t>
            </a:r>
          </a:p>
          <a:p>
            <a:pPr>
              <a:buNone/>
            </a:pPr>
            <a:endParaRPr lang="en-US" sz="3600" dirty="0" smtClean="0">
              <a:solidFill>
                <a:schemeClr val="accent5">
                  <a:lumMod val="25000"/>
                </a:schemeClr>
              </a:solidFill>
              <a:sym typeface="Wingdings" pitchFamily="2" charset="2"/>
            </a:endParaRPr>
          </a:p>
          <a:p>
            <a:pPr marL="0">
              <a:lnSpc>
                <a:spcPct val="100000"/>
              </a:lnSpc>
              <a:spcBef>
                <a:spcPts val="0"/>
              </a:spcBef>
              <a:buNone/>
            </a:pPr>
            <a:r>
              <a:rPr lang="en-US" sz="3600" dirty="0" smtClean="0">
                <a:solidFill>
                  <a:schemeClr val="accent5">
                    <a:lumMod val="25000"/>
                  </a:schemeClr>
                </a:solidFill>
                <a:sym typeface="Wingdings" pitchFamily="2" charset="2"/>
              </a:rPr>
              <a:t>D</a:t>
            </a:r>
            <a:r>
              <a:rPr lang="id-ID" sz="3600" dirty="0" smtClean="0">
                <a:solidFill>
                  <a:schemeClr val="accent5">
                    <a:lumMod val="25000"/>
                  </a:schemeClr>
                </a:solidFill>
                <a:sym typeface="Wingdings" pitchFamily="2" charset="2"/>
              </a:rPr>
              <a:t>engan </a:t>
            </a:r>
            <a:r>
              <a:rPr lang="id-ID" sz="3600" dirty="0">
                <a:solidFill>
                  <a:schemeClr val="accent5">
                    <a:lumMod val="25000"/>
                  </a:schemeClr>
                </a:solidFill>
                <a:sym typeface="Wingdings" pitchFamily="2" charset="2"/>
              </a:rPr>
              <a:t>metode kuadrat </a:t>
            </a:r>
            <a:r>
              <a:rPr lang="id-ID" sz="3600" dirty="0" smtClean="0">
                <a:solidFill>
                  <a:schemeClr val="accent5">
                    <a:lumMod val="25000"/>
                  </a:schemeClr>
                </a:solidFill>
                <a:sym typeface="Wingdings" pitchFamily="2" charset="2"/>
              </a:rPr>
              <a:t>terkecil</a:t>
            </a:r>
            <a:endParaRPr lang="en-US" sz="3600" dirty="0" smtClean="0">
              <a:solidFill>
                <a:schemeClr val="accent5">
                  <a:lumMod val="25000"/>
                </a:schemeClr>
              </a:solidFill>
              <a:sym typeface="Wingdings" pitchFamily="2" charset="2"/>
            </a:endParaRPr>
          </a:p>
          <a:p>
            <a:pPr marL="0">
              <a:lnSpc>
                <a:spcPct val="100000"/>
              </a:lnSpc>
              <a:spcBef>
                <a:spcPts val="0"/>
              </a:spcBef>
              <a:buNone/>
            </a:pPr>
            <a:r>
              <a:rPr lang="id-ID" sz="3600" dirty="0" smtClean="0">
                <a:solidFill>
                  <a:schemeClr val="accent5">
                    <a:lumMod val="25000"/>
                  </a:schemeClr>
                </a:solidFill>
                <a:sym typeface="Wingdings" pitchFamily="2" charset="2"/>
              </a:rPr>
              <a:t>dapat diperoleh</a:t>
            </a:r>
            <a:r>
              <a:rPr lang="en-US" sz="3600" dirty="0" smtClean="0">
                <a:solidFill>
                  <a:schemeClr val="accent5">
                    <a:lumMod val="25000"/>
                  </a:schemeClr>
                </a:solidFill>
                <a:sym typeface="Wingdings" pitchFamily="2" charset="2"/>
              </a:rPr>
              <a:t> </a:t>
            </a:r>
            <a:r>
              <a:rPr lang="en-US" sz="3600" b="1" dirty="0" smtClean="0">
                <a:solidFill>
                  <a:schemeClr val="accent5">
                    <a:lumMod val="25000"/>
                  </a:schemeClr>
                </a:solidFill>
                <a:sym typeface="Wingdings" pitchFamily="2" charset="2"/>
              </a:rPr>
              <a:t>a</a:t>
            </a:r>
            <a:r>
              <a:rPr lang="en-US" sz="3600" dirty="0" smtClean="0">
                <a:solidFill>
                  <a:schemeClr val="accent5">
                    <a:lumMod val="25000"/>
                  </a:schemeClr>
                </a:solidFill>
                <a:sym typeface="Wingdings" pitchFamily="2" charset="2"/>
              </a:rPr>
              <a:t> </a:t>
            </a:r>
            <a:r>
              <a:rPr lang="en-US" sz="3600" dirty="0" err="1" smtClean="0">
                <a:solidFill>
                  <a:schemeClr val="accent5">
                    <a:lumMod val="25000"/>
                  </a:schemeClr>
                </a:solidFill>
                <a:sym typeface="Wingdings" pitchFamily="2" charset="2"/>
              </a:rPr>
              <a:t>dan</a:t>
            </a:r>
            <a:r>
              <a:rPr lang="en-US" sz="3600" dirty="0" smtClean="0">
                <a:solidFill>
                  <a:schemeClr val="accent5">
                    <a:lumMod val="25000"/>
                  </a:schemeClr>
                </a:solidFill>
                <a:sym typeface="Wingdings" pitchFamily="2" charset="2"/>
              </a:rPr>
              <a:t> </a:t>
            </a:r>
            <a:r>
              <a:rPr lang="en-US" sz="3600" b="1" dirty="0" smtClean="0">
                <a:solidFill>
                  <a:schemeClr val="accent5">
                    <a:lumMod val="25000"/>
                  </a:schemeClr>
                </a:solidFill>
                <a:sym typeface="Wingdings" pitchFamily="2" charset="2"/>
              </a:rPr>
              <a:t>b</a:t>
            </a:r>
          </a:p>
          <a:p>
            <a:pPr marL="0">
              <a:lnSpc>
                <a:spcPct val="100000"/>
              </a:lnSpc>
              <a:spcBef>
                <a:spcPts val="0"/>
              </a:spcBef>
              <a:buNone/>
            </a:pPr>
            <a:r>
              <a:rPr lang="id-ID" sz="3600" dirty="0" smtClean="0">
                <a:solidFill>
                  <a:schemeClr val="accent5">
                    <a:lumMod val="25000"/>
                  </a:schemeClr>
                </a:solidFill>
                <a:sym typeface="Wingdings" pitchFamily="2" charset="2"/>
              </a:rPr>
              <a:t>sebagai </a:t>
            </a:r>
            <a:r>
              <a:rPr lang="id-ID" sz="3600" dirty="0">
                <a:solidFill>
                  <a:schemeClr val="accent5">
                    <a:lumMod val="25000"/>
                  </a:schemeClr>
                </a:solidFill>
                <a:sym typeface="Wingdings" pitchFamily="2" charset="2"/>
              </a:rPr>
              <a:t>berikut </a:t>
            </a:r>
            <a:r>
              <a:rPr lang="id-ID" sz="3600" dirty="0" smtClean="0">
                <a:solidFill>
                  <a:schemeClr val="accent5">
                    <a:lumMod val="25000"/>
                  </a:schemeClr>
                </a:solidFill>
                <a:sym typeface="Wingdings" pitchFamily="2" charset="2"/>
              </a:rPr>
              <a:t>:</a:t>
            </a:r>
            <a:endParaRPr lang="en-US" sz="3600" dirty="0" smtClean="0">
              <a:solidFill>
                <a:schemeClr val="accent5">
                  <a:lumMod val="25000"/>
                </a:schemeClr>
              </a:solidFill>
              <a:sym typeface="Wingdings" pitchFamily="2" charset="2"/>
            </a:endParaRPr>
          </a:p>
          <a:p>
            <a:pPr>
              <a:buNone/>
            </a:pPr>
            <a:r>
              <a:rPr lang="en-US" sz="3600" dirty="0">
                <a:solidFill>
                  <a:schemeClr val="accent5">
                    <a:lumMod val="25000"/>
                  </a:schemeClr>
                </a:solidFill>
                <a:sym typeface="Wingdings" pitchFamily="2" charset="2"/>
              </a:rPr>
              <a:t>a  = </a:t>
            </a:r>
            <a:r>
              <a:rPr lang="en-US" sz="3600" dirty="0" err="1">
                <a:solidFill>
                  <a:schemeClr val="accent5">
                    <a:lumMod val="25000"/>
                  </a:schemeClr>
                </a:solidFill>
                <a:sym typeface="Wingdings" pitchFamily="2" charset="2"/>
              </a:rPr>
              <a:t>Konstanta</a:t>
            </a:r>
            <a:r>
              <a:rPr lang="en-US" sz="3600" dirty="0">
                <a:solidFill>
                  <a:schemeClr val="accent5">
                    <a:lumMod val="25000"/>
                  </a:schemeClr>
                </a:solidFill>
                <a:sym typeface="Wingdings" pitchFamily="2" charset="2"/>
              </a:rPr>
              <a:t>/</a:t>
            </a:r>
            <a:r>
              <a:rPr lang="en-US" sz="3600" dirty="0" err="1">
                <a:solidFill>
                  <a:schemeClr val="accent5">
                    <a:lumMod val="25000"/>
                  </a:schemeClr>
                </a:solidFill>
                <a:sym typeface="Wingdings" pitchFamily="2" charset="2"/>
              </a:rPr>
              <a:t>intersep</a:t>
            </a:r>
            <a:r>
              <a:rPr lang="en-US" sz="3600" dirty="0">
                <a:solidFill>
                  <a:schemeClr val="accent5">
                    <a:lumMod val="25000"/>
                  </a:schemeClr>
                </a:solidFill>
                <a:sym typeface="Wingdings" pitchFamily="2" charset="2"/>
              </a:rPr>
              <a:t> </a:t>
            </a:r>
            <a:endParaRPr lang="en-US" sz="3600" dirty="0" smtClean="0">
              <a:solidFill>
                <a:schemeClr val="accent5">
                  <a:lumMod val="25000"/>
                </a:schemeClr>
              </a:solidFill>
              <a:sym typeface="Wingdings" pitchFamily="2" charset="2"/>
            </a:endParaRPr>
          </a:p>
          <a:p>
            <a:pPr>
              <a:buNone/>
            </a:pPr>
            <a:r>
              <a:rPr lang="en-US" sz="3600" dirty="0">
                <a:solidFill>
                  <a:schemeClr val="accent5">
                    <a:lumMod val="25000"/>
                  </a:schemeClr>
                </a:solidFill>
                <a:sym typeface="Wingdings" pitchFamily="2" charset="2"/>
              </a:rPr>
              <a:t> </a:t>
            </a:r>
            <a:r>
              <a:rPr lang="en-US" sz="3600" dirty="0" smtClean="0">
                <a:solidFill>
                  <a:schemeClr val="accent5">
                    <a:lumMod val="25000"/>
                  </a:schemeClr>
                </a:solidFill>
                <a:sym typeface="Wingdings" pitchFamily="2" charset="2"/>
              </a:rPr>
              <a:t>      (</a:t>
            </a:r>
            <a:r>
              <a:rPr lang="en-US" sz="3600" dirty="0" err="1">
                <a:solidFill>
                  <a:schemeClr val="accent5">
                    <a:lumMod val="25000"/>
                  </a:schemeClr>
                </a:solidFill>
                <a:sym typeface="Wingdings" pitchFamily="2" charset="2"/>
              </a:rPr>
              <a:t>nilai</a:t>
            </a:r>
            <a:r>
              <a:rPr lang="en-US" sz="3600" dirty="0">
                <a:solidFill>
                  <a:schemeClr val="accent5">
                    <a:lumMod val="25000"/>
                  </a:schemeClr>
                </a:solidFill>
                <a:sym typeface="Wingdings" pitchFamily="2" charset="2"/>
              </a:rPr>
              <a:t> Y’ </a:t>
            </a:r>
            <a:r>
              <a:rPr lang="en-US" sz="3600" dirty="0" err="1">
                <a:solidFill>
                  <a:schemeClr val="accent5">
                    <a:lumMod val="25000"/>
                  </a:schemeClr>
                </a:solidFill>
                <a:sym typeface="Wingdings" pitchFamily="2" charset="2"/>
              </a:rPr>
              <a:t>apabila</a:t>
            </a:r>
            <a:r>
              <a:rPr lang="en-US" sz="3600" dirty="0">
                <a:solidFill>
                  <a:schemeClr val="accent5">
                    <a:lumMod val="25000"/>
                  </a:schemeClr>
                </a:solidFill>
                <a:sym typeface="Wingdings" pitchFamily="2" charset="2"/>
              </a:rPr>
              <a:t> X = 0)</a:t>
            </a:r>
          </a:p>
          <a:p>
            <a:pPr>
              <a:buNone/>
            </a:pPr>
            <a:r>
              <a:rPr lang="en-US" sz="3600" dirty="0" smtClean="0">
                <a:solidFill>
                  <a:schemeClr val="accent5">
                    <a:lumMod val="25000"/>
                  </a:schemeClr>
                </a:solidFill>
                <a:sym typeface="Wingdings" pitchFamily="2" charset="2"/>
              </a:rPr>
              <a:t>b </a:t>
            </a:r>
            <a:r>
              <a:rPr lang="en-US" sz="3600" dirty="0">
                <a:solidFill>
                  <a:schemeClr val="accent5">
                    <a:lumMod val="25000"/>
                  </a:schemeClr>
                </a:solidFill>
                <a:sym typeface="Wingdings" pitchFamily="2" charset="2"/>
              </a:rPr>
              <a:t>	= </a:t>
            </a:r>
            <a:r>
              <a:rPr lang="en-US" sz="3600" dirty="0" err="1">
                <a:solidFill>
                  <a:schemeClr val="accent5">
                    <a:lumMod val="25000"/>
                  </a:schemeClr>
                </a:solidFill>
                <a:sym typeface="Wingdings" pitchFamily="2" charset="2"/>
              </a:rPr>
              <a:t>Koefisien</a:t>
            </a:r>
            <a:r>
              <a:rPr lang="en-US" sz="3600" dirty="0">
                <a:solidFill>
                  <a:schemeClr val="accent5">
                    <a:lumMod val="25000"/>
                  </a:schemeClr>
                </a:solidFill>
                <a:sym typeface="Wingdings" pitchFamily="2" charset="2"/>
              </a:rPr>
              <a:t> </a:t>
            </a:r>
            <a:r>
              <a:rPr lang="en-US" sz="3600" dirty="0" err="1" smtClean="0">
                <a:solidFill>
                  <a:schemeClr val="accent5">
                    <a:lumMod val="25000"/>
                  </a:schemeClr>
                </a:solidFill>
                <a:sym typeface="Wingdings" pitchFamily="2" charset="2"/>
              </a:rPr>
              <a:t>regresi</a:t>
            </a:r>
            <a:r>
              <a:rPr lang="en-US" sz="3600" dirty="0" smtClean="0">
                <a:solidFill>
                  <a:schemeClr val="accent5">
                    <a:lumMod val="25000"/>
                  </a:schemeClr>
                </a:solidFill>
                <a:sym typeface="Wingdings" pitchFamily="2" charset="2"/>
              </a:rPr>
              <a:t>/slop</a:t>
            </a:r>
          </a:p>
          <a:p>
            <a:pPr>
              <a:buNone/>
            </a:pPr>
            <a:r>
              <a:rPr lang="en-US" sz="3600" dirty="0">
                <a:solidFill>
                  <a:schemeClr val="accent5">
                    <a:lumMod val="25000"/>
                  </a:schemeClr>
                </a:solidFill>
                <a:sym typeface="Wingdings" pitchFamily="2" charset="2"/>
              </a:rPr>
              <a:t> </a:t>
            </a:r>
            <a:r>
              <a:rPr lang="en-US" sz="3600" dirty="0" smtClean="0">
                <a:solidFill>
                  <a:schemeClr val="accent5">
                    <a:lumMod val="25000"/>
                  </a:schemeClr>
                </a:solidFill>
                <a:sym typeface="Wingdings" pitchFamily="2" charset="2"/>
              </a:rPr>
              <a:t>      (</a:t>
            </a:r>
            <a:r>
              <a:rPr lang="en-US" sz="3600" dirty="0" err="1">
                <a:solidFill>
                  <a:schemeClr val="accent5">
                    <a:lumMod val="25000"/>
                  </a:schemeClr>
                </a:solidFill>
                <a:sym typeface="Wingdings" pitchFamily="2" charset="2"/>
              </a:rPr>
              <a:t>nilai</a:t>
            </a:r>
            <a:r>
              <a:rPr lang="en-US" sz="3600" dirty="0">
                <a:solidFill>
                  <a:schemeClr val="accent5">
                    <a:lumMod val="25000"/>
                  </a:schemeClr>
                </a:solidFill>
                <a:sym typeface="Wingdings" pitchFamily="2" charset="2"/>
              </a:rPr>
              <a:t> </a:t>
            </a:r>
            <a:r>
              <a:rPr lang="en-US" sz="3600" dirty="0" err="1">
                <a:solidFill>
                  <a:schemeClr val="accent5">
                    <a:lumMod val="25000"/>
                  </a:schemeClr>
                </a:solidFill>
                <a:sym typeface="Wingdings" pitchFamily="2" charset="2"/>
              </a:rPr>
              <a:t>peningkatan</a:t>
            </a:r>
            <a:r>
              <a:rPr lang="en-US" sz="3600" dirty="0">
                <a:solidFill>
                  <a:schemeClr val="accent5">
                    <a:lumMod val="25000"/>
                  </a:schemeClr>
                </a:solidFill>
                <a:sym typeface="Wingdings" pitchFamily="2" charset="2"/>
              </a:rPr>
              <a:t> </a:t>
            </a:r>
            <a:r>
              <a:rPr lang="en-US" sz="3600" dirty="0" err="1">
                <a:solidFill>
                  <a:schemeClr val="accent5">
                    <a:lumMod val="25000"/>
                  </a:schemeClr>
                </a:solidFill>
                <a:sym typeface="Wingdings" pitchFamily="2" charset="2"/>
              </a:rPr>
              <a:t>ataupun</a:t>
            </a:r>
            <a:r>
              <a:rPr lang="en-US" sz="3600" dirty="0">
                <a:solidFill>
                  <a:schemeClr val="accent5">
                    <a:lumMod val="25000"/>
                  </a:schemeClr>
                </a:solidFill>
                <a:sym typeface="Wingdings" pitchFamily="2" charset="2"/>
              </a:rPr>
              <a:t> </a:t>
            </a:r>
            <a:endParaRPr lang="en-US" sz="3600" dirty="0" smtClean="0">
              <a:solidFill>
                <a:schemeClr val="accent5">
                  <a:lumMod val="25000"/>
                </a:schemeClr>
              </a:solidFill>
              <a:sym typeface="Wingdings" pitchFamily="2" charset="2"/>
            </a:endParaRPr>
          </a:p>
          <a:p>
            <a:pPr>
              <a:buNone/>
            </a:pPr>
            <a:r>
              <a:rPr lang="en-US" sz="3600" dirty="0" smtClean="0">
                <a:solidFill>
                  <a:schemeClr val="accent5">
                    <a:lumMod val="25000"/>
                  </a:schemeClr>
                </a:solidFill>
                <a:sym typeface="Wingdings" pitchFamily="2" charset="2"/>
              </a:rPr>
              <a:t>       </a:t>
            </a:r>
            <a:r>
              <a:rPr lang="en-US" sz="3600" dirty="0" err="1" smtClean="0">
                <a:solidFill>
                  <a:schemeClr val="accent5">
                    <a:lumMod val="25000"/>
                  </a:schemeClr>
                </a:solidFill>
                <a:sym typeface="Wingdings" pitchFamily="2" charset="2"/>
              </a:rPr>
              <a:t>penurunan</a:t>
            </a:r>
            <a:r>
              <a:rPr lang="en-US" sz="3600" dirty="0">
                <a:solidFill>
                  <a:schemeClr val="accent5">
                    <a:lumMod val="25000"/>
                  </a:schemeClr>
                </a:solidFill>
                <a:sym typeface="Wingdings" pitchFamily="2" charset="2"/>
              </a:rPr>
              <a:t>)</a:t>
            </a:r>
          </a:p>
          <a:p>
            <a:pPr>
              <a:buNone/>
            </a:pPr>
            <a:endParaRPr lang="id-ID" dirty="0">
              <a:solidFill>
                <a:schemeClr val="accent5">
                  <a:lumMod val="25000"/>
                </a:schemeClr>
              </a:solidFill>
              <a:sym typeface="Wingdings" pitchFamily="2" charset="2"/>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solidFill>
                  <a:prstClr val="black">
                    <a:lumMod val="65000"/>
                    <a:lumOff val="35000"/>
                  </a:prstClr>
                </a:solidFill>
              </a:rPr>
              <a:pPr>
                <a:defRPr/>
              </a:pPr>
              <a:t>17</a:t>
            </a:fld>
            <a:endParaRPr lang="id-ID">
              <a:solidFill>
                <a:prstClr val="black">
                  <a:lumMod val="65000"/>
                  <a:lumOff val="35000"/>
                </a:prstClr>
              </a:solidFill>
            </a:endParaRPr>
          </a:p>
        </p:txBody>
      </p:sp>
      <p:sp>
        <p:nvSpPr>
          <p:cNvPr id="2" name="Rectangle 1"/>
          <p:cNvSpPr/>
          <p:nvPr/>
        </p:nvSpPr>
        <p:spPr>
          <a:xfrm>
            <a:off x="5436096" y="2780928"/>
            <a:ext cx="223224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Ŷ = a + </a:t>
            </a:r>
            <a:r>
              <a:rPr lang="en-US" sz="2800" dirty="0" err="1">
                <a:solidFill>
                  <a:schemeClr val="tx1"/>
                </a:solidFill>
              </a:rPr>
              <a:t>bX</a:t>
            </a:r>
            <a:endParaRPr lang="en-US" sz="2800" dirty="0">
              <a:solidFill>
                <a:schemeClr val="tx1"/>
              </a:solidFill>
            </a:endParaRPr>
          </a:p>
        </p:txBody>
      </p:sp>
      <p:pic>
        <p:nvPicPr>
          <p:cNvPr id="6" name="Picture 5"/>
          <p:cNvPicPr>
            <a:picLocks noChangeAspect="1" noChangeArrowheads="1"/>
          </p:cNvPicPr>
          <p:nvPr/>
        </p:nvPicPr>
        <p:blipFill>
          <a:blip r:embed="rId3"/>
          <a:srcRect/>
          <a:stretch>
            <a:fillRect/>
          </a:stretch>
        </p:blipFill>
        <p:spPr bwMode="auto">
          <a:xfrm>
            <a:off x="4788024" y="3789040"/>
            <a:ext cx="3528392" cy="2520280"/>
          </a:xfrm>
          <a:prstGeom prst="rect">
            <a:avLst/>
          </a:prstGeom>
          <a:noFill/>
          <a:ln w="25400">
            <a:solidFill>
              <a:schemeClr val="tx2">
                <a:lumMod val="50000"/>
              </a:schemeClr>
            </a:solidFill>
            <a:miter lim="800000"/>
            <a:headEnd/>
            <a:tailEnd type="none" w="med" len="med"/>
          </a:ln>
          <a:effectLst/>
        </p:spPr>
      </p:pic>
      <p:sp>
        <p:nvSpPr>
          <p:cNvPr id="7" name="Rectangle 6"/>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30508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1472" y="87288"/>
            <a:ext cx="8186738" cy="533400"/>
          </a:xfrm>
        </p:spPr>
        <p:txBody>
          <a:bodyPr>
            <a:normAutofit/>
          </a:bodyPr>
          <a:lstStyle/>
          <a:p>
            <a:pPr eaLnBrk="1" hangingPunct="1"/>
            <a:r>
              <a:rPr lang="en-US" sz="2800" b="1" u="sng" dirty="0" smtClean="0">
                <a:solidFill>
                  <a:schemeClr val="accent5">
                    <a:lumMod val="25000"/>
                  </a:schemeClr>
                </a:solidFill>
              </a:rPr>
              <a:t>CONTOH </a:t>
            </a:r>
            <a:r>
              <a:rPr lang="id-ID" sz="2800" b="1" u="sng" dirty="0" smtClean="0">
                <a:solidFill>
                  <a:schemeClr val="accent5">
                    <a:lumMod val="25000"/>
                  </a:schemeClr>
                </a:solidFill>
              </a:rPr>
              <a:t> 4 : Regresi </a:t>
            </a:r>
            <a:r>
              <a:rPr lang="en-US" sz="2800" b="1" u="sng" dirty="0" smtClean="0">
                <a:solidFill>
                  <a:schemeClr val="accent5">
                    <a:lumMod val="25000"/>
                  </a:schemeClr>
                </a:solidFill>
              </a:rPr>
              <a:t>LINEAR SEDERHANA</a:t>
            </a:r>
            <a:endParaRPr lang="id-ID" sz="2800" b="1" u="sng" dirty="0">
              <a:solidFill>
                <a:schemeClr val="accent5">
                  <a:lumMod val="25000"/>
                </a:schemeClr>
              </a:solidFill>
            </a:endParaRPr>
          </a:p>
        </p:txBody>
      </p:sp>
      <p:sp>
        <p:nvSpPr>
          <p:cNvPr id="14339" name="Content Placeholder 2"/>
          <p:cNvSpPr>
            <a:spLocks noGrp="1"/>
          </p:cNvSpPr>
          <p:nvPr>
            <p:ph idx="1"/>
          </p:nvPr>
        </p:nvSpPr>
        <p:spPr>
          <a:xfrm>
            <a:off x="755576" y="660176"/>
            <a:ext cx="8058150" cy="6096000"/>
          </a:xfrm>
        </p:spPr>
        <p:txBody>
          <a:bodyPr>
            <a:normAutofit fontScale="47500" lnSpcReduction="20000"/>
          </a:bodyPr>
          <a:lstStyle/>
          <a:p>
            <a:pPr eaLnBrk="1" hangingPunct="1">
              <a:buFont typeface="Wingdings 2" pitchFamily="18" charset="2"/>
              <a:buNone/>
            </a:pPr>
            <a:r>
              <a:rPr lang="en-US" sz="3200" dirty="0" err="1" smtClean="0">
                <a:solidFill>
                  <a:schemeClr val="accent5">
                    <a:lumMod val="25000"/>
                  </a:schemeClr>
                </a:solidFill>
                <a:latin typeface="Arial Black" pitchFamily="34" charset="0"/>
                <a:sym typeface="Wingdings" pitchFamily="2" charset="2"/>
              </a:rPr>
              <a:t>Berikut</a:t>
            </a:r>
            <a:r>
              <a:rPr lang="en-US" sz="3200" dirty="0" smtClean="0">
                <a:solidFill>
                  <a:schemeClr val="accent5">
                    <a:lumMod val="25000"/>
                  </a:schemeClr>
                </a:solidFill>
                <a:latin typeface="Arial Black" pitchFamily="34" charset="0"/>
                <a:sym typeface="Wingdings" pitchFamily="2" charset="2"/>
              </a:rPr>
              <a:t> data rata-rata </a:t>
            </a:r>
            <a:r>
              <a:rPr lang="en-US" sz="3200" dirty="0" err="1" smtClean="0">
                <a:solidFill>
                  <a:schemeClr val="accent5">
                    <a:lumMod val="25000"/>
                  </a:schemeClr>
                </a:solidFill>
                <a:latin typeface="Arial Black" pitchFamily="34" charset="0"/>
                <a:sym typeface="Wingdings" pitchFamily="2" charset="2"/>
              </a:rPr>
              <a:t>suhu</a:t>
            </a:r>
            <a:r>
              <a:rPr lang="en-US" sz="3200" dirty="0" smtClean="0">
                <a:solidFill>
                  <a:schemeClr val="accent5">
                    <a:lumMod val="25000"/>
                  </a:schemeClr>
                </a:solidFill>
                <a:latin typeface="Arial Black" pitchFamily="34" charset="0"/>
                <a:sym typeface="Wingdings" pitchFamily="2" charset="2"/>
              </a:rPr>
              <a:t> </a:t>
            </a:r>
            <a:r>
              <a:rPr lang="en-US" sz="3200" dirty="0" err="1" smtClean="0">
                <a:solidFill>
                  <a:schemeClr val="accent5">
                    <a:lumMod val="25000"/>
                  </a:schemeClr>
                </a:solidFill>
                <a:latin typeface="Arial Black" pitchFamily="34" charset="0"/>
                <a:sym typeface="Wingdings" pitchFamily="2" charset="2"/>
              </a:rPr>
              <a:t>ruangan</a:t>
            </a:r>
            <a:r>
              <a:rPr lang="en-US" sz="3200" dirty="0" smtClean="0">
                <a:solidFill>
                  <a:schemeClr val="accent5">
                    <a:lumMod val="25000"/>
                  </a:schemeClr>
                </a:solidFill>
                <a:latin typeface="Arial Black" pitchFamily="34" charset="0"/>
                <a:sym typeface="Wingdings" pitchFamily="2" charset="2"/>
              </a:rPr>
              <a:t> </a:t>
            </a:r>
            <a:r>
              <a:rPr lang="en-US" sz="3200" dirty="0" err="1" smtClean="0">
                <a:solidFill>
                  <a:schemeClr val="accent5">
                    <a:lumMod val="25000"/>
                  </a:schemeClr>
                </a:solidFill>
                <a:latin typeface="Arial Black" pitchFamily="34" charset="0"/>
                <a:sym typeface="Wingdings" pitchFamily="2" charset="2"/>
              </a:rPr>
              <a:t>dan</a:t>
            </a:r>
            <a:r>
              <a:rPr lang="en-US" sz="3200" dirty="0" smtClean="0">
                <a:solidFill>
                  <a:schemeClr val="accent5">
                    <a:lumMod val="25000"/>
                  </a:schemeClr>
                </a:solidFill>
                <a:latin typeface="Arial Black" pitchFamily="34" charset="0"/>
                <a:sym typeface="Wingdings" pitchFamily="2" charset="2"/>
              </a:rPr>
              <a:t> </a:t>
            </a:r>
            <a:r>
              <a:rPr lang="en-US" sz="3200" dirty="0" err="1" smtClean="0">
                <a:solidFill>
                  <a:schemeClr val="accent5">
                    <a:lumMod val="25000"/>
                  </a:schemeClr>
                </a:solidFill>
                <a:latin typeface="Arial Black" pitchFamily="34" charset="0"/>
                <a:sym typeface="Wingdings" pitchFamily="2" charset="2"/>
              </a:rPr>
              <a:t>jumlah</a:t>
            </a:r>
            <a:r>
              <a:rPr lang="en-US" sz="3200" dirty="0" smtClean="0">
                <a:solidFill>
                  <a:schemeClr val="accent5">
                    <a:lumMod val="25000"/>
                  </a:schemeClr>
                </a:solidFill>
                <a:latin typeface="Arial Black" pitchFamily="34" charset="0"/>
                <a:sym typeface="Wingdings" pitchFamily="2" charset="2"/>
              </a:rPr>
              <a:t> </a:t>
            </a:r>
            <a:r>
              <a:rPr lang="en-US" sz="3200" dirty="0" err="1" smtClean="0">
                <a:solidFill>
                  <a:schemeClr val="accent5">
                    <a:lumMod val="25000"/>
                  </a:schemeClr>
                </a:solidFill>
                <a:latin typeface="Arial Black" pitchFamily="34" charset="0"/>
                <a:sym typeface="Wingdings" pitchFamily="2" charset="2"/>
              </a:rPr>
              <a:t>barang</a:t>
            </a:r>
            <a:r>
              <a:rPr lang="en-US" sz="3200" dirty="0" smtClean="0">
                <a:solidFill>
                  <a:schemeClr val="accent5">
                    <a:lumMod val="25000"/>
                  </a:schemeClr>
                </a:solidFill>
                <a:latin typeface="Arial Black" pitchFamily="34" charset="0"/>
                <a:sym typeface="Wingdings" pitchFamily="2" charset="2"/>
              </a:rPr>
              <a:t>  yang </a:t>
            </a:r>
            <a:r>
              <a:rPr lang="en-US" sz="3200" dirty="0" err="1" smtClean="0">
                <a:solidFill>
                  <a:schemeClr val="accent5">
                    <a:lumMod val="25000"/>
                  </a:schemeClr>
                </a:solidFill>
                <a:latin typeface="Arial Black" pitchFamily="34" charset="0"/>
                <a:sym typeface="Wingdings" pitchFamily="2" charset="2"/>
              </a:rPr>
              <a:t>rusak</a:t>
            </a:r>
            <a:endParaRPr lang="en-US" sz="3200" dirty="0" smtClean="0">
              <a:solidFill>
                <a:schemeClr val="accent5">
                  <a:lumMod val="25000"/>
                </a:schemeClr>
              </a:solidFill>
              <a:latin typeface="Arial Black" pitchFamily="34" charset="0"/>
              <a:sym typeface="Wingdings" pitchFamily="2" charset="2"/>
            </a:endParaRPr>
          </a:p>
          <a:p>
            <a:pPr eaLnBrk="1" hangingPunct="1">
              <a:spcBef>
                <a:spcPts val="0"/>
              </a:spcBef>
              <a:buFont typeface="Wingdings 2" pitchFamily="18" charset="2"/>
              <a:buNone/>
            </a:pPr>
            <a:endParaRPr lang="en-US" dirty="0">
              <a:solidFill>
                <a:schemeClr val="accent5">
                  <a:lumMod val="25000"/>
                </a:schemeClr>
              </a:solidFill>
              <a:sym typeface="Wingdings" pitchFamily="2" charset="2"/>
            </a:endParaRPr>
          </a:p>
          <a:p>
            <a:pPr eaLnBrk="1" hangingPunct="1">
              <a:buFont typeface="Wingdings 2" pitchFamily="18" charset="2"/>
              <a:buNone/>
            </a:pPr>
            <a:endParaRPr lang="en-US" dirty="0" smtClean="0">
              <a:solidFill>
                <a:schemeClr val="accent5">
                  <a:lumMod val="25000"/>
                </a:schemeClr>
              </a:solidFill>
              <a:sym typeface="Wingdings" pitchFamily="2" charset="2"/>
            </a:endParaRPr>
          </a:p>
          <a:p>
            <a:pPr eaLnBrk="1" hangingPunct="1">
              <a:buFont typeface="Wingdings 2" pitchFamily="18" charset="2"/>
              <a:buNone/>
            </a:pPr>
            <a:endParaRPr lang="en-US" dirty="0">
              <a:solidFill>
                <a:schemeClr val="accent5">
                  <a:lumMod val="25000"/>
                </a:schemeClr>
              </a:solidFill>
              <a:sym typeface="Wingdings" pitchFamily="2" charset="2"/>
            </a:endParaRPr>
          </a:p>
          <a:p>
            <a:pPr eaLnBrk="1" hangingPunct="1">
              <a:buFont typeface="Wingdings 2" pitchFamily="18" charset="2"/>
              <a:buNone/>
            </a:pPr>
            <a:endParaRPr lang="en-US" dirty="0" smtClean="0">
              <a:solidFill>
                <a:schemeClr val="accent5">
                  <a:lumMod val="25000"/>
                </a:schemeClr>
              </a:solidFill>
              <a:sym typeface="Wingdings" pitchFamily="2" charset="2"/>
            </a:endParaRPr>
          </a:p>
          <a:p>
            <a:pPr>
              <a:buNone/>
            </a:pPr>
            <a:r>
              <a:rPr lang="en-US" dirty="0" smtClean="0">
                <a:solidFill>
                  <a:schemeClr val="accent5">
                    <a:lumMod val="25000"/>
                  </a:schemeClr>
                </a:solidFill>
                <a:sym typeface="Wingdings" pitchFamily="2" charset="2"/>
              </a:rPr>
              <a:t> </a:t>
            </a:r>
          </a:p>
          <a:p>
            <a:pPr>
              <a:buNone/>
            </a:pPr>
            <a:endParaRPr lang="en-US" dirty="0" smtClean="0"/>
          </a:p>
          <a:p>
            <a:pPr>
              <a:buNone/>
            </a:pPr>
            <a:endParaRPr lang="en-US" dirty="0"/>
          </a:p>
          <a:p>
            <a:pPr>
              <a:buNone/>
            </a:pPr>
            <a:endParaRPr lang="en-US" dirty="0" smtClean="0"/>
          </a:p>
          <a:p>
            <a:pPr>
              <a:buNone/>
            </a:pPr>
            <a:endParaRPr lang="en-US" sz="2600" dirty="0" smtClean="0">
              <a:latin typeface="Arial Black" pitchFamily="34" charset="0"/>
            </a:endParaRPr>
          </a:p>
          <a:p>
            <a:pPr>
              <a:buNone/>
            </a:pPr>
            <a:endParaRPr lang="id-ID" sz="3400" dirty="0" smtClean="0">
              <a:latin typeface="Arial Black" pitchFamily="34" charset="0"/>
            </a:endParaRPr>
          </a:p>
          <a:p>
            <a:pPr>
              <a:spcBef>
                <a:spcPts val="0"/>
              </a:spcBef>
              <a:buNone/>
            </a:pPr>
            <a:endParaRPr lang="id-ID" sz="2100" dirty="0" smtClean="0">
              <a:latin typeface="Arial Black" pitchFamily="34" charset="0"/>
            </a:endParaRPr>
          </a:p>
          <a:p>
            <a:pPr>
              <a:spcBef>
                <a:spcPts val="0"/>
              </a:spcBef>
              <a:buNone/>
            </a:pPr>
            <a:r>
              <a:rPr lang="id-ID" sz="3400" dirty="0" smtClean="0">
                <a:latin typeface="Arial Black" pitchFamily="34" charset="0"/>
              </a:rPr>
              <a:t>Menghitung </a:t>
            </a:r>
            <a:r>
              <a:rPr lang="id-ID" sz="3400" dirty="0">
                <a:latin typeface="Arial Black" pitchFamily="34" charset="0"/>
              </a:rPr>
              <a:t>Konstanta (a) </a:t>
            </a:r>
            <a:r>
              <a:rPr lang="id-ID" sz="3400" dirty="0" smtClean="0">
                <a:latin typeface="Arial Black" pitchFamily="34" charset="0"/>
              </a:rPr>
              <a:t>:</a:t>
            </a:r>
            <a:endParaRPr lang="en-US" sz="3400" dirty="0" smtClean="0">
              <a:latin typeface="Arial Black" pitchFamily="34" charset="0"/>
            </a:endParaRPr>
          </a:p>
          <a:p>
            <a:pPr marL="0" fontAlgn="base"/>
            <a:r>
              <a:rPr lang="id-ID" sz="3400" dirty="0">
                <a:latin typeface="Arial Black" pitchFamily="34" charset="0"/>
                <a:ea typeface="Times New Roman"/>
              </a:rPr>
              <a:t>a =   </a:t>
            </a:r>
            <a:r>
              <a:rPr lang="id-ID" sz="3400" u="sng" dirty="0">
                <a:latin typeface="Arial Black" pitchFamily="34" charset="0"/>
                <a:ea typeface="Times New Roman"/>
              </a:rPr>
              <a:t>(Σy) (Σx²) – (Σx) (Σxy</a:t>
            </a:r>
            <a:r>
              <a:rPr lang="id-ID" sz="3400" u="sng" dirty="0" smtClean="0">
                <a:latin typeface="Arial Black" pitchFamily="34" charset="0"/>
                <a:ea typeface="Times New Roman"/>
              </a:rPr>
              <a:t>)</a:t>
            </a:r>
            <a:r>
              <a:rPr lang="en-US" sz="3400" u="sng" dirty="0" smtClean="0">
                <a:latin typeface="Arial Black" pitchFamily="34" charset="0"/>
                <a:ea typeface="Times New Roman"/>
              </a:rPr>
              <a:t>  </a:t>
            </a:r>
            <a:r>
              <a:rPr lang="en-US" sz="3400" dirty="0" smtClean="0">
                <a:latin typeface="Arial Black" pitchFamily="34" charset="0"/>
                <a:ea typeface="Times New Roman"/>
              </a:rPr>
              <a:t> = </a:t>
            </a:r>
            <a:r>
              <a:rPr lang="id-ID" sz="3400" dirty="0">
                <a:latin typeface="Arial Black" pitchFamily="34" charset="0"/>
                <a:ea typeface="Times New Roman"/>
              </a:rPr>
              <a:t> </a:t>
            </a:r>
            <a:r>
              <a:rPr lang="id-ID" sz="3400" u="sng" dirty="0">
                <a:latin typeface="Arial Black" pitchFamily="34" charset="0"/>
                <a:ea typeface="Times New Roman"/>
              </a:rPr>
              <a:t>(30) (2385) – (109) (668</a:t>
            </a:r>
            <a:r>
              <a:rPr lang="id-ID" sz="3400" u="sng" dirty="0" smtClean="0">
                <a:latin typeface="Arial Black" pitchFamily="34" charset="0"/>
                <a:ea typeface="Times New Roman"/>
              </a:rPr>
              <a:t>)</a:t>
            </a:r>
            <a:r>
              <a:rPr lang="en-US" sz="3400" u="sng" dirty="0" smtClean="0">
                <a:latin typeface="Arial Black" pitchFamily="34" charset="0"/>
                <a:ea typeface="Times New Roman"/>
              </a:rPr>
              <a:t>  = </a:t>
            </a:r>
            <a:r>
              <a:rPr lang="en-US" sz="3400" dirty="0" smtClean="0">
                <a:latin typeface="Arial Black" pitchFamily="34" charset="0"/>
                <a:ea typeface="Calibri"/>
              </a:rPr>
              <a:t> </a:t>
            </a:r>
            <a:r>
              <a:rPr lang="en-US" sz="3400" dirty="0">
                <a:latin typeface="Arial Black" pitchFamily="34" charset="0"/>
                <a:ea typeface="Calibri"/>
              </a:rPr>
              <a:t>-28.68</a:t>
            </a:r>
            <a:r>
              <a:rPr lang="id-ID" sz="3400" u="sng" dirty="0">
                <a:latin typeface="Arial Black" pitchFamily="34" charset="0"/>
                <a:ea typeface="Times New Roman"/>
              </a:rPr>
              <a:t/>
            </a:r>
            <a:br>
              <a:rPr lang="id-ID" sz="3400" u="sng" dirty="0">
                <a:latin typeface="Arial Black" pitchFamily="34" charset="0"/>
                <a:ea typeface="Times New Roman"/>
              </a:rPr>
            </a:br>
            <a:r>
              <a:rPr lang="id-ID" sz="3400" dirty="0">
                <a:latin typeface="Arial Black" pitchFamily="34" charset="0"/>
                <a:ea typeface="Times New Roman"/>
              </a:rPr>
              <a:t>                n(Σx²) – (</a:t>
            </a:r>
            <a:r>
              <a:rPr lang="id-ID" sz="3400" dirty="0" smtClean="0">
                <a:latin typeface="Arial Black" pitchFamily="34" charset="0"/>
                <a:ea typeface="Times New Roman"/>
              </a:rPr>
              <a:t>Σx)²</a:t>
            </a:r>
            <a:r>
              <a:rPr lang="en-US" sz="3400" dirty="0" smtClean="0">
                <a:latin typeface="Arial Black" pitchFamily="34" charset="0"/>
                <a:ea typeface="Times New Roman"/>
              </a:rPr>
              <a:t>		</a:t>
            </a:r>
            <a:r>
              <a:rPr lang="id-ID" sz="3400" dirty="0" smtClean="0">
                <a:latin typeface="Arial Black" pitchFamily="34" charset="0"/>
                <a:ea typeface="Times New Roman"/>
              </a:rPr>
              <a:t>5 </a:t>
            </a:r>
            <a:r>
              <a:rPr lang="id-ID" sz="3400" dirty="0">
                <a:latin typeface="Arial Black" pitchFamily="34" charset="0"/>
                <a:ea typeface="Times New Roman"/>
              </a:rPr>
              <a:t>(2385) – (</a:t>
            </a:r>
            <a:r>
              <a:rPr lang="id-ID" sz="3400" dirty="0" smtClean="0">
                <a:latin typeface="Arial Black" pitchFamily="34" charset="0"/>
                <a:ea typeface="Times New Roman"/>
              </a:rPr>
              <a:t>109)²</a:t>
            </a:r>
            <a:r>
              <a:rPr lang="id-ID" sz="3400" dirty="0">
                <a:latin typeface="Arial Black" pitchFamily="34" charset="0"/>
                <a:ea typeface="Times New Roman"/>
              </a:rPr>
              <a:t> </a:t>
            </a:r>
            <a:endParaRPr lang="en-US" sz="3400" dirty="0">
              <a:latin typeface="Arial Black" pitchFamily="34" charset="0"/>
            </a:endParaRPr>
          </a:p>
          <a:p>
            <a:pPr marL="0" marR="0" indent="0" fontAlgn="base">
              <a:buNone/>
            </a:pPr>
            <a:r>
              <a:rPr lang="id-ID" sz="3400" dirty="0" smtClean="0">
                <a:latin typeface="Arial Black" pitchFamily="34" charset="0"/>
                <a:ea typeface="Times New Roman"/>
              </a:rPr>
              <a:t>Menghitung </a:t>
            </a:r>
            <a:r>
              <a:rPr lang="id-ID" sz="3400" dirty="0">
                <a:latin typeface="Arial Black" pitchFamily="34" charset="0"/>
                <a:ea typeface="Times New Roman"/>
              </a:rPr>
              <a:t>Koefisien Regresi (b</a:t>
            </a:r>
            <a:r>
              <a:rPr lang="id-ID" sz="3400" dirty="0" smtClean="0">
                <a:latin typeface="Arial Black" pitchFamily="34" charset="0"/>
                <a:ea typeface="Times New Roman"/>
              </a:rPr>
              <a:t>)</a:t>
            </a:r>
            <a:r>
              <a:rPr lang="en-US" sz="3400" dirty="0" smtClean="0">
                <a:latin typeface="Arial Black" pitchFamily="34" charset="0"/>
                <a:ea typeface="Times New Roman"/>
              </a:rPr>
              <a:t> :</a:t>
            </a:r>
          </a:p>
          <a:p>
            <a:pPr marL="0" marR="0" fontAlgn="base"/>
            <a:r>
              <a:rPr lang="id-ID" sz="3400" dirty="0">
                <a:latin typeface="Arial Black" pitchFamily="34" charset="0"/>
                <a:ea typeface="Times New Roman"/>
              </a:rPr>
              <a:t>b =   </a:t>
            </a:r>
            <a:r>
              <a:rPr lang="id-ID" sz="3400" u="sng" dirty="0">
                <a:latin typeface="Arial Black" pitchFamily="34" charset="0"/>
                <a:ea typeface="Times New Roman"/>
              </a:rPr>
              <a:t>n(Σxy) – (Σx) (Σy</a:t>
            </a:r>
            <a:r>
              <a:rPr lang="id-ID" sz="3400" u="sng" dirty="0" smtClean="0">
                <a:latin typeface="Arial Black" pitchFamily="34" charset="0"/>
                <a:ea typeface="Times New Roman"/>
              </a:rPr>
              <a:t>)</a:t>
            </a:r>
            <a:r>
              <a:rPr lang="en-US" sz="3400" u="sng" dirty="0">
                <a:latin typeface="Arial Black" pitchFamily="34" charset="0"/>
                <a:ea typeface="Times New Roman"/>
              </a:rPr>
              <a:t> </a:t>
            </a:r>
            <a:r>
              <a:rPr lang="en-US" sz="3400" u="sng" dirty="0" smtClean="0">
                <a:latin typeface="Arial Black" pitchFamily="34" charset="0"/>
                <a:ea typeface="Times New Roman"/>
              </a:rPr>
              <a:t> </a:t>
            </a:r>
            <a:r>
              <a:rPr lang="en-US" sz="3400" dirty="0" smtClean="0">
                <a:latin typeface="Arial Black" pitchFamily="34" charset="0"/>
                <a:ea typeface="Times New Roman"/>
              </a:rPr>
              <a:t>= </a:t>
            </a:r>
            <a:r>
              <a:rPr lang="en-US" sz="3400" u="sng" dirty="0">
                <a:latin typeface="Arial Black" pitchFamily="34" charset="0"/>
                <a:ea typeface="Calibri"/>
              </a:rPr>
              <a:t>5 (668) – (109) (30</a:t>
            </a:r>
            <a:r>
              <a:rPr lang="en-US" sz="3400" u="sng" dirty="0" smtClean="0">
                <a:latin typeface="Arial Black" pitchFamily="34" charset="0"/>
                <a:ea typeface="Calibri"/>
              </a:rPr>
              <a:t>) = </a:t>
            </a:r>
            <a:r>
              <a:rPr lang="en-US" sz="3400" dirty="0" smtClean="0">
                <a:latin typeface="Arial Black" pitchFamily="34" charset="0"/>
                <a:ea typeface="Calibri"/>
              </a:rPr>
              <a:t>1,59</a:t>
            </a:r>
            <a:r>
              <a:rPr lang="en-US" sz="3400" dirty="0">
                <a:latin typeface="Arial Black" pitchFamily="34" charset="0"/>
                <a:ea typeface="Calibri"/>
              </a:rPr>
              <a:t/>
            </a:r>
            <a:br>
              <a:rPr lang="en-US" sz="3400" dirty="0">
                <a:latin typeface="Arial Black" pitchFamily="34" charset="0"/>
                <a:ea typeface="Calibri"/>
              </a:rPr>
            </a:br>
            <a:r>
              <a:rPr lang="en-US" sz="3400" dirty="0">
                <a:latin typeface="Arial Black" pitchFamily="34" charset="0"/>
                <a:ea typeface="Calibri"/>
              </a:rPr>
              <a:t> </a:t>
            </a:r>
            <a:r>
              <a:rPr lang="en-US" sz="3400" dirty="0" smtClean="0">
                <a:latin typeface="Arial Black" pitchFamily="34" charset="0"/>
                <a:ea typeface="Calibri"/>
              </a:rPr>
              <a:t>   </a:t>
            </a:r>
            <a:r>
              <a:rPr lang="en-US" sz="3400" dirty="0">
                <a:latin typeface="Arial Black" pitchFamily="34" charset="0"/>
                <a:ea typeface="Calibri"/>
              </a:rPr>
              <a:t>       </a:t>
            </a:r>
            <a:r>
              <a:rPr lang="en-US" sz="3400" dirty="0" smtClean="0">
                <a:latin typeface="Arial Black" pitchFamily="34" charset="0"/>
                <a:ea typeface="Calibri"/>
              </a:rPr>
              <a:t>    </a:t>
            </a:r>
            <a:r>
              <a:rPr lang="id-ID" sz="3400" dirty="0" smtClean="0">
                <a:latin typeface="Arial Black" pitchFamily="34" charset="0"/>
                <a:ea typeface="Times New Roman"/>
              </a:rPr>
              <a:t>n(Σx²</a:t>
            </a:r>
            <a:r>
              <a:rPr lang="id-ID" sz="3400" dirty="0">
                <a:latin typeface="Arial Black" pitchFamily="34" charset="0"/>
                <a:ea typeface="Times New Roman"/>
              </a:rPr>
              <a:t>) – (</a:t>
            </a:r>
            <a:r>
              <a:rPr lang="id-ID" sz="3400" dirty="0" smtClean="0">
                <a:latin typeface="Arial Black" pitchFamily="34" charset="0"/>
                <a:ea typeface="Times New Roman"/>
              </a:rPr>
              <a:t>Σx)²</a:t>
            </a:r>
            <a:r>
              <a:rPr lang="en-US" sz="3400" dirty="0" smtClean="0">
                <a:latin typeface="Arial Black" pitchFamily="34" charset="0"/>
                <a:ea typeface="Times New Roman"/>
              </a:rPr>
              <a:t>	  </a:t>
            </a:r>
            <a:r>
              <a:rPr lang="en-US" sz="3400" dirty="0" smtClean="0">
                <a:solidFill>
                  <a:prstClr val="black">
                    <a:lumMod val="65000"/>
                    <a:lumOff val="35000"/>
                  </a:prstClr>
                </a:solidFill>
                <a:latin typeface="Arial Black" pitchFamily="34" charset="0"/>
                <a:ea typeface="Calibri"/>
              </a:rPr>
              <a:t>5 </a:t>
            </a:r>
            <a:r>
              <a:rPr lang="en-US" sz="3400" dirty="0">
                <a:solidFill>
                  <a:prstClr val="black">
                    <a:lumMod val="65000"/>
                    <a:lumOff val="35000"/>
                  </a:prstClr>
                </a:solidFill>
                <a:latin typeface="Arial Black" pitchFamily="34" charset="0"/>
                <a:ea typeface="Calibri"/>
              </a:rPr>
              <a:t>(2385) – (109)² </a:t>
            </a:r>
            <a:endParaRPr lang="en-US" sz="3400" dirty="0">
              <a:latin typeface="Arial Black" pitchFamily="34" charset="0"/>
              <a:ea typeface="Times New Roman"/>
            </a:endParaRPr>
          </a:p>
          <a:p>
            <a:pPr marL="0" marR="0" indent="0" fontAlgn="base">
              <a:lnSpc>
                <a:spcPct val="115000"/>
              </a:lnSpc>
              <a:spcBef>
                <a:spcPts val="600"/>
              </a:spcBef>
              <a:spcAft>
                <a:spcPts val="1000"/>
              </a:spcAft>
              <a:buNone/>
            </a:pPr>
            <a:r>
              <a:rPr lang="en-US" sz="3400" dirty="0" smtClean="0">
                <a:latin typeface="Arial Black" pitchFamily="34" charset="0"/>
                <a:ea typeface="Times New Roman"/>
                <a:cs typeface="Calibri"/>
              </a:rPr>
              <a:t>Model </a:t>
            </a:r>
            <a:r>
              <a:rPr lang="en-US" sz="3400" dirty="0" err="1">
                <a:latin typeface="Arial Black" pitchFamily="34" charset="0"/>
                <a:ea typeface="Times New Roman"/>
                <a:cs typeface="Calibri"/>
              </a:rPr>
              <a:t>Persamaan</a:t>
            </a:r>
            <a:r>
              <a:rPr lang="en-US" sz="3400" dirty="0">
                <a:latin typeface="Arial Black" pitchFamily="34" charset="0"/>
                <a:ea typeface="Times New Roman"/>
                <a:cs typeface="Calibri"/>
              </a:rPr>
              <a:t> </a:t>
            </a:r>
            <a:r>
              <a:rPr lang="en-US" sz="3400" dirty="0" err="1">
                <a:latin typeface="Arial Black" pitchFamily="34" charset="0"/>
                <a:ea typeface="Times New Roman"/>
                <a:cs typeface="Calibri"/>
              </a:rPr>
              <a:t>Regresi</a:t>
            </a:r>
            <a:endParaRPr lang="en-US" sz="3400" dirty="0">
              <a:latin typeface="Arial Black" pitchFamily="34" charset="0"/>
              <a:ea typeface="Calibri"/>
              <a:cs typeface="Times New Roman"/>
            </a:endParaRPr>
          </a:p>
          <a:p>
            <a:pPr marL="0" marR="0" fontAlgn="base">
              <a:lnSpc>
                <a:spcPct val="115000"/>
              </a:lnSpc>
              <a:spcBef>
                <a:spcPts val="0"/>
              </a:spcBef>
              <a:spcAft>
                <a:spcPts val="600"/>
              </a:spcAft>
            </a:pPr>
            <a:r>
              <a:rPr lang="en-US" sz="3400" dirty="0">
                <a:latin typeface="Arial Black" pitchFamily="34" charset="0"/>
                <a:ea typeface="Times New Roman"/>
                <a:cs typeface="Calibri"/>
              </a:rPr>
              <a:t>Y = a + </a:t>
            </a:r>
            <a:r>
              <a:rPr lang="en-US" sz="3400" dirty="0" err="1" smtClean="0">
                <a:latin typeface="Arial Black" pitchFamily="34" charset="0"/>
                <a:ea typeface="Times New Roman"/>
                <a:cs typeface="Calibri"/>
              </a:rPr>
              <a:t>bX</a:t>
            </a:r>
            <a:endParaRPr lang="en-US" sz="3400" dirty="0" smtClean="0">
              <a:latin typeface="Arial Black" pitchFamily="34" charset="0"/>
              <a:ea typeface="Times New Roman"/>
              <a:cs typeface="Calibri"/>
            </a:endParaRPr>
          </a:p>
          <a:p>
            <a:pPr marL="0" marR="0" fontAlgn="base">
              <a:lnSpc>
                <a:spcPct val="115000"/>
              </a:lnSpc>
              <a:spcBef>
                <a:spcPts val="0"/>
              </a:spcBef>
              <a:spcAft>
                <a:spcPts val="600"/>
              </a:spcAft>
            </a:pPr>
            <a:r>
              <a:rPr lang="en-US" sz="3400" dirty="0" smtClean="0">
                <a:latin typeface="Arial Black" pitchFamily="34" charset="0"/>
                <a:ea typeface="Times New Roman"/>
                <a:cs typeface="Calibri"/>
              </a:rPr>
              <a:t>Y </a:t>
            </a:r>
            <a:r>
              <a:rPr lang="en-US" sz="3400" dirty="0">
                <a:latin typeface="Arial Black" pitchFamily="34" charset="0"/>
                <a:ea typeface="Times New Roman"/>
                <a:cs typeface="Calibri"/>
              </a:rPr>
              <a:t>= -28.68 + </a:t>
            </a:r>
            <a:r>
              <a:rPr lang="en-US" sz="3400" dirty="0" smtClean="0">
                <a:latin typeface="Arial Black" pitchFamily="34" charset="0"/>
                <a:ea typeface="Times New Roman"/>
                <a:cs typeface="Calibri"/>
              </a:rPr>
              <a:t>1,59X</a:t>
            </a:r>
            <a:endParaRPr lang="id-ID" sz="3400" dirty="0" smtClean="0">
              <a:latin typeface="Arial Black" pitchFamily="34" charset="0"/>
              <a:ea typeface="Times New Roman"/>
              <a:cs typeface="Calibri"/>
            </a:endParaRPr>
          </a:p>
          <a:p>
            <a:pPr marL="0" marR="0" indent="0" fontAlgn="base">
              <a:lnSpc>
                <a:spcPct val="115000"/>
              </a:lnSpc>
              <a:spcBef>
                <a:spcPts val="0"/>
              </a:spcBef>
              <a:spcAft>
                <a:spcPts val="600"/>
              </a:spcAft>
              <a:buNone/>
            </a:pPr>
            <a:r>
              <a:rPr lang="id-ID" sz="3800" dirty="0" smtClean="0">
                <a:solidFill>
                  <a:schemeClr val="accent5">
                    <a:lumMod val="25000"/>
                  </a:schemeClr>
                </a:solidFill>
                <a:sym typeface="Wingdings" pitchFamily="2" charset="2"/>
              </a:rPr>
              <a:t>Jika rata-rata suhu ruangan 25</a:t>
            </a:r>
            <a:r>
              <a:rPr lang="id-ID" sz="3800" baseline="30000" dirty="0" smtClean="0">
                <a:solidFill>
                  <a:schemeClr val="accent5">
                    <a:lumMod val="25000"/>
                  </a:schemeClr>
                </a:solidFill>
                <a:sym typeface="Wingdings" pitchFamily="2" charset="2"/>
              </a:rPr>
              <a:t>o</a:t>
            </a:r>
            <a:r>
              <a:rPr lang="id-ID" sz="3800" dirty="0" smtClean="0">
                <a:solidFill>
                  <a:schemeClr val="accent5">
                    <a:lumMod val="25000"/>
                  </a:schemeClr>
                </a:solidFill>
                <a:sym typeface="Wingdings" pitchFamily="2" charset="2"/>
              </a:rPr>
              <a:t>  maka jumlah barang yang rusak/cacat :</a:t>
            </a:r>
          </a:p>
          <a:p>
            <a:pPr marL="0" indent="0" fontAlgn="base">
              <a:lnSpc>
                <a:spcPct val="115000"/>
              </a:lnSpc>
              <a:spcBef>
                <a:spcPts val="0"/>
              </a:spcBef>
              <a:buNone/>
            </a:pPr>
            <a:r>
              <a:rPr lang="id-ID" sz="3400" dirty="0" smtClean="0">
                <a:solidFill>
                  <a:schemeClr val="accent5">
                    <a:lumMod val="25000"/>
                  </a:schemeClr>
                </a:solidFill>
                <a:sym typeface="Wingdings" pitchFamily="2" charset="2"/>
              </a:rPr>
              <a:t>    </a:t>
            </a:r>
            <a:r>
              <a:rPr lang="en-US" sz="3400" dirty="0" smtClean="0">
                <a:latin typeface="Arial Black" pitchFamily="34" charset="0"/>
                <a:ea typeface="Times New Roman"/>
                <a:cs typeface="Calibri"/>
              </a:rPr>
              <a:t>Y </a:t>
            </a:r>
            <a:r>
              <a:rPr lang="en-US" sz="3400" dirty="0">
                <a:latin typeface="Arial Black" pitchFamily="34" charset="0"/>
                <a:ea typeface="Times New Roman"/>
                <a:cs typeface="Calibri"/>
              </a:rPr>
              <a:t>= -28.68 + </a:t>
            </a:r>
            <a:r>
              <a:rPr lang="en-US" sz="3400" dirty="0" smtClean="0">
                <a:latin typeface="Arial Black" pitchFamily="34" charset="0"/>
                <a:ea typeface="Times New Roman"/>
                <a:cs typeface="Calibri"/>
              </a:rPr>
              <a:t>1,59</a:t>
            </a:r>
            <a:r>
              <a:rPr lang="id-ID" sz="3400" dirty="0" smtClean="0">
                <a:latin typeface="Arial Black" pitchFamily="34" charset="0"/>
                <a:ea typeface="Times New Roman"/>
                <a:cs typeface="Calibri"/>
              </a:rPr>
              <a:t> (25) = 11,07 ~ 11 unit</a:t>
            </a:r>
            <a:endParaRPr lang="id-ID" sz="3400" dirty="0">
              <a:latin typeface="Arial Black" pitchFamily="34" charset="0"/>
              <a:ea typeface="Times New Roman"/>
              <a:cs typeface="Calibri"/>
            </a:endParaRPr>
          </a:p>
          <a:p>
            <a:pPr marL="0" marR="0" indent="0" fontAlgn="base">
              <a:lnSpc>
                <a:spcPct val="115000"/>
              </a:lnSpc>
              <a:spcBef>
                <a:spcPts val="0"/>
              </a:spcBef>
              <a:buNone/>
            </a:pPr>
            <a:endParaRPr lang="id-ID" sz="3400" baseline="30000" dirty="0">
              <a:solidFill>
                <a:schemeClr val="accent5">
                  <a:lumMod val="25000"/>
                </a:schemeClr>
              </a:solidFill>
              <a:sym typeface="Wingdings" pitchFamily="2" charset="2"/>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solidFill>
                  <a:prstClr val="black">
                    <a:lumMod val="65000"/>
                    <a:lumOff val="35000"/>
                  </a:prstClr>
                </a:solidFill>
              </a:rPr>
              <a:pPr>
                <a:defRPr/>
              </a:pPr>
              <a:t>18</a:t>
            </a:fld>
            <a:endParaRPr lang="id-ID">
              <a:solidFill>
                <a:prstClr val="black">
                  <a:lumMod val="65000"/>
                  <a:lumOff val="3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08774226"/>
              </p:ext>
            </p:extLst>
          </p:nvPr>
        </p:nvGraphicFramePr>
        <p:xfrm>
          <a:off x="990600" y="1124744"/>
          <a:ext cx="6893768" cy="1989584"/>
        </p:xfrm>
        <a:graphic>
          <a:graphicData uri="http://schemas.openxmlformats.org/drawingml/2006/table">
            <a:tbl>
              <a:tblPr firstRow="1" firstCol="1" bandRow="1"/>
              <a:tblGrid>
                <a:gridCol w="946937"/>
                <a:gridCol w="1841576"/>
                <a:gridCol w="1463362"/>
                <a:gridCol w="880631"/>
                <a:gridCol w="880631"/>
                <a:gridCol w="880631"/>
              </a:tblGrid>
              <a:tr h="497280">
                <a:tc>
                  <a:txBody>
                    <a:bodyPr/>
                    <a:lstStyle/>
                    <a:p>
                      <a:pPr marL="0" marR="0">
                        <a:lnSpc>
                          <a:spcPct val="115000"/>
                        </a:lnSpc>
                        <a:spcBef>
                          <a:spcPts val="0"/>
                        </a:spcBef>
                        <a:spcAft>
                          <a:spcPts val="1000"/>
                        </a:spcAft>
                      </a:pPr>
                      <a:r>
                        <a:rPr lang="en-US" sz="1200" dirty="0" err="1">
                          <a:solidFill>
                            <a:srgbClr val="000000"/>
                          </a:solidFill>
                          <a:effectLst/>
                          <a:latin typeface="Arial Black" pitchFamily="34" charset="0"/>
                          <a:ea typeface="Times New Roman"/>
                          <a:cs typeface="Helvetica"/>
                        </a:rPr>
                        <a:t>Tanggal</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Rata-rata </a:t>
                      </a:r>
                      <a:r>
                        <a:rPr lang="en-US" sz="1200" dirty="0" err="1">
                          <a:solidFill>
                            <a:srgbClr val="000000"/>
                          </a:solidFill>
                          <a:effectLst/>
                          <a:latin typeface="Arial Black" pitchFamily="34" charset="0"/>
                          <a:ea typeface="Times New Roman"/>
                          <a:cs typeface="Helvetica"/>
                        </a:rPr>
                        <a:t>Suhu</a:t>
                      </a:r>
                      <a:r>
                        <a:rPr lang="en-US" sz="1200" dirty="0">
                          <a:solidFill>
                            <a:srgbClr val="000000"/>
                          </a:solidFill>
                          <a:effectLst/>
                          <a:latin typeface="Arial Black" pitchFamily="34" charset="0"/>
                          <a:ea typeface="Times New Roman"/>
                          <a:cs typeface="Helvetica"/>
                        </a:rPr>
                        <a:t> </a:t>
                      </a:r>
                      <a:r>
                        <a:rPr lang="en-US" sz="1200" dirty="0" err="1">
                          <a:solidFill>
                            <a:srgbClr val="000000"/>
                          </a:solidFill>
                          <a:effectLst/>
                          <a:latin typeface="Arial Black" pitchFamily="34" charset="0"/>
                          <a:ea typeface="Times New Roman"/>
                          <a:cs typeface="Helvetica"/>
                        </a:rPr>
                        <a:t>Ruangan</a:t>
                      </a:r>
                      <a:r>
                        <a:rPr lang="en-US" sz="1200" dirty="0">
                          <a:solidFill>
                            <a:srgbClr val="000000"/>
                          </a:solidFill>
                          <a:effectLst/>
                          <a:latin typeface="Arial Black" pitchFamily="34" charset="0"/>
                          <a:ea typeface="Times New Roman"/>
                          <a:cs typeface="Helvetica"/>
                        </a:rPr>
                        <a:t> (X)</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err="1">
                          <a:solidFill>
                            <a:srgbClr val="000000"/>
                          </a:solidFill>
                          <a:effectLst/>
                          <a:latin typeface="Arial Black" pitchFamily="34" charset="0"/>
                          <a:ea typeface="Times New Roman"/>
                          <a:cs typeface="Helvetica"/>
                        </a:rPr>
                        <a:t>Jumlah</a:t>
                      </a:r>
                      <a:r>
                        <a:rPr lang="en-US" sz="1200" dirty="0">
                          <a:solidFill>
                            <a:srgbClr val="000000"/>
                          </a:solidFill>
                          <a:effectLst/>
                          <a:latin typeface="Arial Black" pitchFamily="34" charset="0"/>
                          <a:ea typeface="Times New Roman"/>
                          <a:cs typeface="Helvetica"/>
                        </a:rPr>
                        <a:t> </a:t>
                      </a:r>
                      <a:r>
                        <a:rPr lang="en-US" sz="1200" dirty="0" err="1" smtClean="0">
                          <a:solidFill>
                            <a:srgbClr val="000000"/>
                          </a:solidFill>
                          <a:effectLst/>
                          <a:latin typeface="Arial Black" pitchFamily="34" charset="0"/>
                          <a:ea typeface="Times New Roman"/>
                          <a:cs typeface="Helvetica"/>
                        </a:rPr>
                        <a:t>Cacat</a:t>
                      </a:r>
                      <a:r>
                        <a:rPr lang="en-US" sz="1200" dirty="0" smtClean="0">
                          <a:solidFill>
                            <a:srgbClr val="000000"/>
                          </a:solidFill>
                          <a:effectLst/>
                          <a:latin typeface="Arial Black" pitchFamily="34" charset="0"/>
                          <a:ea typeface="Times New Roman"/>
                          <a:cs typeface="Helvetica"/>
                        </a:rPr>
                        <a:t> </a:t>
                      </a:r>
                      <a:r>
                        <a:rPr lang="en-US" sz="1200" dirty="0">
                          <a:solidFill>
                            <a:srgbClr val="000000"/>
                          </a:solidFill>
                          <a:effectLst/>
                          <a:latin typeface="Arial Black" pitchFamily="34" charset="0"/>
                          <a:ea typeface="Times New Roman"/>
                          <a:cs typeface="Helvetica"/>
                        </a:rPr>
                        <a:t>(Y)</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X</a:t>
                      </a:r>
                      <a:r>
                        <a:rPr lang="en-US" sz="1200" baseline="30000" dirty="0">
                          <a:solidFill>
                            <a:srgbClr val="000000"/>
                          </a:solidFill>
                          <a:effectLst/>
                          <a:latin typeface="Arial Black" pitchFamily="34" charset="0"/>
                          <a:ea typeface="Times New Roman"/>
                          <a:cs typeface="Helvetica"/>
                        </a:rPr>
                        <a:t>2</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Y</a:t>
                      </a:r>
                      <a:r>
                        <a:rPr lang="en-US" sz="1200" baseline="30000" dirty="0">
                          <a:solidFill>
                            <a:srgbClr val="000000"/>
                          </a:solidFill>
                          <a:effectLst/>
                          <a:latin typeface="Arial Black" pitchFamily="34" charset="0"/>
                          <a:ea typeface="Times New Roman"/>
                          <a:cs typeface="Helvetica"/>
                        </a:rPr>
                        <a:t>2</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XY</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r>
              <a:tr h="248640">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1</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24</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10</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576</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100</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240</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r>
              <a:tr h="248640">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2</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22</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5</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484</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25</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110</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r>
              <a:tr h="248640">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3</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21</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6</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441</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36</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126</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r>
              <a:tr h="248640">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4</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20</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3</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400</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9</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60</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r>
              <a:tr h="249104">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5</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22</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6</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484</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a:solidFill>
                            <a:srgbClr val="000000"/>
                          </a:solidFill>
                          <a:effectLst/>
                          <a:latin typeface="Arial Black" pitchFamily="34" charset="0"/>
                          <a:ea typeface="Times New Roman"/>
                          <a:cs typeface="Helvetica"/>
                        </a:rPr>
                        <a:t>36</a:t>
                      </a:r>
                      <a:endParaRPr lang="en-US" sz="1200">
                        <a:effectLst/>
                        <a:latin typeface="Arial Black" pitchFamily="34" charset="0"/>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132</a:t>
                      </a:r>
                      <a:endParaRPr lang="en-US" sz="1200" dirty="0">
                        <a:effectLst/>
                        <a:latin typeface="Arial Black" pitchFamily="34" charset="0"/>
                        <a:ea typeface="Calibri"/>
                        <a:cs typeface="Times New Roman"/>
                      </a:endParaRPr>
                    </a:p>
                  </a:txBody>
                  <a:tcPr marL="68580" marR="68580" marT="0" marB="0">
                    <a:lnL>
                      <a:noFill/>
                    </a:lnL>
                    <a:lnR>
                      <a:noFill/>
                    </a:lnR>
                    <a:lnT>
                      <a:noFill/>
                    </a:lnT>
                    <a:lnB>
                      <a:noFill/>
                    </a:lnB>
                  </a:tcPr>
                </a:tc>
              </a:tr>
              <a:tr h="248640">
                <a:tc>
                  <a:txBody>
                    <a:bodyPr/>
                    <a:lstStyle/>
                    <a:p>
                      <a:pPr marL="0" marR="0">
                        <a:lnSpc>
                          <a:spcPct val="115000"/>
                        </a:lnSpc>
                        <a:spcBef>
                          <a:spcPts val="0"/>
                        </a:spcBef>
                        <a:spcAft>
                          <a:spcPts val="1000"/>
                        </a:spcAft>
                      </a:pPr>
                      <a:r>
                        <a:rPr lang="en-US" sz="1200" dirty="0">
                          <a:solidFill>
                            <a:srgbClr val="000000"/>
                          </a:solidFill>
                          <a:effectLst/>
                          <a:latin typeface="Arial Black" pitchFamily="34" charset="0"/>
                          <a:ea typeface="Times New Roman"/>
                          <a:cs typeface="Helvetica"/>
                        </a:rPr>
                        <a:t>Total (Σ)</a:t>
                      </a:r>
                      <a:endParaRPr lang="en-US" sz="1200" dirty="0">
                        <a:effectLst/>
                        <a:latin typeface="Arial Black" pitchFamily="34" charset="0"/>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solidFill>
                            <a:srgbClr val="000000"/>
                          </a:solidFill>
                          <a:effectLst/>
                          <a:latin typeface="Arial Black" pitchFamily="34" charset="0"/>
                          <a:ea typeface="Times New Roman"/>
                          <a:cs typeface="Helvetica"/>
                        </a:rPr>
                        <a:t>109</a:t>
                      </a:r>
                      <a:endParaRPr lang="en-US" sz="1200" dirty="0">
                        <a:effectLst/>
                        <a:latin typeface="Arial Black" pitchFamily="34" charset="0"/>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solidFill>
                            <a:srgbClr val="000000"/>
                          </a:solidFill>
                          <a:effectLst/>
                          <a:latin typeface="Arial Black" pitchFamily="34" charset="0"/>
                          <a:ea typeface="Times New Roman"/>
                          <a:cs typeface="Helvetica"/>
                        </a:rPr>
                        <a:t>30</a:t>
                      </a:r>
                      <a:endParaRPr lang="en-US" sz="1200" dirty="0">
                        <a:effectLst/>
                        <a:latin typeface="Arial Black" pitchFamily="34" charset="0"/>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solidFill>
                            <a:srgbClr val="000000"/>
                          </a:solidFill>
                          <a:effectLst/>
                          <a:latin typeface="Arial Black" pitchFamily="34" charset="0"/>
                          <a:ea typeface="Times New Roman"/>
                          <a:cs typeface="Helvetica"/>
                        </a:rPr>
                        <a:t>2385</a:t>
                      </a:r>
                      <a:endParaRPr lang="en-US" sz="1200" dirty="0">
                        <a:effectLst/>
                        <a:latin typeface="Arial Black" pitchFamily="34" charset="0"/>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solidFill>
                            <a:srgbClr val="000000"/>
                          </a:solidFill>
                          <a:effectLst/>
                          <a:latin typeface="Arial Black" pitchFamily="34" charset="0"/>
                          <a:ea typeface="Times New Roman"/>
                          <a:cs typeface="Helvetica"/>
                        </a:rPr>
                        <a:t>206</a:t>
                      </a:r>
                      <a:endParaRPr lang="en-US" sz="1200" dirty="0">
                        <a:effectLst/>
                        <a:latin typeface="Arial Black" pitchFamily="34" charset="0"/>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solidFill>
                            <a:srgbClr val="000000"/>
                          </a:solidFill>
                          <a:effectLst/>
                          <a:latin typeface="Arial Black" pitchFamily="34" charset="0"/>
                          <a:ea typeface="Times New Roman"/>
                          <a:cs typeface="Helvetica"/>
                        </a:rPr>
                        <a:t>668</a:t>
                      </a:r>
                      <a:endParaRPr lang="en-US" sz="1200" dirty="0">
                        <a:effectLst/>
                        <a:latin typeface="Arial Black" pitchFamily="34" charset="0"/>
                        <a:ea typeface="Calibri"/>
                        <a:cs typeface="Times New Roman"/>
                      </a:endParaRPr>
                    </a:p>
                  </a:txBody>
                  <a:tcPr marL="68580" marR="68580" marT="0" marB="0">
                    <a:lnL>
                      <a:noFill/>
                    </a:lnL>
                    <a:lnR>
                      <a:noFill/>
                    </a:lnR>
                    <a:lnT>
                      <a:noFill/>
                    </a:lnT>
                    <a:lnB w="12700" cap="flat" cmpd="sng" algn="ctr">
                      <a:solidFill>
                        <a:srgbClr val="9BBB59"/>
                      </a:solidFill>
                      <a:prstDash val="solid"/>
                      <a:round/>
                      <a:headEnd type="none" w="med" len="med"/>
                      <a:tailEnd type="none" w="med" len="med"/>
                    </a:lnB>
                  </a:tcPr>
                </a:tc>
              </a:tr>
            </a:tbl>
          </a:graphicData>
        </a:graphic>
      </p:graphicFrame>
      <p:sp>
        <p:nvSpPr>
          <p:cNvPr id="6" name="Rectangle 5"/>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84363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863" y="332656"/>
            <a:ext cx="7769362" cy="533549"/>
          </a:xfrm>
        </p:spPr>
        <p:txBody>
          <a:bodyPr>
            <a:noAutofit/>
          </a:bodyPr>
          <a:lstStyle/>
          <a:p>
            <a:pPr eaLnBrk="1" fontAlgn="auto" hangingPunct="1">
              <a:spcAft>
                <a:spcPts val="0"/>
              </a:spcAft>
              <a:defRPr/>
            </a:pPr>
            <a:r>
              <a:rPr lang="id-ID" sz="3400" b="1" dirty="0">
                <a:solidFill>
                  <a:schemeClr val="tx1"/>
                </a:solidFill>
              </a:rPr>
              <a:t>Uji Parsial Koefisien Regresi : Uji T</a:t>
            </a:r>
          </a:p>
        </p:txBody>
      </p:sp>
      <p:sp>
        <p:nvSpPr>
          <p:cNvPr id="34819" name="Content Placeholder 2"/>
          <p:cNvSpPr>
            <a:spLocks noGrp="1"/>
          </p:cNvSpPr>
          <p:nvPr>
            <p:ph idx="1"/>
          </p:nvPr>
        </p:nvSpPr>
        <p:spPr>
          <a:xfrm>
            <a:off x="683568" y="980728"/>
            <a:ext cx="8263453" cy="5660032"/>
          </a:xfrm>
        </p:spPr>
        <p:txBody>
          <a:bodyPr>
            <a:normAutofit/>
          </a:bodyPr>
          <a:lstStyle/>
          <a:p>
            <a:pPr eaLnBrk="1" hangingPunct="1">
              <a:spcBef>
                <a:spcPts val="1200"/>
              </a:spcBef>
              <a:spcAft>
                <a:spcPts val="600"/>
              </a:spcAft>
            </a:pPr>
            <a:r>
              <a:rPr lang="id-ID" dirty="0">
                <a:solidFill>
                  <a:schemeClr val="tx1"/>
                </a:solidFill>
                <a:latin typeface="Times New Roman" panose="02020603050405020304" pitchFamily="18" charset="0"/>
                <a:cs typeface="Times New Roman" panose="02020603050405020304" pitchFamily="18" charset="0"/>
              </a:rPr>
              <a:t>Uji Parsial Koefisien Regresi dilakukan untuk mengetahui apakah </a:t>
            </a:r>
            <a:r>
              <a:rPr lang="id-ID" dirty="0" smtClean="0">
                <a:solidFill>
                  <a:schemeClr val="tx1"/>
                </a:solidFill>
                <a:latin typeface="Times New Roman" panose="02020603050405020304" pitchFamily="18" charset="0"/>
                <a:cs typeface="Times New Roman" panose="02020603050405020304" pitchFamily="18" charset="0"/>
              </a:rPr>
              <a:t>variabel </a:t>
            </a:r>
            <a:r>
              <a:rPr lang="id-ID" dirty="0">
                <a:solidFill>
                  <a:schemeClr val="tx1"/>
                </a:solidFill>
                <a:latin typeface="Times New Roman" panose="02020603050405020304" pitchFamily="18" charset="0"/>
                <a:cs typeface="Times New Roman" panose="02020603050405020304" pitchFamily="18" charset="0"/>
              </a:rPr>
              <a:t>bebas secara parsial (sendiri-sendiri) signifikan mempengaruhi </a:t>
            </a:r>
            <a:r>
              <a:rPr lang="id-ID" dirty="0" smtClean="0">
                <a:solidFill>
                  <a:schemeClr val="tx1"/>
                </a:solidFill>
                <a:latin typeface="Times New Roman" panose="02020603050405020304" pitchFamily="18" charset="0"/>
                <a:cs typeface="Times New Roman" panose="02020603050405020304" pitchFamily="18" charset="0"/>
              </a:rPr>
              <a:t>variabel </a:t>
            </a:r>
            <a:r>
              <a:rPr lang="id-ID" dirty="0">
                <a:solidFill>
                  <a:schemeClr val="tx1"/>
                </a:solidFill>
                <a:latin typeface="Times New Roman" panose="02020603050405020304" pitchFamily="18" charset="0"/>
                <a:cs typeface="Times New Roman" panose="02020603050405020304" pitchFamily="18" charset="0"/>
              </a:rPr>
              <a:t>terikat</a:t>
            </a:r>
            <a:r>
              <a:rPr lang="id-ID" dirty="0" smtClean="0">
                <a:solidFill>
                  <a:schemeClr val="tx1"/>
                </a:solidFill>
                <a:latin typeface="Times New Roman" panose="02020603050405020304" pitchFamily="18" charset="0"/>
                <a:cs typeface="Times New Roman" panose="02020603050405020304" pitchFamily="18" charset="0"/>
              </a:rPr>
              <a:t>.</a:t>
            </a:r>
          </a:p>
          <a:p>
            <a:pPr eaLnBrk="1" hangingPunct="1">
              <a:spcBef>
                <a:spcPts val="0"/>
              </a:spcBef>
            </a:pPr>
            <a:r>
              <a:rPr lang="id-ID" dirty="0" smtClean="0">
                <a:solidFill>
                  <a:schemeClr val="tx1"/>
                </a:solidFill>
                <a:latin typeface="Times New Roman" panose="02020603050405020304" pitchFamily="18" charset="0"/>
                <a:cs typeface="Times New Roman" panose="02020603050405020304" pitchFamily="18" charset="0"/>
              </a:rPr>
              <a:t>Rumusan Hipotesis :</a:t>
            </a:r>
          </a:p>
          <a:p>
            <a:pPr marL="268288" indent="0">
              <a:spcBef>
                <a:spcPts val="0"/>
              </a:spcBef>
              <a:buNone/>
            </a:pPr>
            <a:r>
              <a:rPr lang="en-US" b="1" dirty="0">
                <a:latin typeface="Times New Roman" panose="02020603050405020304" pitchFamily="18" charset="0"/>
                <a:cs typeface="Times New Roman" panose="02020603050405020304" pitchFamily="18" charset="0"/>
              </a:rPr>
              <a:t>H</a:t>
            </a:r>
            <a:r>
              <a:rPr lang="en-US" b="1" baseline="-25000" dirty="0">
                <a:latin typeface="Times New Roman" panose="02020603050405020304" pitchFamily="18" charset="0"/>
                <a:cs typeface="Times New Roman" panose="02020603050405020304" pitchFamily="18" charset="0"/>
              </a:rPr>
              <a:t>0</a:t>
            </a:r>
            <a:r>
              <a:rPr lang="en-US" b="1" dirty="0">
                <a:latin typeface="Times New Roman" panose="02020603050405020304" pitchFamily="18" charset="0"/>
                <a:cs typeface="Times New Roman" panose="02020603050405020304" pitchFamily="18" charset="0"/>
              </a:rPr>
              <a:t> : </a:t>
            </a:r>
            <a:r>
              <a:rPr lang="id-ID"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sym typeface="Symbol" pitchFamily="18" charset="2"/>
              </a:rPr>
              <a:t></a:t>
            </a:r>
            <a:r>
              <a:rPr lang="id-ID" b="1" dirty="0" smtClean="0">
                <a:latin typeface="Times New Roman" panose="02020603050405020304" pitchFamily="18" charset="0"/>
                <a:cs typeface="Times New Roman" panose="02020603050405020304" pitchFamily="18" charset="0"/>
                <a:sym typeface="Symbol" pitchFamily="18" charset="2"/>
              </a:rPr>
              <a:t>i</a:t>
            </a:r>
            <a:r>
              <a:rPr lang="id-ID" b="1" baseline="-25000" dirty="0" smtClean="0">
                <a:latin typeface="Times New Roman" panose="02020603050405020304" pitchFamily="18" charset="0"/>
                <a:cs typeface="Times New Roman" panose="02020603050405020304" pitchFamily="18" charset="0"/>
                <a:sym typeface="Symbol" pitchFamily="18" charset="2"/>
              </a:rPr>
              <a:t> </a:t>
            </a:r>
            <a:r>
              <a:rPr lang="id-ID" b="1" dirty="0" smtClean="0">
                <a:latin typeface="Times New Roman" panose="02020603050405020304" pitchFamily="18" charset="0"/>
                <a:cs typeface="Times New Roman" panose="02020603050405020304" pitchFamily="18" charset="0"/>
                <a:sym typeface="Symbol" pitchFamily="18" charset="2"/>
              </a:rPr>
              <a:t> </a:t>
            </a:r>
            <a:r>
              <a:rPr lang="id-ID" b="1" dirty="0">
                <a:latin typeface="Times New Roman" panose="02020603050405020304" pitchFamily="18" charset="0"/>
                <a:cs typeface="Times New Roman" panose="02020603050405020304" pitchFamily="18" charset="0"/>
                <a:sym typeface="Symbol" pitchFamily="18" charset="2"/>
              </a:rPr>
              <a:t>= </a:t>
            </a:r>
            <a:r>
              <a:rPr lang="en-US" b="1" dirty="0">
                <a:latin typeface="Times New Roman" panose="02020603050405020304" pitchFamily="18" charset="0"/>
                <a:cs typeface="Times New Roman" panose="02020603050405020304" pitchFamily="18" charset="0"/>
                <a:sym typeface="Symbol" pitchFamily="18" charset="2"/>
              </a:rPr>
              <a:t>0</a:t>
            </a:r>
            <a:r>
              <a:rPr lang="id-ID" b="1" dirty="0">
                <a:latin typeface="Times New Roman" panose="02020603050405020304" pitchFamily="18" charset="0"/>
                <a:cs typeface="Times New Roman" panose="02020603050405020304" pitchFamily="18" charset="0"/>
                <a:sym typeface="Symbol" pitchFamily="18" charset="2"/>
              </a:rPr>
              <a:t> </a:t>
            </a:r>
            <a:r>
              <a:rPr lang="en-US" dirty="0">
                <a:solidFill>
                  <a:schemeClr val="tx1"/>
                </a:solidFill>
                <a:latin typeface="Times New Roman"/>
                <a:cs typeface="Times New Roman"/>
              </a:rPr>
              <a:t>→</a:t>
            </a:r>
            <a:r>
              <a:rPr lang="pt-BR" dirty="0" smtClean="0">
                <a:latin typeface="Times New Roman" panose="02020603050405020304" pitchFamily="18" charset="0"/>
                <a:cs typeface="Times New Roman" panose="02020603050405020304" pitchFamily="18" charset="0"/>
              </a:rPr>
              <a:t> </a:t>
            </a:r>
            <a:r>
              <a:rPr lang="pt-BR" dirty="0">
                <a:latin typeface="Times New Roman" panose="02020603050405020304" pitchFamily="18" charset="0"/>
                <a:cs typeface="Times New Roman" panose="02020603050405020304" pitchFamily="18" charset="0"/>
              </a:rPr>
              <a:t>Variabel </a:t>
            </a:r>
            <a:r>
              <a:rPr lang="id-ID" dirty="0">
                <a:latin typeface="Times New Roman" panose="02020603050405020304" pitchFamily="18" charset="0"/>
                <a:cs typeface="Times New Roman" panose="02020603050405020304" pitchFamily="18" charset="0"/>
              </a:rPr>
              <a:t>bebas</a:t>
            </a:r>
            <a:r>
              <a:rPr lang="pt-BR" dirty="0">
                <a:latin typeface="Times New Roman" panose="02020603050405020304" pitchFamily="18" charset="0"/>
                <a:cs typeface="Times New Roman" panose="02020603050405020304" pitchFamily="18" charset="0"/>
              </a:rPr>
              <a:t> secara </a:t>
            </a:r>
            <a:r>
              <a:rPr lang="id-ID" dirty="0">
                <a:latin typeface="Times New Roman" panose="02020603050405020304" pitchFamily="18" charset="0"/>
                <a:cs typeface="Times New Roman" panose="02020603050405020304" pitchFamily="18" charset="0"/>
              </a:rPr>
              <a:t>parsial</a:t>
            </a:r>
            <a:r>
              <a:rPr lang="pt-BR" dirty="0">
                <a:latin typeface="Times New Roman" panose="02020603050405020304" pitchFamily="18" charset="0"/>
                <a:cs typeface="Times New Roman" panose="02020603050405020304" pitchFamily="18" charset="0"/>
              </a:rPr>
              <a:t> tidak</a:t>
            </a:r>
            <a:r>
              <a:rPr lang="id-ID" dirty="0">
                <a:latin typeface="Times New Roman" panose="02020603050405020304" pitchFamily="18" charset="0"/>
                <a:cs typeface="Times New Roman" panose="02020603050405020304" pitchFamily="18" charset="0"/>
              </a:rPr>
              <a:t> signifikan mempengaruhi variabel terikat.</a:t>
            </a:r>
            <a:r>
              <a:rPr lang="en-US" dirty="0">
                <a:latin typeface="Times New Roman" panose="02020603050405020304" pitchFamily="18" charset="0"/>
                <a:cs typeface="Times New Roman" panose="02020603050405020304" pitchFamily="18" charset="0"/>
                <a:sym typeface="Symbol" pitchFamily="18" charset="2"/>
              </a:rPr>
              <a:t>   </a:t>
            </a:r>
            <a:endParaRPr lang="id-ID" dirty="0">
              <a:latin typeface="Times New Roman" panose="02020603050405020304" pitchFamily="18" charset="0"/>
              <a:cs typeface="Times New Roman" panose="02020603050405020304" pitchFamily="18" charset="0"/>
              <a:sym typeface="Symbol" pitchFamily="18" charset="2"/>
            </a:endParaRPr>
          </a:p>
          <a:p>
            <a:pPr marL="268288" indent="0">
              <a:spcBef>
                <a:spcPts val="0"/>
              </a:spcBef>
              <a:buNone/>
            </a:pPr>
            <a:r>
              <a:rPr lang="en-US" b="1" dirty="0">
                <a:latin typeface="Times New Roman" panose="02020603050405020304" pitchFamily="18" charset="0"/>
                <a:cs typeface="Times New Roman" panose="02020603050405020304" pitchFamily="18" charset="0"/>
                <a:sym typeface="Symbol" pitchFamily="18" charset="2"/>
              </a:rPr>
              <a:t>H</a:t>
            </a:r>
            <a:r>
              <a:rPr lang="en-US" b="1" baseline="-25000" dirty="0">
                <a:latin typeface="Times New Roman" panose="02020603050405020304" pitchFamily="18" charset="0"/>
                <a:cs typeface="Times New Roman" panose="02020603050405020304" pitchFamily="18" charset="0"/>
                <a:sym typeface="Symbol" pitchFamily="18" charset="2"/>
              </a:rPr>
              <a:t>1</a:t>
            </a:r>
            <a:r>
              <a:rPr lang="id-ID" b="1" baseline="-25000" dirty="0">
                <a:latin typeface="Times New Roman" panose="02020603050405020304" pitchFamily="18" charset="0"/>
                <a:cs typeface="Times New Roman" panose="02020603050405020304" pitchFamily="18" charset="0"/>
                <a:sym typeface="Symbol" pitchFamily="18" charset="2"/>
              </a:rPr>
              <a:t> </a:t>
            </a:r>
            <a:r>
              <a:rPr lang="en-US" b="1" dirty="0">
                <a:latin typeface="Times New Roman" panose="02020603050405020304" pitchFamily="18" charset="0"/>
                <a:cs typeface="Times New Roman" panose="02020603050405020304" pitchFamily="18" charset="0"/>
                <a:sym typeface="Symbol" pitchFamily="18" charset="2"/>
              </a:rPr>
              <a:t>: </a:t>
            </a:r>
            <a:r>
              <a:rPr lang="id-ID" b="1" dirty="0">
                <a:latin typeface="Times New Roman" panose="02020603050405020304" pitchFamily="18" charset="0"/>
                <a:cs typeface="Times New Roman" panose="02020603050405020304" pitchFamily="18" charset="0"/>
                <a:sym typeface="Symbol" pitchFamily="18" charset="2"/>
              </a:rPr>
              <a:t> </a:t>
            </a:r>
            <a:r>
              <a:rPr lang="en-US" b="1" dirty="0" smtClean="0">
                <a:latin typeface="Times New Roman" panose="02020603050405020304" pitchFamily="18" charset="0"/>
                <a:cs typeface="Times New Roman" panose="02020603050405020304" pitchFamily="18" charset="0"/>
                <a:sym typeface="Symbol" pitchFamily="18" charset="2"/>
              </a:rPr>
              <a:t></a:t>
            </a:r>
            <a:r>
              <a:rPr lang="id-ID" b="1" dirty="0" smtClean="0">
                <a:latin typeface="Times New Roman" panose="02020603050405020304" pitchFamily="18" charset="0"/>
                <a:cs typeface="Times New Roman" panose="02020603050405020304" pitchFamily="18" charset="0"/>
                <a:sym typeface="Symbol" pitchFamily="18" charset="2"/>
              </a:rPr>
              <a:t>i </a:t>
            </a:r>
            <a:r>
              <a:rPr lang="id-ID" b="1" baseline="-25000" dirty="0" smtClean="0">
                <a:latin typeface="Times New Roman" panose="02020603050405020304" pitchFamily="18" charset="0"/>
                <a:cs typeface="Times New Roman" panose="02020603050405020304" pitchFamily="18" charset="0"/>
                <a:sym typeface="Symbol" pitchFamily="18" charset="2"/>
              </a:rPr>
              <a:t> </a:t>
            </a:r>
            <a:r>
              <a:rPr lang="id-ID" b="1" dirty="0">
                <a:latin typeface="Times New Roman" panose="02020603050405020304" pitchFamily="18" charset="0"/>
                <a:cs typeface="Times New Roman" panose="02020603050405020304" pitchFamily="18" charset="0"/>
                <a:sym typeface="Symbol" pitchFamily="18" charset="2"/>
              </a:rPr>
              <a:t>≠ </a:t>
            </a:r>
            <a:r>
              <a:rPr lang="en-US" b="1" dirty="0">
                <a:latin typeface="Times New Roman" panose="02020603050405020304" pitchFamily="18" charset="0"/>
                <a:cs typeface="Times New Roman" panose="02020603050405020304" pitchFamily="18" charset="0"/>
                <a:sym typeface="Symbol" pitchFamily="18" charset="2"/>
              </a:rPr>
              <a:t>0 </a:t>
            </a:r>
            <a:r>
              <a:rPr lang="en-US" dirty="0">
                <a:solidFill>
                  <a:schemeClr val="tx1"/>
                </a:solidFill>
                <a:latin typeface="Times New Roman"/>
                <a:cs typeface="Times New Roman"/>
              </a:rPr>
              <a:t>→ </a:t>
            </a:r>
            <a:r>
              <a:rPr lang="id-ID" dirty="0" smtClean="0">
                <a:latin typeface="Times New Roman" panose="02020603050405020304" pitchFamily="18" charset="0"/>
                <a:cs typeface="Times New Roman" panose="02020603050405020304" pitchFamily="18" charset="0"/>
              </a:rPr>
              <a:t>Variabel </a:t>
            </a:r>
            <a:r>
              <a:rPr lang="id-ID" dirty="0">
                <a:latin typeface="Times New Roman" panose="02020603050405020304" pitchFamily="18" charset="0"/>
                <a:cs typeface="Times New Roman" panose="02020603050405020304" pitchFamily="18" charset="0"/>
              </a:rPr>
              <a:t>bebas secara parsial signifikan mempengaruhi variabel terikat</a:t>
            </a:r>
            <a:endParaRPr lang="id-ID" dirty="0">
              <a:solidFill>
                <a:schemeClr val="tx1"/>
              </a:solidFill>
              <a:latin typeface="Times New Roman" panose="02020603050405020304" pitchFamily="18" charset="0"/>
              <a:cs typeface="Times New Roman" panose="02020603050405020304" pitchFamily="18" charset="0"/>
            </a:endParaRPr>
          </a:p>
          <a:p>
            <a:pPr>
              <a:spcBef>
                <a:spcPts val="1200"/>
              </a:spcBef>
            </a:pPr>
            <a:r>
              <a:rPr lang="id-ID" dirty="0">
                <a:solidFill>
                  <a:schemeClr val="tx1"/>
                </a:solidFill>
                <a:latin typeface="Times New Roman" panose="02020603050405020304" pitchFamily="18" charset="0"/>
                <a:cs typeface="Times New Roman" panose="02020603050405020304" pitchFamily="18" charset="0"/>
              </a:rPr>
              <a:t>Kesimpulan Uji </a:t>
            </a:r>
            <a:r>
              <a:rPr lang="id-ID" dirty="0" smtClean="0">
                <a:solidFill>
                  <a:schemeClr val="tx1"/>
                </a:solidFill>
                <a:latin typeface="Times New Roman" panose="02020603050405020304" pitchFamily="18" charset="0"/>
                <a:cs typeface="Times New Roman" panose="02020603050405020304" pitchFamily="18" charset="0"/>
              </a:rPr>
              <a:t>Parsial, apakah  </a:t>
            </a:r>
            <a:r>
              <a:rPr lang="id-ID" dirty="0">
                <a:solidFill>
                  <a:schemeClr val="tx1"/>
                </a:solidFill>
                <a:latin typeface="Times New Roman" panose="02020603050405020304" pitchFamily="18" charset="0"/>
                <a:cs typeface="Times New Roman" panose="02020603050405020304" pitchFamily="18" charset="0"/>
              </a:rPr>
              <a:t>hipotesis diterima atau ditolak dengan </a:t>
            </a:r>
            <a:r>
              <a:rPr lang="id-ID" dirty="0" smtClean="0">
                <a:solidFill>
                  <a:schemeClr val="tx1"/>
                </a:solidFill>
                <a:latin typeface="Times New Roman" panose="02020603050405020304" pitchFamily="18" charset="0"/>
                <a:cs typeface="Times New Roman" panose="02020603050405020304" pitchFamily="18" charset="0"/>
              </a:rPr>
              <a:t>membandingkan </a:t>
            </a:r>
            <a:r>
              <a:rPr lang="id-ID" dirty="0">
                <a:solidFill>
                  <a:schemeClr val="tx1"/>
                </a:solidFill>
                <a:latin typeface="Times New Roman" panose="02020603050405020304" pitchFamily="18" charset="0"/>
                <a:cs typeface="Times New Roman" panose="02020603050405020304" pitchFamily="18" charset="0"/>
              </a:rPr>
              <a:t>nilai </a:t>
            </a:r>
            <a:r>
              <a:rPr lang="id-ID" dirty="0" smtClean="0">
                <a:solidFill>
                  <a:schemeClr val="tx1"/>
                </a:solidFill>
                <a:latin typeface="Times New Roman" panose="02020603050405020304" pitchFamily="18" charset="0"/>
                <a:cs typeface="Times New Roman" panose="02020603050405020304" pitchFamily="18" charset="0"/>
              </a:rPr>
              <a:t>T-hitung </a:t>
            </a:r>
            <a:r>
              <a:rPr lang="id-ID" dirty="0">
                <a:solidFill>
                  <a:schemeClr val="tx1"/>
                </a:solidFill>
                <a:latin typeface="Times New Roman" panose="02020603050405020304" pitchFamily="18" charset="0"/>
                <a:cs typeface="Times New Roman" panose="02020603050405020304" pitchFamily="18" charset="0"/>
              </a:rPr>
              <a:t>dengan </a:t>
            </a:r>
            <a:r>
              <a:rPr lang="id-ID" dirty="0" smtClean="0">
                <a:solidFill>
                  <a:schemeClr val="tx1"/>
                </a:solidFill>
                <a:latin typeface="Times New Roman" panose="02020603050405020304" pitchFamily="18" charset="0"/>
                <a:cs typeface="Times New Roman" panose="02020603050405020304" pitchFamily="18" charset="0"/>
              </a:rPr>
              <a:t>T-tabel (sehingga </a:t>
            </a:r>
            <a:r>
              <a:rPr lang="id-ID" dirty="0">
                <a:solidFill>
                  <a:schemeClr val="tx1"/>
                </a:solidFill>
                <a:latin typeface="Times New Roman" panose="02020603050405020304" pitchFamily="18" charset="0"/>
                <a:cs typeface="Times New Roman" panose="02020603050405020304" pitchFamily="18" charset="0"/>
              </a:rPr>
              <a:t>disebut </a:t>
            </a:r>
            <a:r>
              <a:rPr lang="id-ID" b="1" dirty="0">
                <a:solidFill>
                  <a:schemeClr val="tx1"/>
                </a:solidFill>
                <a:latin typeface="Times New Roman" panose="02020603050405020304" pitchFamily="18" charset="0"/>
                <a:cs typeface="Times New Roman" panose="02020603050405020304" pitchFamily="18" charset="0"/>
              </a:rPr>
              <a:t>Uji </a:t>
            </a:r>
            <a:r>
              <a:rPr lang="id-ID" b="1" dirty="0" smtClean="0">
                <a:solidFill>
                  <a:schemeClr val="tx1"/>
                </a:solidFill>
                <a:latin typeface="Times New Roman" panose="02020603050405020304" pitchFamily="18" charset="0"/>
                <a:cs typeface="Times New Roman" panose="02020603050405020304" pitchFamily="18" charset="0"/>
              </a:rPr>
              <a:t>T)</a:t>
            </a:r>
            <a:endParaRPr lang="id-ID" dirty="0" smtClean="0">
              <a:solidFill>
                <a:schemeClr val="tx1"/>
              </a:solidFill>
              <a:latin typeface="Times New Roman" panose="02020603050405020304" pitchFamily="18" charset="0"/>
              <a:cs typeface="Times New Roman" panose="02020603050405020304" pitchFamily="18" charset="0"/>
            </a:endParaRPr>
          </a:p>
          <a:p>
            <a:pPr>
              <a:spcBef>
                <a:spcPts val="1200"/>
              </a:spcBef>
            </a:pPr>
            <a:r>
              <a:rPr lang="id-ID" dirty="0">
                <a:solidFill>
                  <a:schemeClr val="tx1"/>
                </a:solidFill>
                <a:latin typeface="Times New Roman" panose="02020603050405020304" pitchFamily="18" charset="0"/>
                <a:cs typeface="Times New Roman" panose="02020603050405020304" pitchFamily="18" charset="0"/>
              </a:rPr>
              <a:t>T tabel </a:t>
            </a:r>
            <a:r>
              <a:rPr lang="id-ID" dirty="0" smtClean="0">
                <a:solidFill>
                  <a:schemeClr val="tx1"/>
                </a:solidFill>
                <a:latin typeface="Times New Roman" panose="02020603050405020304" pitchFamily="18" charset="0"/>
                <a:cs typeface="Times New Roman" panose="02020603050405020304" pitchFamily="18" charset="0"/>
              </a:rPr>
              <a:t> ditentukan berdasarkan nilai </a:t>
            </a:r>
            <a:r>
              <a:rPr lang="en-US" dirty="0" err="1"/>
              <a:t>probabilitas</a:t>
            </a:r>
            <a:r>
              <a:rPr lang="en-US" dirty="0"/>
              <a:t> </a:t>
            </a:r>
            <a:r>
              <a:rPr lang="id-ID" dirty="0" smtClean="0">
                <a:solidFill>
                  <a:schemeClr val="tx1"/>
                </a:solidFill>
                <a:latin typeface="Times New Roman" panose="02020603050405020304" pitchFamily="18" charset="0"/>
                <a:cs typeface="Times New Roman" panose="02020603050405020304" pitchFamily="18" charset="0"/>
              </a:rPr>
              <a:t>signifikansi (</a:t>
            </a:r>
            <a:r>
              <a:rPr lang="el-GR" dirty="0" smtClean="0">
                <a:solidFill>
                  <a:schemeClr val="tx1"/>
                </a:solidFill>
                <a:latin typeface="Times New Roman" panose="02020603050405020304" pitchFamily="18" charset="0"/>
                <a:cs typeface="Times New Roman" panose="02020603050405020304" pitchFamily="18" charset="0"/>
              </a:rPr>
              <a:t>α</a:t>
            </a:r>
            <a:r>
              <a:rPr lang="id-ID" dirty="0" smtClean="0">
                <a:solidFill>
                  <a:schemeClr val="tx1"/>
                </a:solidFill>
                <a:latin typeface="Times New Roman" panose="02020603050405020304" pitchFamily="18" charset="0"/>
                <a:cs typeface="Times New Roman" panose="02020603050405020304" pitchFamily="18" charset="0"/>
              </a:rPr>
              <a:t>) dan df (</a:t>
            </a:r>
            <a:r>
              <a:rPr lang="id-ID" i="1" dirty="0">
                <a:solidFill>
                  <a:schemeClr val="tx1"/>
                </a:solidFill>
                <a:latin typeface="Times New Roman" panose="02020603050405020304" pitchFamily="18" charset="0"/>
                <a:cs typeface="Times New Roman" panose="02020603050405020304" pitchFamily="18" charset="0"/>
              </a:rPr>
              <a:t>Degree of </a:t>
            </a:r>
            <a:r>
              <a:rPr lang="id-ID" i="1" dirty="0" smtClean="0">
                <a:solidFill>
                  <a:schemeClr val="tx1"/>
                </a:solidFill>
                <a:latin typeface="Times New Roman" panose="02020603050405020304" pitchFamily="18" charset="0"/>
                <a:cs typeface="Times New Roman" panose="02020603050405020304" pitchFamily="18" charset="0"/>
              </a:rPr>
              <a:t>Freedom</a:t>
            </a:r>
            <a:r>
              <a:rPr lang="id-ID" dirty="0" smtClean="0">
                <a:solidFill>
                  <a:schemeClr val="tx1"/>
                </a:solidFill>
                <a:latin typeface="Times New Roman" panose="02020603050405020304" pitchFamily="18" charset="0"/>
                <a:cs typeface="Times New Roman" panose="02020603050405020304" pitchFamily="18" charset="0"/>
              </a:rPr>
              <a:t>) atau db (derajat bebas). </a:t>
            </a:r>
            <a:r>
              <a:rPr lang="id-ID" dirty="0" smtClean="0">
                <a:solidFill>
                  <a:schemeClr val="tx1"/>
                </a:solidFill>
                <a:latin typeface="Times New Roman" panose="02020603050405020304" pitchFamily="18" charset="0"/>
                <a:cs typeface="Times New Roman" panose="02020603050405020304" pitchFamily="18" charset="0"/>
              </a:rPr>
              <a:t>Pada </a:t>
            </a:r>
            <a:r>
              <a:rPr lang="id-ID" dirty="0">
                <a:solidFill>
                  <a:schemeClr val="tx1"/>
                </a:solidFill>
                <a:latin typeface="Times New Roman" panose="02020603050405020304" pitchFamily="18" charset="0"/>
                <a:cs typeface="Times New Roman" panose="02020603050405020304" pitchFamily="18" charset="0"/>
              </a:rPr>
              <a:t>uji T </a:t>
            </a:r>
            <a:r>
              <a:rPr lang="id-ID" dirty="0" smtClean="0">
                <a:solidFill>
                  <a:schemeClr val="tx1"/>
                </a:solidFill>
                <a:latin typeface="Times New Roman" panose="02020603050405020304" pitchFamily="18" charset="0"/>
                <a:cs typeface="Times New Roman" panose="02020603050405020304" pitchFamily="18" charset="0"/>
              </a:rPr>
              <a:t>adalah </a:t>
            </a:r>
            <a:r>
              <a:rPr lang="id-ID" b="1" dirty="0" smtClean="0">
                <a:solidFill>
                  <a:schemeClr val="tx1"/>
                </a:solidFill>
                <a:latin typeface="Times New Roman" panose="02020603050405020304" pitchFamily="18" charset="0"/>
                <a:cs typeface="Times New Roman" panose="02020603050405020304" pitchFamily="18" charset="0"/>
              </a:rPr>
              <a:t>db =</a:t>
            </a:r>
            <a:r>
              <a:rPr lang="id-ID" dirty="0" smtClean="0">
                <a:solidFill>
                  <a:schemeClr val="tx1"/>
                </a:solidFill>
                <a:latin typeface="Times New Roman" panose="02020603050405020304" pitchFamily="18" charset="0"/>
                <a:cs typeface="Times New Roman" panose="02020603050405020304" pitchFamily="18" charset="0"/>
              </a:rPr>
              <a:t> </a:t>
            </a:r>
            <a:r>
              <a:rPr lang="id-ID" b="1" dirty="0">
                <a:solidFill>
                  <a:schemeClr val="tx1"/>
                </a:solidFill>
                <a:latin typeface="Times New Roman" panose="02020603050405020304" pitchFamily="18" charset="0"/>
                <a:cs typeface="Times New Roman" panose="02020603050405020304" pitchFamily="18" charset="0"/>
              </a:rPr>
              <a:t>n-k-1 </a:t>
            </a:r>
            <a:r>
              <a:rPr lang="id-ID" dirty="0">
                <a:solidFill>
                  <a:schemeClr val="tx1"/>
                </a:solidFill>
                <a:latin typeface="Times New Roman" panose="02020603050405020304" pitchFamily="18" charset="0"/>
                <a:cs typeface="Times New Roman" panose="02020603050405020304" pitchFamily="18" charset="0"/>
              </a:rPr>
              <a:t>dimana </a:t>
            </a:r>
            <a:r>
              <a:rPr lang="id-ID" b="1" dirty="0">
                <a:solidFill>
                  <a:schemeClr val="tx1"/>
                </a:solidFill>
                <a:latin typeface="Times New Roman" panose="02020603050405020304" pitchFamily="18" charset="0"/>
                <a:cs typeface="Times New Roman" panose="02020603050405020304" pitchFamily="18" charset="0"/>
              </a:rPr>
              <a:t>n</a:t>
            </a:r>
            <a:r>
              <a:rPr lang="id-ID" dirty="0">
                <a:solidFill>
                  <a:schemeClr val="tx1"/>
                </a:solidFill>
                <a:latin typeface="Times New Roman" panose="02020603050405020304" pitchFamily="18" charset="0"/>
                <a:cs typeface="Times New Roman" panose="02020603050405020304" pitchFamily="18" charset="0"/>
              </a:rPr>
              <a:t> (jumlah data</a:t>
            </a:r>
            <a:r>
              <a:rPr lang="id-ID" dirty="0" smtClean="0">
                <a:solidFill>
                  <a:schemeClr val="tx1"/>
                </a:solidFill>
                <a:latin typeface="Times New Roman" panose="02020603050405020304" pitchFamily="18" charset="0"/>
                <a:cs typeface="Times New Roman" panose="02020603050405020304" pitchFamily="18" charset="0"/>
              </a:rPr>
              <a:t>) dan </a:t>
            </a:r>
            <a:r>
              <a:rPr lang="id-ID" b="1" dirty="0">
                <a:solidFill>
                  <a:schemeClr val="tx1"/>
                </a:solidFill>
                <a:latin typeface="Times New Roman" panose="02020603050405020304" pitchFamily="18" charset="0"/>
                <a:cs typeface="Times New Roman" panose="02020603050405020304" pitchFamily="18" charset="0"/>
              </a:rPr>
              <a:t>k</a:t>
            </a:r>
            <a:r>
              <a:rPr lang="id-ID" dirty="0">
                <a:solidFill>
                  <a:schemeClr val="tx1"/>
                </a:solidFill>
                <a:latin typeface="Times New Roman" panose="02020603050405020304" pitchFamily="18" charset="0"/>
                <a:cs typeface="Times New Roman" panose="02020603050405020304" pitchFamily="18" charset="0"/>
              </a:rPr>
              <a:t> (jumlah </a:t>
            </a:r>
            <a:r>
              <a:rPr lang="id-ID" dirty="0" smtClean="0">
                <a:solidFill>
                  <a:schemeClr val="tx1"/>
                </a:solidFill>
                <a:latin typeface="Times New Roman" panose="02020603050405020304" pitchFamily="18" charset="0"/>
                <a:cs typeface="Times New Roman" panose="02020603050405020304" pitchFamily="18" charset="0"/>
              </a:rPr>
              <a:t>variabel independen)</a:t>
            </a:r>
            <a:r>
              <a:rPr lang="en-US" dirty="0" smtClean="0">
                <a:solidFill>
                  <a:schemeClr val="tx1"/>
                </a:solidFill>
                <a:latin typeface="Times New Roman" panose="02020603050405020304" pitchFamily="18" charset="0"/>
                <a:cs typeface="Times New Roman" panose="02020603050405020304" pitchFamily="18" charset="0"/>
              </a:rPr>
              <a:t> </a:t>
            </a:r>
            <a:endParaRPr lang="id-ID"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id-ID" dirty="0">
                <a:solidFill>
                  <a:schemeClr val="tx1"/>
                </a:solidFill>
                <a:latin typeface="Times New Roman"/>
                <a:cs typeface="Times New Roman"/>
              </a:rPr>
              <a:t> </a:t>
            </a:r>
            <a:r>
              <a:rPr lang="id-ID" dirty="0" smtClean="0">
                <a:solidFill>
                  <a:schemeClr val="tx1"/>
                </a:solidFill>
                <a:latin typeface="Times New Roman"/>
                <a:cs typeface="Times New Roman"/>
              </a:rPr>
              <a:t>   </a:t>
            </a:r>
            <a:r>
              <a:rPr lang="en-US" dirty="0" smtClean="0">
                <a:solidFill>
                  <a:schemeClr val="tx1"/>
                </a:solidFill>
                <a:latin typeface="Times New Roman"/>
                <a:cs typeface="Times New Roman"/>
              </a:rPr>
              <a:t>→</a:t>
            </a:r>
            <a:r>
              <a:rPr lang="id-ID" dirty="0" smtClean="0">
                <a:solidFill>
                  <a:schemeClr val="tx1"/>
                </a:solidFill>
                <a:latin typeface="Times New Roman"/>
                <a:cs typeface="Times New Roman"/>
              </a:rPr>
              <a:t> </a:t>
            </a:r>
            <a:r>
              <a:rPr lang="id-ID" dirty="0" smtClean="0">
                <a:solidFill>
                  <a:schemeClr val="tx1"/>
                </a:solidFill>
                <a:latin typeface="Times New Roman"/>
                <a:cs typeface="Times New Roman"/>
              </a:rPr>
              <a:t> Jika</a:t>
            </a:r>
            <a:r>
              <a:rPr lang="en-US" dirty="0" smtClean="0">
                <a:solidFill>
                  <a:schemeClr val="tx1"/>
                </a:solidFill>
                <a:latin typeface="Times New Roman"/>
                <a:cs typeface="Times New Roman"/>
              </a:rPr>
              <a:t> </a:t>
            </a:r>
            <a:r>
              <a:rPr lang="en-US" dirty="0" smtClean="0">
                <a:solidFill>
                  <a:schemeClr val="tx1"/>
                </a:solidFill>
                <a:latin typeface="Times New Roman"/>
                <a:cs typeface="Times New Roman"/>
              </a:rPr>
              <a:t>k =1 </a:t>
            </a:r>
            <a:r>
              <a:rPr lang="id-ID" dirty="0" smtClean="0">
                <a:solidFill>
                  <a:schemeClr val="tx1"/>
                </a:solidFill>
                <a:latin typeface="Times New Roman"/>
                <a:cs typeface="Times New Roman"/>
              </a:rPr>
              <a:t>maka</a:t>
            </a:r>
            <a:r>
              <a:rPr lang="en-US" dirty="0" smtClean="0">
                <a:solidFill>
                  <a:schemeClr val="tx1"/>
                </a:solidFill>
                <a:latin typeface="Times New Roman"/>
                <a:cs typeface="Times New Roman"/>
              </a:rPr>
              <a:t> </a:t>
            </a:r>
            <a:r>
              <a:rPr lang="en-US" b="1" dirty="0" err="1" smtClean="0">
                <a:solidFill>
                  <a:schemeClr val="tx1"/>
                </a:solidFill>
                <a:latin typeface="Times New Roman"/>
                <a:cs typeface="Times New Roman"/>
              </a:rPr>
              <a:t>df</a:t>
            </a:r>
            <a:r>
              <a:rPr lang="en-US" b="1" dirty="0" smtClean="0">
                <a:solidFill>
                  <a:schemeClr val="tx1"/>
                </a:solidFill>
                <a:latin typeface="Times New Roman"/>
                <a:cs typeface="Times New Roman"/>
              </a:rPr>
              <a:t> = n - 2</a:t>
            </a:r>
            <a:endParaRPr lang="id-ID" b="1" dirty="0">
              <a:solidFill>
                <a:schemeClr val="tx1"/>
              </a:solidFill>
              <a:latin typeface="Times New Roman" panose="02020603050405020304" pitchFamily="18" charset="0"/>
              <a:cs typeface="Times New Roman" panose="02020603050405020304" pitchFamily="18" charset="0"/>
            </a:endParaRPr>
          </a:p>
          <a:p>
            <a:pPr eaLnBrk="1" hangingPunct="1">
              <a:spcBef>
                <a:spcPts val="1200"/>
              </a:spcBef>
              <a:buFont typeface="Wingdings 2" pitchFamily="18" charset="2"/>
              <a:buNone/>
            </a:pPr>
            <a:endParaRPr lang="id-ID" dirty="0" smtClean="0">
              <a:solidFill>
                <a:schemeClr val="tx1"/>
              </a:solidFill>
              <a:latin typeface="Times New Roman" panose="02020603050405020304" pitchFamily="18" charset="0"/>
              <a:cs typeface="Times New Roman" panose="02020603050405020304" pitchFamily="18" charset="0"/>
            </a:endParaRPr>
          </a:p>
          <a:p>
            <a:pPr eaLnBrk="1" hangingPunct="1">
              <a:spcBef>
                <a:spcPts val="1200"/>
              </a:spcBef>
            </a:pPr>
            <a:endParaRPr lang="id-ID" dirty="0">
              <a:solidFill>
                <a:schemeClr val="tx1"/>
              </a:solidFill>
              <a:latin typeface="Times New Roman" panose="02020603050405020304" pitchFamily="18" charset="0"/>
              <a:cs typeface="Times New Roman" panose="02020603050405020304" pitchFamily="18" charset="0"/>
            </a:endParaRPr>
          </a:p>
          <a:p>
            <a:pPr eaLnBrk="1" hangingPunct="1">
              <a:spcBef>
                <a:spcPts val="1200"/>
              </a:spcBef>
            </a:pPr>
            <a:endParaRPr lang="id-ID"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a:xfrm>
            <a:off x="6576206" y="6375679"/>
            <a:ext cx="1996294" cy="345796"/>
          </a:xfrm>
        </p:spPr>
        <p:txBody>
          <a:bodyPr/>
          <a:lstStyle/>
          <a:p>
            <a:pPr>
              <a:defRPr/>
            </a:pPr>
            <a:fld id="{31988BCF-023C-45BF-9590-6D96E458F2F2}" type="slidenum">
              <a:rPr lang="id-ID" smtClean="0">
                <a:solidFill>
                  <a:schemeClr val="tx1"/>
                </a:solidFill>
              </a:rPr>
              <a:pPr>
                <a:defRPr/>
              </a:pPr>
              <a:t>19</a:t>
            </a:fld>
            <a:endParaRPr lang="id-ID">
              <a:solidFill>
                <a:schemeClr val="tx1"/>
              </a:solidFill>
            </a:endParaRPr>
          </a:p>
        </p:txBody>
      </p:sp>
      <p:sp>
        <p:nvSpPr>
          <p:cNvPr id="10" name="Rectangle 9"/>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7" name="Rectangle 6"/>
          <p:cNvSpPr/>
          <p:nvPr/>
        </p:nvSpPr>
        <p:spPr>
          <a:xfrm>
            <a:off x="1023471" y="6125234"/>
            <a:ext cx="5852785" cy="400110"/>
          </a:xfrm>
          <a:prstGeom prst="rect">
            <a:avLst/>
          </a:prstGeom>
          <a:solidFill>
            <a:schemeClr val="tx2">
              <a:lumMod val="25000"/>
              <a:lumOff val="75000"/>
            </a:schemeClr>
          </a:solidFill>
        </p:spPr>
        <p:txBody>
          <a:bodyPr wrap="square">
            <a:spAutoFit/>
          </a:bodyPr>
          <a:lstStyle/>
          <a:p>
            <a:r>
              <a:rPr lang="id-ID" b="1" dirty="0" smtClean="0">
                <a:solidFill>
                  <a:prstClr val="black"/>
                </a:solidFill>
                <a:latin typeface="Times New Roman" panose="02020603050405020304"/>
                <a:ea typeface="Times New Roman" panose="02020603050405020304"/>
              </a:rPr>
              <a:t>Nilai tabel  </a:t>
            </a:r>
            <a:r>
              <a:rPr lang="id-ID" sz="2000" b="1" dirty="0" smtClean="0">
                <a:solidFill>
                  <a:prstClr val="black"/>
                </a:solidFill>
                <a:latin typeface="Times New Roman" panose="02020603050405020304"/>
                <a:ea typeface="Times New Roman" panose="02020603050405020304"/>
              </a:rPr>
              <a:t>: </a:t>
            </a:r>
            <a:r>
              <a:rPr lang="en-GB" sz="2000" b="1" dirty="0" smtClean="0">
                <a:solidFill>
                  <a:prstClr val="black"/>
                </a:solidFill>
                <a:latin typeface="Times New Roman" panose="02020603050405020304"/>
                <a:ea typeface="Times New Roman" panose="02020603050405020304"/>
              </a:rPr>
              <a:t>t</a:t>
            </a:r>
            <a:r>
              <a:rPr lang="en-GB" sz="2000" b="1" baseline="-25000" dirty="0" smtClean="0">
                <a:solidFill>
                  <a:prstClr val="black"/>
                </a:solidFill>
                <a:latin typeface="Times New Roman" panose="02020603050405020304"/>
                <a:ea typeface="Times New Roman" panose="02020603050405020304"/>
              </a:rPr>
              <a:t>α</a:t>
            </a:r>
            <a:r>
              <a:rPr lang="id-ID" sz="2000" b="1" baseline="-25000" dirty="0" smtClean="0">
                <a:solidFill>
                  <a:prstClr val="black"/>
                </a:solidFill>
                <a:latin typeface="Times New Roman" panose="02020603050405020304"/>
                <a:ea typeface="Times New Roman" panose="02020603050405020304"/>
              </a:rPr>
              <a:t> </a:t>
            </a:r>
            <a:r>
              <a:rPr lang="en-GB" sz="2000" b="1" baseline="-25000" dirty="0" smtClean="0">
                <a:solidFill>
                  <a:prstClr val="black"/>
                </a:solidFill>
                <a:latin typeface="Times New Roman" panose="02020603050405020304"/>
                <a:ea typeface="Times New Roman" panose="02020603050405020304"/>
              </a:rPr>
              <a:t>;</a:t>
            </a:r>
            <a:r>
              <a:rPr lang="id-ID" sz="2000" b="1" baseline="-25000" dirty="0" smtClean="0">
                <a:solidFill>
                  <a:prstClr val="black"/>
                </a:solidFill>
                <a:latin typeface="Times New Roman" panose="02020603050405020304"/>
                <a:ea typeface="Times New Roman" panose="02020603050405020304"/>
              </a:rPr>
              <a:t> </a:t>
            </a:r>
            <a:r>
              <a:rPr lang="en-GB" sz="2000" b="1" baseline="-25000" dirty="0" smtClean="0">
                <a:solidFill>
                  <a:prstClr val="black"/>
                </a:solidFill>
                <a:latin typeface="Times New Roman" panose="02020603050405020304"/>
                <a:ea typeface="Times New Roman" panose="02020603050405020304"/>
              </a:rPr>
              <a:t>n </a:t>
            </a:r>
            <a:r>
              <a:rPr lang="en-GB" sz="2000" b="1" baseline="-25000" dirty="0">
                <a:solidFill>
                  <a:prstClr val="black"/>
                </a:solidFill>
                <a:latin typeface="Times New Roman" panose="02020603050405020304"/>
                <a:ea typeface="Times New Roman" panose="02020603050405020304"/>
              </a:rPr>
              <a:t>-k-1</a:t>
            </a:r>
            <a:r>
              <a:rPr lang="en-GB" sz="2000" baseline="-25000" dirty="0">
                <a:solidFill>
                  <a:prstClr val="black"/>
                </a:solidFill>
                <a:latin typeface="Times New Roman" panose="02020603050405020304"/>
                <a:ea typeface="Times New Roman" panose="02020603050405020304"/>
              </a:rPr>
              <a:t> </a:t>
            </a:r>
            <a:r>
              <a:rPr lang="en-GB" sz="2000" dirty="0">
                <a:solidFill>
                  <a:prstClr val="black"/>
                </a:solidFill>
                <a:latin typeface="Times New Roman" panose="02020603050405020304"/>
                <a:ea typeface="Times New Roman" panose="02020603050405020304"/>
              </a:rPr>
              <a:t>(1 </a:t>
            </a:r>
            <a:r>
              <a:rPr lang="en-GB" sz="2000" dirty="0" err="1">
                <a:solidFill>
                  <a:prstClr val="black"/>
                </a:solidFill>
                <a:latin typeface="Times New Roman" panose="02020603050405020304"/>
                <a:ea typeface="Times New Roman" panose="02020603050405020304"/>
              </a:rPr>
              <a:t>sisi</a:t>
            </a:r>
            <a:r>
              <a:rPr lang="en-GB" sz="2000" dirty="0" smtClean="0">
                <a:solidFill>
                  <a:prstClr val="black"/>
                </a:solidFill>
                <a:latin typeface="Times New Roman" panose="02020603050405020304"/>
                <a:ea typeface="Times New Roman" panose="02020603050405020304"/>
              </a:rPr>
              <a:t>)</a:t>
            </a:r>
            <a:r>
              <a:rPr lang="id-ID" sz="2000" dirty="0" smtClean="0">
                <a:solidFill>
                  <a:prstClr val="black"/>
                </a:solidFill>
                <a:latin typeface="Times New Roman" panose="02020603050405020304"/>
                <a:ea typeface="Times New Roman" panose="02020603050405020304"/>
              </a:rPr>
              <a:t> </a:t>
            </a:r>
            <a:r>
              <a:rPr lang="en-GB" sz="2000" dirty="0" smtClean="0">
                <a:solidFill>
                  <a:prstClr val="black"/>
                </a:solidFill>
                <a:latin typeface="Times New Roman" panose="02020603050405020304"/>
                <a:ea typeface="Times New Roman" panose="02020603050405020304"/>
              </a:rPr>
              <a:t> </a:t>
            </a:r>
            <a:r>
              <a:rPr lang="en-GB" sz="2000" b="1" dirty="0" err="1" smtClean="0">
                <a:solidFill>
                  <a:prstClr val="black"/>
                </a:solidFill>
                <a:latin typeface="Times New Roman" panose="02020603050405020304"/>
                <a:ea typeface="Times New Roman" panose="02020603050405020304"/>
              </a:rPr>
              <a:t>atau</a:t>
            </a:r>
            <a:r>
              <a:rPr lang="id-ID" sz="2000" b="1" dirty="0" smtClean="0">
                <a:solidFill>
                  <a:prstClr val="black"/>
                </a:solidFill>
                <a:latin typeface="Times New Roman" panose="02020603050405020304"/>
                <a:ea typeface="Times New Roman" panose="02020603050405020304"/>
              </a:rPr>
              <a:t> </a:t>
            </a:r>
            <a:r>
              <a:rPr lang="en-GB" sz="2000" b="1" dirty="0" smtClean="0">
                <a:solidFill>
                  <a:prstClr val="black"/>
                </a:solidFill>
                <a:latin typeface="Times New Roman" panose="02020603050405020304"/>
                <a:ea typeface="Times New Roman" panose="02020603050405020304"/>
              </a:rPr>
              <a:t> t</a:t>
            </a:r>
            <a:r>
              <a:rPr lang="en-GB" sz="2000" b="1" baseline="-25000" dirty="0" smtClean="0">
                <a:solidFill>
                  <a:prstClr val="black"/>
                </a:solidFill>
                <a:latin typeface="Times New Roman" panose="02020603050405020304"/>
                <a:ea typeface="Times New Roman" panose="02020603050405020304"/>
              </a:rPr>
              <a:t>α/2</a:t>
            </a:r>
            <a:r>
              <a:rPr lang="id-ID" sz="2000" b="1" baseline="-25000" dirty="0" smtClean="0">
                <a:solidFill>
                  <a:prstClr val="black"/>
                </a:solidFill>
                <a:latin typeface="Times New Roman" panose="02020603050405020304"/>
                <a:ea typeface="Times New Roman" panose="02020603050405020304"/>
              </a:rPr>
              <a:t> </a:t>
            </a:r>
            <a:r>
              <a:rPr lang="en-GB" sz="2000" b="1" baseline="-25000" dirty="0" smtClean="0">
                <a:solidFill>
                  <a:prstClr val="black"/>
                </a:solidFill>
                <a:latin typeface="Times New Roman" panose="02020603050405020304"/>
                <a:ea typeface="Times New Roman" panose="02020603050405020304"/>
              </a:rPr>
              <a:t>;</a:t>
            </a:r>
            <a:r>
              <a:rPr lang="id-ID" sz="2000" b="1" baseline="-25000" dirty="0" smtClean="0">
                <a:solidFill>
                  <a:prstClr val="black"/>
                </a:solidFill>
                <a:latin typeface="Times New Roman" panose="02020603050405020304"/>
                <a:ea typeface="Times New Roman" panose="02020603050405020304"/>
              </a:rPr>
              <a:t> </a:t>
            </a:r>
            <a:r>
              <a:rPr lang="en-GB" sz="2000" b="1" baseline="-25000" dirty="0" smtClean="0">
                <a:solidFill>
                  <a:prstClr val="black"/>
                </a:solidFill>
                <a:latin typeface="Times New Roman" panose="02020603050405020304"/>
                <a:ea typeface="Times New Roman" panose="02020603050405020304"/>
              </a:rPr>
              <a:t>n-k-1 </a:t>
            </a:r>
            <a:r>
              <a:rPr lang="en-GB" sz="2000" dirty="0">
                <a:solidFill>
                  <a:prstClr val="black"/>
                </a:solidFill>
                <a:latin typeface="Times New Roman" panose="02020603050405020304"/>
                <a:ea typeface="Times New Roman" panose="02020603050405020304"/>
              </a:rPr>
              <a:t>(2 </a:t>
            </a:r>
            <a:r>
              <a:rPr lang="en-GB" sz="2000" dirty="0" err="1">
                <a:solidFill>
                  <a:prstClr val="black"/>
                </a:solidFill>
                <a:latin typeface="Times New Roman" panose="02020603050405020304"/>
                <a:ea typeface="Times New Roman" panose="02020603050405020304"/>
              </a:rPr>
              <a:t>sisi</a:t>
            </a:r>
            <a:r>
              <a:rPr lang="en-GB" sz="2000" dirty="0">
                <a:solidFill>
                  <a:prstClr val="black"/>
                </a:solidFill>
                <a:latin typeface="Times New Roman" panose="02020603050405020304"/>
                <a:ea typeface="Times New Roman" panose="02020603050405020304"/>
              </a:rPr>
              <a:t>) </a:t>
            </a:r>
            <a:endParaRPr lang="id-ID" sz="2000" dirty="0"/>
          </a:p>
        </p:txBody>
      </p:sp>
    </p:spTree>
    <p:extLst>
      <p:ext uri="{BB962C8B-B14F-4D97-AF65-F5344CB8AC3E}">
        <p14:creationId xmlns:p14="http://schemas.microsoft.com/office/powerpoint/2010/main" val="60437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 xmlns:a16="http://schemas.microsoft.com/office/drawing/2014/main" id="{1B154BBB-2968-497F-9608-E59F4BC495CB}"/>
              </a:ext>
            </a:extLst>
          </p:cNvPr>
          <p:cNvSpPr>
            <a:spLocks noGrp="1"/>
          </p:cNvSpPr>
          <p:nvPr>
            <p:ph type="title"/>
          </p:nvPr>
        </p:nvSpPr>
        <p:spPr/>
        <p:txBody>
          <a:bodyPr/>
          <a:lstStyle/>
          <a:p>
            <a:pPr eaLnBrk="1" hangingPunct="1"/>
            <a:r>
              <a:rPr lang="id-ID" altLang="en-US"/>
              <a:t>Koefisien Korelasi</a:t>
            </a:r>
          </a:p>
        </p:txBody>
      </p:sp>
      <p:sp>
        <p:nvSpPr>
          <p:cNvPr id="3" name="Content Placeholder 2">
            <a:extLst>
              <a:ext uri="{FF2B5EF4-FFF2-40B4-BE49-F238E27FC236}">
                <a16:creationId xmlns="" xmlns:a16="http://schemas.microsoft.com/office/drawing/2014/main" id="{DB42C43E-CDF2-4448-9B5A-7788FC52359F}"/>
              </a:ext>
            </a:extLst>
          </p:cNvPr>
          <p:cNvSpPr>
            <a:spLocks noGrp="1"/>
          </p:cNvSpPr>
          <p:nvPr>
            <p:ph idx="1"/>
          </p:nvPr>
        </p:nvSpPr>
        <p:spPr>
          <a:xfrm>
            <a:off x="755577" y="1196752"/>
            <a:ext cx="8064896" cy="5559423"/>
          </a:xfrm>
        </p:spPr>
        <p:txBody>
          <a:bodyPr>
            <a:normAutofit fontScale="47500" lnSpcReduction="20000"/>
          </a:bodyPr>
          <a:lstStyle/>
          <a:p>
            <a:pPr marL="0" indent="0" algn="just">
              <a:buNone/>
              <a:defRPr/>
            </a:pPr>
            <a:r>
              <a:rPr lang="en-US" sz="4600" b="1" dirty="0" err="1" smtClean="0">
                <a:solidFill>
                  <a:srgbClr val="FF0000"/>
                </a:solidFill>
                <a:latin typeface="Arial" pitchFamily="34" charset="0"/>
                <a:cs typeface="Arial" pitchFamily="34" charset="0"/>
              </a:rPr>
              <a:t>Koefisien</a:t>
            </a:r>
            <a:r>
              <a:rPr lang="en-US" sz="4600" b="1" dirty="0" smtClean="0">
                <a:solidFill>
                  <a:srgbClr val="FF0000"/>
                </a:solidFill>
                <a:latin typeface="Arial" pitchFamily="34" charset="0"/>
                <a:cs typeface="Arial" pitchFamily="34" charset="0"/>
              </a:rPr>
              <a:t> </a:t>
            </a:r>
            <a:r>
              <a:rPr lang="en-US" sz="4600" b="1" dirty="0" err="1">
                <a:solidFill>
                  <a:srgbClr val="FF0000"/>
                </a:solidFill>
                <a:latin typeface="Arial" pitchFamily="34" charset="0"/>
                <a:cs typeface="Arial" pitchFamily="34" charset="0"/>
              </a:rPr>
              <a:t>korelasi</a:t>
            </a:r>
            <a:r>
              <a:rPr lang="en-US" sz="4600" b="1" dirty="0">
                <a:solidFill>
                  <a:srgbClr val="FF0000"/>
                </a:solidFill>
                <a:latin typeface="Arial" pitchFamily="34" charset="0"/>
                <a:cs typeface="Arial" pitchFamily="34" charset="0"/>
              </a:rPr>
              <a:t> </a:t>
            </a:r>
            <a:r>
              <a:rPr lang="en-US" sz="4600" dirty="0" smtClean="0">
                <a:latin typeface="Arial" pitchFamily="34" charset="0"/>
                <a:cs typeface="Arial" pitchFamily="34" charset="0"/>
              </a:rPr>
              <a:t>( </a:t>
            </a:r>
            <a:r>
              <a:rPr lang="en-US" sz="4600" b="1" dirty="0" smtClean="0">
                <a:latin typeface="Arial" pitchFamily="34" charset="0"/>
                <a:cs typeface="Arial" pitchFamily="34" charset="0"/>
              </a:rPr>
              <a:t>r </a:t>
            </a:r>
            <a:r>
              <a:rPr lang="en-US" sz="4600" dirty="0" smtClean="0">
                <a:latin typeface="Arial" pitchFamily="34" charset="0"/>
                <a:cs typeface="Arial" pitchFamily="34" charset="0"/>
              </a:rPr>
              <a:t>) </a:t>
            </a:r>
            <a:r>
              <a:rPr lang="en-US" sz="4600" dirty="0" err="1">
                <a:latin typeface="Arial" pitchFamily="34" charset="0"/>
                <a:cs typeface="Arial" pitchFamily="34" charset="0"/>
              </a:rPr>
              <a:t>adalah</a:t>
            </a:r>
            <a:r>
              <a:rPr lang="en-US" sz="4600" dirty="0">
                <a:latin typeface="Arial" pitchFamily="34" charset="0"/>
                <a:cs typeface="Arial" pitchFamily="34" charset="0"/>
              </a:rPr>
              <a:t> </a:t>
            </a:r>
            <a:r>
              <a:rPr lang="en-US" sz="4600" dirty="0" err="1">
                <a:latin typeface="Arial" pitchFamily="34" charset="0"/>
                <a:cs typeface="Arial" pitchFamily="34" charset="0"/>
              </a:rPr>
              <a:t>sebuah</a:t>
            </a:r>
            <a:r>
              <a:rPr lang="en-US" sz="4600" dirty="0">
                <a:latin typeface="Arial" pitchFamily="34" charset="0"/>
                <a:cs typeface="Arial" pitchFamily="34" charset="0"/>
              </a:rPr>
              <a:t> </a:t>
            </a:r>
            <a:r>
              <a:rPr lang="en-US" sz="4600" dirty="0" err="1">
                <a:latin typeface="Arial" pitchFamily="34" charset="0"/>
                <a:cs typeface="Arial" pitchFamily="34" charset="0"/>
              </a:rPr>
              <a:t>nila</a:t>
            </a:r>
            <a:r>
              <a:rPr lang="id-ID" sz="4600" dirty="0" smtClean="0">
                <a:latin typeface="Arial" pitchFamily="34" charset="0"/>
                <a:cs typeface="Arial" pitchFamily="34" charset="0"/>
              </a:rPr>
              <a:t>i/</a:t>
            </a:r>
            <a:r>
              <a:rPr lang="en-US" sz="4600" dirty="0" err="1" smtClean="0">
                <a:latin typeface="Arial" pitchFamily="34" charset="0"/>
                <a:cs typeface="Arial" pitchFamily="34" charset="0"/>
              </a:rPr>
              <a:t>koefiesien</a:t>
            </a:r>
            <a:r>
              <a:rPr lang="id-ID" sz="4600" dirty="0" smtClean="0">
                <a:latin typeface="Arial" pitchFamily="34" charset="0"/>
                <a:cs typeface="Arial" pitchFamily="34" charset="0"/>
              </a:rPr>
              <a:t> </a:t>
            </a:r>
            <a:r>
              <a:rPr lang="en-US" sz="4600" dirty="0">
                <a:latin typeface="Arial" pitchFamily="34" charset="0"/>
                <a:cs typeface="Arial" pitchFamily="34" charset="0"/>
              </a:rPr>
              <a:t>yang </a:t>
            </a:r>
            <a:r>
              <a:rPr lang="id-ID" sz="4600" dirty="0">
                <a:latin typeface="Arial" pitchFamily="34" charset="0"/>
                <a:cs typeface="Arial" pitchFamily="34" charset="0"/>
              </a:rPr>
              <a:t>digunakan untuk </a:t>
            </a:r>
            <a:r>
              <a:rPr lang="en-US" sz="4600" dirty="0" err="1">
                <a:latin typeface="Arial" pitchFamily="34" charset="0"/>
                <a:cs typeface="Arial" pitchFamily="34" charset="0"/>
              </a:rPr>
              <a:t>mengukur</a:t>
            </a:r>
            <a:r>
              <a:rPr lang="en-US" sz="4600" dirty="0">
                <a:latin typeface="Arial" pitchFamily="34" charset="0"/>
                <a:cs typeface="Arial" pitchFamily="34" charset="0"/>
              </a:rPr>
              <a:t> </a:t>
            </a:r>
            <a:r>
              <a:rPr lang="en-US" sz="4600" dirty="0" err="1">
                <a:latin typeface="Arial" pitchFamily="34" charset="0"/>
                <a:cs typeface="Arial" pitchFamily="34" charset="0"/>
              </a:rPr>
              <a:t>derajat</a:t>
            </a:r>
            <a:r>
              <a:rPr lang="en-US" sz="4600" dirty="0">
                <a:latin typeface="Arial" pitchFamily="34" charset="0"/>
                <a:cs typeface="Arial" pitchFamily="34" charset="0"/>
              </a:rPr>
              <a:t> </a:t>
            </a:r>
            <a:r>
              <a:rPr lang="en-US" sz="4600" dirty="0" err="1">
                <a:latin typeface="Arial" pitchFamily="34" charset="0"/>
                <a:cs typeface="Arial" pitchFamily="34" charset="0"/>
              </a:rPr>
              <a:t>keeratan</a:t>
            </a:r>
            <a:r>
              <a:rPr lang="id-ID" sz="4600" dirty="0">
                <a:latin typeface="Arial" pitchFamily="34" charset="0"/>
                <a:cs typeface="Arial" pitchFamily="34" charset="0"/>
              </a:rPr>
              <a:t> </a:t>
            </a:r>
            <a:r>
              <a:rPr lang="id-ID" sz="4600" dirty="0" smtClean="0">
                <a:latin typeface="Arial" pitchFamily="34" charset="0"/>
                <a:cs typeface="Arial" pitchFamily="34" charset="0"/>
              </a:rPr>
              <a:t>hubungan </a:t>
            </a:r>
            <a:r>
              <a:rPr lang="id-ID" sz="4600" dirty="0">
                <a:latin typeface="Arial" pitchFamily="34" charset="0"/>
                <a:cs typeface="Arial" pitchFamily="34" charset="0"/>
              </a:rPr>
              <a:t>dua variabel acak </a:t>
            </a:r>
            <a:r>
              <a:rPr lang="id-ID" sz="4600" dirty="0" smtClean="0">
                <a:latin typeface="Arial" pitchFamily="34" charset="0"/>
                <a:cs typeface="Arial" pitchFamily="34" charset="0"/>
              </a:rPr>
              <a:t> (</a:t>
            </a:r>
            <a:r>
              <a:rPr lang="en-US" sz="4600" dirty="0">
                <a:latin typeface="Arial" pitchFamily="34" charset="0"/>
                <a:cs typeface="Arial" pitchFamily="34" charset="0"/>
              </a:rPr>
              <a:t>X </a:t>
            </a:r>
            <a:r>
              <a:rPr lang="en-US" sz="4600" dirty="0" err="1">
                <a:latin typeface="Arial" pitchFamily="34" charset="0"/>
                <a:cs typeface="Arial" pitchFamily="34" charset="0"/>
              </a:rPr>
              <a:t>dan</a:t>
            </a:r>
            <a:r>
              <a:rPr lang="en-US" sz="4600" dirty="0">
                <a:latin typeface="Arial" pitchFamily="34" charset="0"/>
                <a:cs typeface="Arial" pitchFamily="34" charset="0"/>
              </a:rPr>
              <a:t> Y </a:t>
            </a:r>
            <a:r>
              <a:rPr lang="id-ID" sz="4600" dirty="0" smtClean="0">
                <a:latin typeface="Arial" pitchFamily="34" charset="0"/>
                <a:cs typeface="Arial" pitchFamily="34" charset="0"/>
              </a:rPr>
              <a:t>) yang </a:t>
            </a:r>
            <a:r>
              <a:rPr lang="id-ID" sz="4600" dirty="0">
                <a:latin typeface="Arial" pitchFamily="34" charset="0"/>
                <a:cs typeface="Arial" pitchFamily="34" charset="0"/>
              </a:rPr>
              <a:t>memiliki skala pengukuran minimal interval dan berdistribusi normal bivariat.</a:t>
            </a:r>
            <a:r>
              <a:rPr lang="en-US" sz="4600" dirty="0" smtClean="0">
                <a:latin typeface="Arial" pitchFamily="34" charset="0"/>
                <a:cs typeface="Arial" pitchFamily="34" charset="0"/>
              </a:rPr>
              <a:t> </a:t>
            </a:r>
            <a:endParaRPr lang="id-ID" sz="4600" dirty="0" smtClean="0">
              <a:latin typeface="Arial" pitchFamily="34" charset="0"/>
              <a:cs typeface="Arial" pitchFamily="34" charset="0"/>
            </a:endParaRPr>
          </a:p>
          <a:p>
            <a:pPr marL="0" indent="0" algn="just">
              <a:buNone/>
              <a:defRPr/>
            </a:pPr>
            <a:r>
              <a:rPr lang="id-ID" sz="4600" dirty="0" smtClean="0">
                <a:latin typeface="Arial" pitchFamily="34" charset="0"/>
                <a:cs typeface="Arial" pitchFamily="34" charset="0"/>
              </a:rPr>
              <a:t>Analisa </a:t>
            </a:r>
            <a:r>
              <a:rPr lang="id-ID" sz="4600" dirty="0">
                <a:latin typeface="Arial" pitchFamily="34" charset="0"/>
                <a:cs typeface="Arial" pitchFamily="34" charset="0"/>
              </a:rPr>
              <a:t>korelasi digunakan untuk </a:t>
            </a:r>
            <a:r>
              <a:rPr lang="en-US" sz="4600" dirty="0" err="1">
                <a:latin typeface="Arial" pitchFamily="34" charset="0"/>
                <a:cs typeface="Arial" pitchFamily="34" charset="0"/>
              </a:rPr>
              <a:t>mengukur</a:t>
            </a:r>
            <a:r>
              <a:rPr lang="en-US" sz="4600" dirty="0">
                <a:latin typeface="Arial" pitchFamily="34" charset="0"/>
                <a:cs typeface="Arial" pitchFamily="34" charset="0"/>
              </a:rPr>
              <a:t> </a:t>
            </a:r>
            <a:r>
              <a:rPr lang="en-US" sz="4600" dirty="0" err="1">
                <a:latin typeface="Arial" pitchFamily="34" charset="0"/>
                <a:cs typeface="Arial" pitchFamily="34" charset="0"/>
              </a:rPr>
              <a:t>kuat</a:t>
            </a:r>
            <a:r>
              <a:rPr lang="en-US" sz="4600" dirty="0">
                <a:latin typeface="Arial" pitchFamily="34" charset="0"/>
                <a:cs typeface="Arial" pitchFamily="34" charset="0"/>
              </a:rPr>
              <a:t> </a:t>
            </a:r>
            <a:r>
              <a:rPr lang="en-US" sz="4600" dirty="0" err="1">
                <a:latin typeface="Arial" pitchFamily="34" charset="0"/>
                <a:cs typeface="Arial" pitchFamily="34" charset="0"/>
              </a:rPr>
              <a:t>tidaknya</a:t>
            </a:r>
            <a:r>
              <a:rPr lang="en-US" sz="4600" dirty="0">
                <a:latin typeface="Arial" pitchFamily="34" charset="0"/>
                <a:cs typeface="Arial" pitchFamily="34" charset="0"/>
              </a:rPr>
              <a:t> </a:t>
            </a:r>
            <a:r>
              <a:rPr lang="en-US" sz="4600" dirty="0" err="1">
                <a:latin typeface="Arial" pitchFamily="34" charset="0"/>
                <a:cs typeface="Arial" pitchFamily="34" charset="0"/>
              </a:rPr>
              <a:t>hubungan</a:t>
            </a:r>
            <a:r>
              <a:rPr lang="en-US" sz="4600" dirty="0">
                <a:latin typeface="Arial" pitchFamily="34" charset="0"/>
                <a:cs typeface="Arial" pitchFamily="34" charset="0"/>
              </a:rPr>
              <a:t> </a:t>
            </a:r>
            <a:r>
              <a:rPr lang="en-US" sz="4600" dirty="0" err="1">
                <a:latin typeface="Arial" pitchFamily="34" charset="0"/>
                <a:cs typeface="Arial" pitchFamily="34" charset="0"/>
              </a:rPr>
              <a:t>antara</a:t>
            </a:r>
            <a:r>
              <a:rPr lang="en-US" sz="4600" dirty="0">
                <a:latin typeface="Arial" pitchFamily="34" charset="0"/>
                <a:cs typeface="Arial" pitchFamily="34" charset="0"/>
              </a:rPr>
              <a:t> </a:t>
            </a:r>
            <a:r>
              <a:rPr lang="en-US" sz="4600" dirty="0" err="1">
                <a:latin typeface="Arial" pitchFamily="34" charset="0"/>
                <a:cs typeface="Arial" pitchFamily="34" charset="0"/>
              </a:rPr>
              <a:t>variabel</a:t>
            </a:r>
            <a:r>
              <a:rPr lang="en-US" sz="4600" dirty="0">
                <a:latin typeface="Arial" pitchFamily="34" charset="0"/>
                <a:cs typeface="Arial" pitchFamily="34" charset="0"/>
              </a:rPr>
              <a:t> X </a:t>
            </a:r>
            <a:r>
              <a:rPr lang="en-US" sz="4600" dirty="0" err="1">
                <a:latin typeface="Arial" pitchFamily="34" charset="0"/>
                <a:cs typeface="Arial" pitchFamily="34" charset="0"/>
              </a:rPr>
              <a:t>dan</a:t>
            </a:r>
            <a:r>
              <a:rPr lang="en-US" sz="4600" dirty="0">
                <a:latin typeface="Arial" pitchFamily="34" charset="0"/>
                <a:cs typeface="Arial" pitchFamily="34" charset="0"/>
              </a:rPr>
              <a:t> </a:t>
            </a:r>
            <a:r>
              <a:rPr lang="en-US" sz="4600" dirty="0" smtClean="0">
                <a:latin typeface="Arial" pitchFamily="34" charset="0"/>
                <a:cs typeface="Arial" pitchFamily="34" charset="0"/>
              </a:rPr>
              <a:t>Y</a:t>
            </a:r>
            <a:r>
              <a:rPr lang="id-ID" sz="4600" dirty="0" smtClean="0">
                <a:latin typeface="Arial" pitchFamily="34" charset="0"/>
                <a:cs typeface="Arial" pitchFamily="34" charset="0"/>
              </a:rPr>
              <a:t>.</a:t>
            </a:r>
            <a:r>
              <a:rPr lang="en-US" sz="4600" dirty="0" smtClean="0">
                <a:latin typeface="Arial" pitchFamily="34" charset="0"/>
                <a:cs typeface="Arial" pitchFamily="34" charset="0"/>
              </a:rPr>
              <a:t> </a:t>
            </a:r>
            <a:endParaRPr lang="id-ID" sz="4600" dirty="0" smtClean="0">
              <a:latin typeface="Arial" pitchFamily="34" charset="0"/>
              <a:cs typeface="Arial" pitchFamily="34" charset="0"/>
            </a:endParaRPr>
          </a:p>
          <a:p>
            <a:pPr marL="0" indent="0" algn="just">
              <a:buNone/>
              <a:defRPr/>
            </a:pPr>
            <a:r>
              <a:rPr lang="en-US" altLang="en-US" sz="4600" dirty="0" err="1" smtClean="0">
                <a:solidFill>
                  <a:prstClr val="black">
                    <a:lumMod val="65000"/>
                    <a:lumOff val="35000"/>
                  </a:prstClr>
                </a:solidFill>
                <a:latin typeface="Arial" pitchFamily="34" charset="0"/>
                <a:cs typeface="Arial" pitchFamily="34" charset="0"/>
              </a:rPr>
              <a:t>Koefisien</a:t>
            </a:r>
            <a:r>
              <a:rPr lang="en-US" altLang="en-US" sz="4600" dirty="0" smtClean="0">
                <a:solidFill>
                  <a:prstClr val="black">
                    <a:lumMod val="65000"/>
                    <a:lumOff val="35000"/>
                  </a:prstClr>
                </a:solidFill>
                <a:latin typeface="Arial" pitchFamily="34" charset="0"/>
                <a:cs typeface="Arial" pitchFamily="34" charset="0"/>
              </a:rPr>
              <a:t> </a:t>
            </a:r>
            <a:r>
              <a:rPr lang="en-US" altLang="en-US" sz="4600" dirty="0" err="1">
                <a:solidFill>
                  <a:prstClr val="black">
                    <a:lumMod val="65000"/>
                    <a:lumOff val="35000"/>
                  </a:prstClr>
                </a:solidFill>
                <a:latin typeface="Arial" pitchFamily="34" charset="0"/>
                <a:cs typeface="Arial" pitchFamily="34" charset="0"/>
              </a:rPr>
              <a:t>korelasi</a:t>
            </a:r>
            <a:r>
              <a:rPr lang="en-US" altLang="en-US" sz="4600" dirty="0">
                <a:solidFill>
                  <a:prstClr val="black">
                    <a:lumMod val="65000"/>
                    <a:lumOff val="35000"/>
                  </a:prstClr>
                </a:solidFill>
                <a:latin typeface="Arial" pitchFamily="34" charset="0"/>
                <a:cs typeface="Arial" pitchFamily="34" charset="0"/>
              </a:rPr>
              <a:t> </a:t>
            </a:r>
            <a:r>
              <a:rPr lang="en-US" altLang="en-US" sz="4600" dirty="0" err="1">
                <a:solidFill>
                  <a:prstClr val="black">
                    <a:lumMod val="65000"/>
                    <a:lumOff val="35000"/>
                  </a:prstClr>
                </a:solidFill>
                <a:latin typeface="Arial" pitchFamily="34" charset="0"/>
                <a:cs typeface="Arial" pitchFamily="34" charset="0"/>
              </a:rPr>
              <a:t>dapat</a:t>
            </a:r>
            <a:r>
              <a:rPr lang="en-US" altLang="en-US" sz="4600" dirty="0">
                <a:solidFill>
                  <a:prstClr val="black">
                    <a:lumMod val="65000"/>
                    <a:lumOff val="35000"/>
                  </a:prstClr>
                </a:solidFill>
                <a:latin typeface="Arial" pitchFamily="34" charset="0"/>
                <a:cs typeface="Arial" pitchFamily="34" charset="0"/>
              </a:rPr>
              <a:t> </a:t>
            </a:r>
            <a:r>
              <a:rPr lang="en-US" altLang="en-US" sz="4600" dirty="0" err="1">
                <a:solidFill>
                  <a:prstClr val="black">
                    <a:lumMod val="65000"/>
                    <a:lumOff val="35000"/>
                  </a:prstClr>
                </a:solidFill>
                <a:latin typeface="Arial" pitchFamily="34" charset="0"/>
                <a:cs typeface="Arial" pitchFamily="34" charset="0"/>
              </a:rPr>
              <a:t>dihitung</a:t>
            </a:r>
            <a:r>
              <a:rPr lang="en-US" altLang="en-US" sz="4600" dirty="0">
                <a:solidFill>
                  <a:prstClr val="black">
                    <a:lumMod val="65000"/>
                    <a:lumOff val="35000"/>
                  </a:prstClr>
                </a:solidFill>
                <a:latin typeface="Arial" pitchFamily="34" charset="0"/>
                <a:cs typeface="Arial" pitchFamily="34" charset="0"/>
              </a:rPr>
              <a:t> </a:t>
            </a:r>
            <a:r>
              <a:rPr lang="en-US" altLang="en-US" sz="4600" dirty="0" err="1" smtClean="0">
                <a:solidFill>
                  <a:prstClr val="black">
                    <a:lumMod val="65000"/>
                    <a:lumOff val="35000"/>
                  </a:prstClr>
                </a:solidFill>
                <a:latin typeface="Arial" pitchFamily="34" charset="0"/>
                <a:cs typeface="Arial" pitchFamily="34" charset="0"/>
              </a:rPr>
              <a:t>dengan</a:t>
            </a:r>
            <a:r>
              <a:rPr lang="en-US" altLang="en-US" sz="4600" dirty="0" smtClean="0">
                <a:solidFill>
                  <a:prstClr val="black">
                    <a:lumMod val="65000"/>
                    <a:lumOff val="35000"/>
                  </a:prstClr>
                </a:solidFill>
                <a:latin typeface="Arial" pitchFamily="34" charset="0"/>
                <a:cs typeface="Arial" pitchFamily="34" charset="0"/>
              </a:rPr>
              <a:t> </a:t>
            </a:r>
            <a:r>
              <a:rPr lang="en-US" altLang="en-US" sz="4600" dirty="0" err="1" smtClean="0">
                <a:solidFill>
                  <a:prstClr val="black">
                    <a:lumMod val="65000"/>
                    <a:lumOff val="35000"/>
                  </a:prstClr>
                </a:solidFill>
                <a:latin typeface="Arial" pitchFamily="34" charset="0"/>
                <a:cs typeface="Arial" pitchFamily="34" charset="0"/>
              </a:rPr>
              <a:t>menggunakan</a:t>
            </a:r>
            <a:r>
              <a:rPr lang="en-US" altLang="en-US" sz="4600" dirty="0" smtClean="0">
                <a:solidFill>
                  <a:prstClr val="black">
                    <a:lumMod val="65000"/>
                    <a:lumOff val="35000"/>
                  </a:prstClr>
                </a:solidFill>
                <a:latin typeface="Arial" pitchFamily="34" charset="0"/>
                <a:cs typeface="Arial" pitchFamily="34" charset="0"/>
              </a:rPr>
              <a:t> </a:t>
            </a:r>
            <a:r>
              <a:rPr lang="en-US" altLang="en-US" sz="4600" dirty="0" err="1" smtClean="0">
                <a:solidFill>
                  <a:prstClr val="black">
                    <a:lumMod val="65000"/>
                    <a:lumOff val="35000"/>
                  </a:prstClr>
                </a:solidFill>
                <a:latin typeface="Arial" pitchFamily="34" charset="0"/>
                <a:cs typeface="Arial" pitchFamily="34" charset="0"/>
              </a:rPr>
              <a:t>rumus</a:t>
            </a:r>
            <a:r>
              <a:rPr lang="en-US" altLang="en-US" sz="4600" dirty="0">
                <a:solidFill>
                  <a:prstClr val="black">
                    <a:lumMod val="65000"/>
                    <a:lumOff val="35000"/>
                  </a:prstClr>
                </a:solidFill>
                <a:latin typeface="Arial" pitchFamily="34" charset="0"/>
                <a:cs typeface="Arial" pitchFamily="34" charset="0"/>
              </a:rPr>
              <a:t> </a:t>
            </a:r>
            <a:r>
              <a:rPr lang="id-ID" sz="4600" b="1" i="1" dirty="0" smtClean="0">
                <a:latin typeface="Arial" pitchFamily="34" charset="0"/>
                <a:cs typeface="Arial" pitchFamily="34" charset="0"/>
              </a:rPr>
              <a:t>Koefisien </a:t>
            </a:r>
            <a:r>
              <a:rPr lang="id-ID" sz="4600" b="1" i="1" dirty="0">
                <a:latin typeface="Arial" pitchFamily="34" charset="0"/>
                <a:cs typeface="Arial" pitchFamily="34" charset="0"/>
              </a:rPr>
              <a:t>Korelasi </a:t>
            </a:r>
            <a:r>
              <a:rPr lang="id-ID" sz="4600" b="1" i="1" dirty="0" smtClean="0">
                <a:latin typeface="Arial" pitchFamily="34" charset="0"/>
                <a:cs typeface="Arial" pitchFamily="34" charset="0"/>
              </a:rPr>
              <a:t>Person</a:t>
            </a:r>
            <a:r>
              <a:rPr lang="en-US" altLang="en-US" sz="4600" dirty="0" smtClean="0">
                <a:solidFill>
                  <a:prstClr val="black">
                    <a:lumMod val="65000"/>
                    <a:lumOff val="35000"/>
                  </a:prstClr>
                </a:solidFill>
                <a:latin typeface="Arial" pitchFamily="34" charset="0"/>
                <a:cs typeface="Arial" pitchFamily="34" charset="0"/>
              </a:rPr>
              <a:t>:</a:t>
            </a:r>
          </a:p>
          <a:p>
            <a:pPr lvl="0">
              <a:buClr>
                <a:srgbClr val="2A1A00"/>
              </a:buClr>
              <a:buNone/>
            </a:pPr>
            <a:endParaRPr lang="en-US" altLang="en-US" sz="4600" dirty="0" smtClean="0">
              <a:solidFill>
                <a:prstClr val="black">
                  <a:lumMod val="65000"/>
                  <a:lumOff val="35000"/>
                </a:prstClr>
              </a:solidFill>
            </a:endParaRPr>
          </a:p>
          <a:p>
            <a:pPr lvl="0">
              <a:buClr>
                <a:srgbClr val="2A1A00"/>
              </a:buClr>
              <a:buNone/>
            </a:pPr>
            <a:r>
              <a:rPr lang="en-US" altLang="en-US" sz="4600" b="1" dirty="0" smtClean="0">
                <a:solidFill>
                  <a:prstClr val="black">
                    <a:lumMod val="65000"/>
                    <a:lumOff val="35000"/>
                  </a:prstClr>
                </a:solidFill>
                <a:latin typeface="Arial Black" pitchFamily="34" charset="0"/>
              </a:rPr>
              <a:t>      r  </a:t>
            </a:r>
            <a:r>
              <a:rPr lang="en-US" altLang="en-US" sz="4600" dirty="0" smtClean="0">
                <a:solidFill>
                  <a:prstClr val="black">
                    <a:lumMod val="65000"/>
                    <a:lumOff val="35000"/>
                  </a:prstClr>
                </a:solidFill>
                <a:latin typeface="Arial Black" pitchFamily="34" charset="0"/>
              </a:rPr>
              <a:t>=</a:t>
            </a:r>
          </a:p>
          <a:p>
            <a:pPr lvl="0">
              <a:buClr>
                <a:srgbClr val="2A1A00"/>
              </a:buClr>
              <a:buNone/>
            </a:pPr>
            <a:r>
              <a:rPr lang="en-US" altLang="en-US" sz="2600" b="1" dirty="0" smtClean="0">
                <a:solidFill>
                  <a:prstClr val="black">
                    <a:lumMod val="65000"/>
                    <a:lumOff val="35000"/>
                  </a:prstClr>
                </a:solidFill>
                <a:latin typeface="Arial Black" pitchFamily="34" charset="0"/>
              </a:rPr>
              <a:t>     </a:t>
            </a:r>
            <a:r>
              <a:rPr lang="en-US" altLang="en-US" dirty="0" smtClean="0">
                <a:solidFill>
                  <a:prstClr val="black">
                    <a:lumMod val="65000"/>
                    <a:lumOff val="35000"/>
                  </a:prstClr>
                </a:solidFill>
              </a:rPr>
              <a:t>  </a:t>
            </a:r>
          </a:p>
          <a:p>
            <a:pPr lvl="0">
              <a:buClr>
                <a:srgbClr val="2A1A00"/>
              </a:buClr>
              <a:buNone/>
            </a:pPr>
            <a:endParaRPr lang="id-ID" altLang="en-US" dirty="0">
              <a:solidFill>
                <a:prstClr val="black">
                  <a:lumMod val="65000"/>
                  <a:lumOff val="35000"/>
                </a:prstClr>
              </a:solidFill>
            </a:endParaRPr>
          </a:p>
          <a:p>
            <a:pPr lvl="0">
              <a:buClr>
                <a:srgbClr val="2A1A00"/>
              </a:buClr>
              <a:buNone/>
            </a:pPr>
            <a:endParaRPr lang="id-ID" altLang="en-US" dirty="0">
              <a:solidFill>
                <a:prstClr val="black">
                  <a:lumMod val="65000"/>
                  <a:lumOff val="35000"/>
                </a:prstClr>
              </a:solidFill>
            </a:endParaRPr>
          </a:p>
          <a:p>
            <a:pPr lvl="0">
              <a:buClr>
                <a:srgbClr val="2A1A00"/>
              </a:buClr>
              <a:buNone/>
            </a:pPr>
            <a:endParaRPr lang="id-ID" altLang="en-US" sz="2800" dirty="0" smtClean="0">
              <a:solidFill>
                <a:prstClr val="black">
                  <a:lumMod val="65000"/>
                  <a:lumOff val="35000"/>
                </a:prstClr>
              </a:solidFill>
            </a:endParaRPr>
          </a:p>
          <a:p>
            <a:pPr lvl="0">
              <a:buClr>
                <a:srgbClr val="2A1A00"/>
              </a:buClr>
              <a:buNone/>
            </a:pPr>
            <a:r>
              <a:rPr lang="en-US" altLang="en-US" sz="4500" dirty="0" err="1" smtClean="0">
                <a:solidFill>
                  <a:prstClr val="black">
                    <a:lumMod val="65000"/>
                    <a:lumOff val="35000"/>
                  </a:prstClr>
                </a:solidFill>
              </a:rPr>
              <a:t>Nilai</a:t>
            </a:r>
            <a:r>
              <a:rPr lang="en-US" altLang="en-US" sz="4500" dirty="0" smtClean="0">
                <a:solidFill>
                  <a:prstClr val="black">
                    <a:lumMod val="65000"/>
                    <a:lumOff val="35000"/>
                  </a:prstClr>
                </a:solidFill>
              </a:rPr>
              <a:t> </a:t>
            </a:r>
            <a:r>
              <a:rPr lang="en-US" altLang="en-US" sz="4500" dirty="0" err="1">
                <a:solidFill>
                  <a:prstClr val="black">
                    <a:lumMod val="65000"/>
                    <a:lumOff val="35000"/>
                  </a:prstClr>
                </a:solidFill>
              </a:rPr>
              <a:t>koefisien</a:t>
            </a:r>
            <a:r>
              <a:rPr lang="en-US" altLang="en-US" sz="4500" dirty="0">
                <a:solidFill>
                  <a:prstClr val="black">
                    <a:lumMod val="65000"/>
                    <a:lumOff val="35000"/>
                  </a:prstClr>
                </a:solidFill>
              </a:rPr>
              <a:t> </a:t>
            </a:r>
            <a:r>
              <a:rPr lang="en-US" altLang="en-US" sz="4500" dirty="0" err="1" smtClean="0">
                <a:solidFill>
                  <a:prstClr val="black">
                    <a:lumMod val="65000"/>
                    <a:lumOff val="35000"/>
                  </a:prstClr>
                </a:solidFill>
              </a:rPr>
              <a:t>korelasi</a:t>
            </a:r>
            <a:r>
              <a:rPr lang="en-US" altLang="en-US" sz="4500" dirty="0" smtClean="0">
                <a:solidFill>
                  <a:prstClr val="black">
                    <a:lumMod val="65000"/>
                    <a:lumOff val="35000"/>
                  </a:prstClr>
                </a:solidFill>
              </a:rPr>
              <a:t> </a:t>
            </a:r>
            <a:r>
              <a:rPr lang="en-US" altLang="en-US" sz="4500" b="1" dirty="0" smtClean="0">
                <a:solidFill>
                  <a:prstClr val="black">
                    <a:lumMod val="65000"/>
                    <a:lumOff val="35000"/>
                  </a:prstClr>
                </a:solidFill>
              </a:rPr>
              <a:t>r</a:t>
            </a:r>
            <a:r>
              <a:rPr lang="en-US" altLang="en-US" sz="4500" dirty="0" smtClean="0">
                <a:solidFill>
                  <a:prstClr val="black">
                    <a:lumMod val="65000"/>
                    <a:lumOff val="35000"/>
                  </a:prstClr>
                </a:solidFill>
              </a:rPr>
              <a:t> </a:t>
            </a:r>
            <a:r>
              <a:rPr lang="en-US" altLang="en-US" sz="4500" dirty="0" err="1">
                <a:solidFill>
                  <a:prstClr val="black">
                    <a:lumMod val="65000"/>
                    <a:lumOff val="35000"/>
                  </a:prstClr>
                </a:solidFill>
              </a:rPr>
              <a:t>berkisar</a:t>
            </a:r>
            <a:r>
              <a:rPr lang="en-US" altLang="en-US" sz="4500" dirty="0">
                <a:solidFill>
                  <a:prstClr val="black">
                    <a:lumMod val="65000"/>
                    <a:lumOff val="35000"/>
                  </a:prstClr>
                </a:solidFill>
              </a:rPr>
              <a:t> </a:t>
            </a:r>
            <a:r>
              <a:rPr lang="en-US" altLang="en-US" sz="4500" dirty="0" err="1">
                <a:solidFill>
                  <a:prstClr val="black">
                    <a:lumMod val="65000"/>
                    <a:lumOff val="35000"/>
                  </a:prstClr>
                </a:solidFill>
              </a:rPr>
              <a:t>antara</a:t>
            </a:r>
            <a:r>
              <a:rPr lang="en-US" altLang="en-US" sz="4500" dirty="0">
                <a:solidFill>
                  <a:prstClr val="black">
                    <a:lumMod val="65000"/>
                    <a:lumOff val="35000"/>
                  </a:prstClr>
                </a:solidFill>
              </a:rPr>
              <a:t> -</a:t>
            </a:r>
            <a:r>
              <a:rPr lang="en-US" altLang="en-US" sz="4500" dirty="0" smtClean="0">
                <a:solidFill>
                  <a:prstClr val="black">
                    <a:lumMod val="65000"/>
                    <a:lumOff val="35000"/>
                  </a:prstClr>
                </a:solidFill>
              </a:rPr>
              <a:t>1dan </a:t>
            </a:r>
            <a:r>
              <a:rPr lang="en-US" altLang="en-US" sz="4500" dirty="0">
                <a:solidFill>
                  <a:prstClr val="black">
                    <a:lumMod val="65000"/>
                    <a:lumOff val="35000"/>
                  </a:prstClr>
                </a:solidFill>
              </a:rPr>
              <a:t>1 </a:t>
            </a:r>
            <a:r>
              <a:rPr lang="en-US" altLang="en-US" sz="4500" dirty="0" smtClean="0">
                <a:solidFill>
                  <a:prstClr val="black">
                    <a:lumMod val="65000"/>
                    <a:lumOff val="35000"/>
                  </a:prstClr>
                </a:solidFill>
                <a:latin typeface="Times New Roman"/>
                <a:cs typeface="Times New Roman"/>
              </a:rPr>
              <a:t>→ </a:t>
            </a:r>
            <a:r>
              <a:rPr lang="en-US" altLang="en-US" sz="4500" dirty="0" smtClean="0">
                <a:solidFill>
                  <a:prstClr val="black">
                    <a:lumMod val="65000"/>
                    <a:lumOff val="35000"/>
                  </a:prstClr>
                </a:solidFill>
              </a:rPr>
              <a:t>( </a:t>
            </a:r>
            <a:r>
              <a:rPr lang="en-US" altLang="en-US" sz="4500" dirty="0">
                <a:solidFill>
                  <a:prstClr val="black">
                    <a:lumMod val="65000"/>
                    <a:lumOff val="35000"/>
                  </a:prstClr>
                </a:solidFill>
              </a:rPr>
              <a:t>-1 </a:t>
            </a:r>
            <a:r>
              <a:rPr lang="en-US" altLang="en-US" sz="4500" dirty="0">
                <a:solidFill>
                  <a:prstClr val="black">
                    <a:lumMod val="65000"/>
                    <a:lumOff val="35000"/>
                  </a:prstClr>
                </a:solidFill>
                <a:cs typeface="Arial" panose="020B0604020202020204" pitchFamily="34" charset="0"/>
              </a:rPr>
              <a:t>≤ r </a:t>
            </a:r>
            <a:r>
              <a:rPr lang="en-US" altLang="en-US" sz="4500" dirty="0">
                <a:solidFill>
                  <a:prstClr val="black">
                    <a:lumMod val="65000"/>
                    <a:lumOff val="35000"/>
                  </a:prstClr>
                </a:solidFill>
              </a:rPr>
              <a:t> </a:t>
            </a:r>
            <a:r>
              <a:rPr lang="en-US" altLang="en-US" sz="4500" dirty="0">
                <a:solidFill>
                  <a:prstClr val="black">
                    <a:lumMod val="65000"/>
                    <a:lumOff val="35000"/>
                  </a:prstClr>
                </a:solidFill>
                <a:cs typeface="Arial" panose="020B0604020202020204" pitchFamily="34" charset="0"/>
              </a:rPr>
              <a:t>≤ 1 </a:t>
            </a:r>
            <a:r>
              <a:rPr lang="en-US" altLang="en-US" sz="4500" dirty="0" smtClean="0">
                <a:solidFill>
                  <a:prstClr val="black">
                    <a:lumMod val="65000"/>
                    <a:lumOff val="35000"/>
                  </a:prstClr>
                </a:solidFill>
                <a:cs typeface="Arial" panose="020B0604020202020204" pitchFamily="34" charset="0"/>
              </a:rPr>
              <a:t>)</a:t>
            </a:r>
            <a:endParaRPr lang="id-ID" sz="4500" dirty="0"/>
          </a:p>
        </p:txBody>
      </p:sp>
      <p:graphicFrame>
        <p:nvGraphicFramePr>
          <p:cNvPr id="2" name="Object 1"/>
          <p:cNvGraphicFramePr>
            <a:graphicFrameLocks noGrp="1" noChangeAspect="1"/>
          </p:cNvGraphicFramePr>
          <p:nvPr>
            <p:extLst>
              <p:ext uri="{D42A27DB-BD31-4B8C-83A1-F6EECF244321}">
                <p14:modId xmlns:p14="http://schemas.microsoft.com/office/powerpoint/2010/main" val="1639401724"/>
              </p:ext>
            </p:extLst>
          </p:nvPr>
        </p:nvGraphicFramePr>
        <p:xfrm>
          <a:off x="2411760" y="4149080"/>
          <a:ext cx="4055219" cy="919690"/>
        </p:xfrm>
        <a:graphic>
          <a:graphicData uri="http://schemas.openxmlformats.org/presentationml/2006/ole">
            <mc:AlternateContent xmlns:mc="http://schemas.openxmlformats.org/markup-compatibility/2006">
              <mc:Choice xmlns:v="urn:schemas-microsoft-com:vml" Requires="v">
                <p:oleObj spid="_x0000_s21586" name="Equation" r:id="rId4" imgW="2349360" imgH="533160" progId="Equation.3">
                  <p:embed/>
                </p:oleObj>
              </mc:Choice>
              <mc:Fallback>
                <p:oleObj name="Equation" r:id="rId4" imgW="2349360" imgH="533160" progId="Equation.3">
                  <p:embed/>
                  <p:pic>
                    <p:nvPicPr>
                      <p:cNvPr id="0" name="Object 2"/>
                      <p:cNvPicPr>
                        <a:picLocks noGrp="1" noChangeAspect="1" noChangeArrowheads="1"/>
                      </p:cNvPicPr>
                      <p:nvPr/>
                    </p:nvPicPr>
                    <p:blipFill>
                      <a:blip r:embed="rId5"/>
                      <a:srcRect/>
                      <a:stretch>
                        <a:fillRect/>
                      </a:stretch>
                    </p:blipFill>
                    <p:spPr bwMode="auto">
                      <a:xfrm>
                        <a:off x="2411760" y="4149080"/>
                        <a:ext cx="4055219" cy="919690"/>
                      </a:xfrm>
                      <a:prstGeom prst="rect">
                        <a:avLst/>
                      </a:prstGeom>
                      <a:noFill/>
                      <a:ln>
                        <a:noFill/>
                      </a:ln>
                      <a:extLst/>
                    </p:spPr>
                  </p:pic>
                </p:oleObj>
              </mc:Fallback>
            </mc:AlternateContent>
          </a:graphicData>
        </a:graphic>
      </p:graphicFrame>
      <p:sp>
        <p:nvSpPr>
          <p:cNvPr id="5" name="Rectangle 4"/>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9"/>
          <p:cNvSpPr txBox="1">
            <a:spLocks noChangeArrowheads="1"/>
          </p:cNvSpPr>
          <p:nvPr/>
        </p:nvSpPr>
        <p:spPr bwMode="auto">
          <a:xfrm>
            <a:off x="766628" y="4077072"/>
            <a:ext cx="4112007" cy="461665"/>
          </a:xfrm>
          <a:prstGeom prst="rect">
            <a:avLst/>
          </a:prstGeom>
          <a:noFill/>
          <a:ln w="9525">
            <a:noFill/>
            <a:miter lim="800000"/>
            <a:headEnd/>
            <a:tailEnd/>
          </a:ln>
        </p:spPr>
        <p:txBody>
          <a:bodyPr wrap="square">
            <a:spAutoFit/>
          </a:bodyPr>
          <a:lstStyle/>
          <a:p>
            <a:r>
              <a:rPr lang="id-ID" sz="2400" b="1" dirty="0" smtClean="0">
                <a:latin typeface="Times New Roman" panose="02020603050405020304" pitchFamily="18" charset="0"/>
                <a:cs typeface="Times New Roman" panose="02020603050405020304" pitchFamily="18" charset="0"/>
              </a:rPr>
              <a:t>Atau dengan </a:t>
            </a:r>
            <a:r>
              <a:rPr lang="id-ID" sz="2400" b="1" dirty="0" smtClean="0">
                <a:latin typeface="Times New Roman" panose="02020603050405020304" pitchFamily="18" charset="0"/>
                <a:cs typeface="Times New Roman" panose="02020603050405020304" pitchFamily="18" charset="0"/>
              </a:rPr>
              <a:t>rumus t </a:t>
            </a:r>
            <a:r>
              <a:rPr lang="id-ID" sz="2400" b="1" dirty="0" smtClean="0">
                <a:latin typeface="Times New Roman" panose="02020603050405020304" pitchFamily="18" charset="0"/>
                <a:cs typeface="Times New Roman" panose="02020603050405020304" pitchFamily="18" charset="0"/>
              </a:rPr>
              <a:t>hitung :</a:t>
            </a:r>
            <a:endParaRPr lang="id-ID" sz="2400" b="1" dirty="0">
              <a:latin typeface="Times New Roman" panose="02020603050405020304" pitchFamily="18" charset="0"/>
              <a:cs typeface="Times New Roman" panose="02020603050405020304" pitchFamily="18" charset="0"/>
            </a:endParaRPr>
          </a:p>
        </p:txBody>
      </p:sp>
      <p:sp>
        <p:nvSpPr>
          <p:cNvPr id="15" name="Title 1"/>
          <p:cNvSpPr txBox="1">
            <a:spLocks/>
          </p:cNvSpPr>
          <p:nvPr/>
        </p:nvSpPr>
        <p:spPr>
          <a:xfrm>
            <a:off x="1030622" y="133350"/>
            <a:ext cx="7827628" cy="509568"/>
          </a:xfrm>
          <a:prstGeom prst="rect">
            <a:avLst/>
          </a:prstGeom>
        </p:spPr>
        <p:txBody>
          <a:bodyPr lIns="0" rIns="0" bIns="0" anchor="b">
            <a:noAutofit/>
          </a:bodyPr>
          <a:lstStyle/>
          <a:p>
            <a:pPr fontAlgn="auto">
              <a:spcAft>
                <a:spcPts val="0"/>
              </a:spcAft>
              <a:defRPr/>
            </a:pPr>
            <a:r>
              <a:rPr lang="id-ID" sz="3200" b="1" u="sng" dirty="0">
                <a:latin typeface="Tahoma" pitchFamily="34" charset="0"/>
                <a:ea typeface="Tahoma" pitchFamily="34" charset="0"/>
                <a:cs typeface="Tahoma" pitchFamily="34" charset="0"/>
              </a:rPr>
              <a:t>Uji Parsial Koefisien Regresi : Uji </a:t>
            </a:r>
            <a:r>
              <a:rPr lang="id-ID" sz="3200" b="1" u="sng" dirty="0" smtClean="0">
                <a:latin typeface="Tahoma" pitchFamily="34" charset="0"/>
                <a:ea typeface="Tahoma" pitchFamily="34" charset="0"/>
                <a:cs typeface="Tahoma" pitchFamily="34" charset="0"/>
              </a:rPr>
              <a:t>T</a:t>
            </a:r>
            <a:endParaRPr lang="id-ID" sz="3200" b="1" u="sng"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a:xfrm>
            <a:off x="6641686" y="6375679"/>
            <a:ext cx="1930814" cy="345796"/>
          </a:xfrm>
        </p:spPr>
        <p:txBody>
          <a:bodyPr/>
          <a:lstStyle/>
          <a:p>
            <a:pPr>
              <a:defRPr/>
            </a:pPr>
            <a:fld id="{31988BCF-023C-45BF-9590-6D96E458F2F2}" type="slidenum">
              <a:rPr lang="id-ID" smtClean="0">
                <a:solidFill>
                  <a:schemeClr val="tx1"/>
                </a:solidFill>
                <a:latin typeface="Times New Roman" panose="02020603050405020304" pitchFamily="18" charset="0"/>
                <a:cs typeface="Times New Roman" panose="02020603050405020304" pitchFamily="18" charset="0"/>
              </a:rPr>
              <a:pPr>
                <a:defRPr/>
              </a:pPr>
              <a:t>20</a:t>
            </a:fld>
            <a:endParaRPr lang="id-ID">
              <a:solidFill>
                <a:schemeClr val="tx1"/>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9" name="Picture 3"/>
          <p:cNvPicPr>
            <a:picLocks noChangeAspect="1" noChangeArrowheads="1"/>
          </p:cNvPicPr>
          <p:nvPr/>
        </p:nvPicPr>
        <p:blipFill>
          <a:blip r:embed="rId3"/>
          <a:srcRect/>
          <a:stretch>
            <a:fillRect/>
          </a:stretch>
        </p:blipFill>
        <p:spPr bwMode="auto">
          <a:xfrm>
            <a:off x="1033616" y="3109005"/>
            <a:ext cx="1348848" cy="680035"/>
          </a:xfrm>
          <a:prstGeom prst="rect">
            <a:avLst/>
          </a:prstGeom>
          <a:noFill/>
          <a:ln w="12700">
            <a:solidFill>
              <a:schemeClr val="tx2">
                <a:lumMod val="50000"/>
              </a:schemeClr>
            </a:solidFill>
            <a:miter lim="800000"/>
            <a:headEnd/>
            <a:tailEnd/>
          </a:ln>
          <a:effectLst/>
        </p:spPr>
      </p:pic>
      <p:pic>
        <p:nvPicPr>
          <p:cNvPr id="10" name="Picture 5"/>
          <p:cNvPicPr>
            <a:picLocks noChangeAspect="1" noChangeArrowheads="1"/>
          </p:cNvPicPr>
          <p:nvPr/>
        </p:nvPicPr>
        <p:blipFill>
          <a:blip r:embed="rId4"/>
          <a:srcRect t="7604"/>
          <a:stretch>
            <a:fillRect/>
          </a:stretch>
        </p:blipFill>
        <p:spPr bwMode="auto">
          <a:xfrm>
            <a:off x="1030622" y="2118531"/>
            <a:ext cx="3641889" cy="806413"/>
          </a:xfrm>
          <a:prstGeom prst="rect">
            <a:avLst/>
          </a:prstGeom>
          <a:noFill/>
          <a:ln w="12700">
            <a:solidFill>
              <a:schemeClr val="tx2">
                <a:lumMod val="50000"/>
              </a:schemeClr>
            </a:solidFill>
            <a:miter lim="800000"/>
            <a:headEnd/>
            <a:tailEnd/>
          </a:ln>
          <a:effectLst/>
        </p:spPr>
      </p:pic>
      <p:sp>
        <p:nvSpPr>
          <p:cNvPr id="11" name="Rectangle 10"/>
          <p:cNvSpPr/>
          <p:nvPr/>
        </p:nvSpPr>
        <p:spPr>
          <a:xfrm>
            <a:off x="1033616" y="1459632"/>
            <a:ext cx="3845020" cy="457200"/>
          </a:xfrm>
          <a:prstGeom prst="rect">
            <a:avLst/>
          </a:prstGeom>
          <a:solidFill>
            <a:sysClr val="window" lastClr="FFFFFF"/>
          </a:solidFill>
          <a:ln w="25400" cap="flat" cmpd="sng" algn="ctr">
            <a:solidFill>
              <a:schemeClr val="tx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id-ID" sz="2000" b="1" dirty="0">
                <a:latin typeface="Arial" pitchFamily="34" charset="0"/>
                <a:ea typeface="Times New Roman"/>
                <a:cs typeface="Arial" pitchFamily="34" charset="0"/>
              </a:rPr>
              <a:t>Σ</a:t>
            </a:r>
            <a:r>
              <a:rPr lang="en-US" sz="2000" b="1" dirty="0" smtClean="0">
                <a:effectLst/>
                <a:latin typeface="Arial" pitchFamily="34" charset="0"/>
                <a:ea typeface="Calibri"/>
                <a:cs typeface="Arial" pitchFamily="34" charset="0"/>
              </a:rPr>
              <a:t>e</a:t>
            </a:r>
            <a:r>
              <a:rPr lang="en-US" sz="2000" b="1" baseline="-25000" dirty="0" smtClean="0">
                <a:effectLst/>
                <a:latin typeface="Arial" pitchFamily="34" charset="0"/>
                <a:ea typeface="Calibri"/>
                <a:cs typeface="Arial" pitchFamily="34" charset="0"/>
              </a:rPr>
              <a:t>t</a:t>
            </a:r>
            <a:r>
              <a:rPr lang="en-US" sz="2000" b="1" baseline="30000" dirty="0" smtClean="0">
                <a:effectLst/>
                <a:latin typeface="Arial" pitchFamily="34" charset="0"/>
                <a:ea typeface="Calibri"/>
                <a:cs typeface="Arial" pitchFamily="34" charset="0"/>
              </a:rPr>
              <a:t>2</a:t>
            </a:r>
            <a:r>
              <a:rPr lang="en-US" sz="2000" b="1" dirty="0" smtClean="0">
                <a:effectLst/>
                <a:latin typeface="Arial" pitchFamily="34" charset="0"/>
                <a:ea typeface="Calibri"/>
                <a:cs typeface="Arial" pitchFamily="34" charset="0"/>
              </a:rPr>
              <a:t> </a:t>
            </a:r>
            <a:r>
              <a:rPr lang="en-US" sz="2000" dirty="0" smtClean="0">
                <a:effectLst/>
                <a:latin typeface="Arial" pitchFamily="34" charset="0"/>
                <a:ea typeface="Calibri"/>
                <a:cs typeface="Arial" pitchFamily="34" charset="0"/>
              </a:rPr>
              <a:t>= (Yi – Ŷ)</a:t>
            </a:r>
            <a:r>
              <a:rPr lang="en-US" sz="2000" baseline="30000" dirty="0" smtClean="0">
                <a:latin typeface="Arial" pitchFamily="34" charset="0"/>
                <a:ea typeface="Calibri"/>
                <a:cs typeface="Arial" pitchFamily="34" charset="0"/>
              </a:rPr>
              <a:t>2</a:t>
            </a:r>
            <a:r>
              <a:rPr lang="id-ID" sz="2000" baseline="30000" dirty="0" smtClean="0">
                <a:latin typeface="Arial" pitchFamily="34" charset="0"/>
                <a:ea typeface="Calibri"/>
                <a:cs typeface="Arial" pitchFamily="34" charset="0"/>
              </a:rPr>
              <a:t> </a:t>
            </a:r>
            <a:r>
              <a:rPr lang="id-ID" sz="2000" dirty="0" smtClean="0">
                <a:latin typeface="Arial" pitchFamily="34" charset="0"/>
                <a:ea typeface="Calibri"/>
                <a:cs typeface="Arial" pitchFamily="34" charset="0"/>
              </a:rPr>
              <a:t>= </a:t>
            </a:r>
            <a:r>
              <a:rPr lang="id-ID" sz="2000" dirty="0" smtClean="0">
                <a:latin typeface="Arial" pitchFamily="34" charset="0"/>
                <a:ea typeface="Times New Roman"/>
                <a:cs typeface="Arial" pitchFamily="34" charset="0"/>
              </a:rPr>
              <a:t>Σy</a:t>
            </a:r>
            <a:r>
              <a:rPr lang="id-ID" sz="1600" dirty="0" smtClean="0">
                <a:latin typeface="Arial" pitchFamily="34" charset="0"/>
                <a:ea typeface="Times New Roman"/>
                <a:cs typeface="Arial" pitchFamily="34" charset="0"/>
              </a:rPr>
              <a:t>i</a:t>
            </a:r>
            <a:r>
              <a:rPr lang="id-ID" sz="2000" baseline="30000" dirty="0" smtClean="0">
                <a:latin typeface="Arial" pitchFamily="34" charset="0"/>
                <a:ea typeface="Times New Roman"/>
                <a:cs typeface="Arial" pitchFamily="34" charset="0"/>
              </a:rPr>
              <a:t>2</a:t>
            </a:r>
            <a:r>
              <a:rPr lang="id-ID" sz="2000" dirty="0" smtClean="0">
                <a:latin typeface="Arial" pitchFamily="34" charset="0"/>
                <a:ea typeface="Times New Roman"/>
                <a:cs typeface="Arial" pitchFamily="34" charset="0"/>
              </a:rPr>
              <a:t> – bΣx</a:t>
            </a:r>
            <a:r>
              <a:rPr lang="id-ID" sz="1600" dirty="0" smtClean="0">
                <a:latin typeface="Arial" pitchFamily="34" charset="0"/>
                <a:ea typeface="Times New Roman"/>
                <a:cs typeface="Arial" pitchFamily="34" charset="0"/>
              </a:rPr>
              <a:t>i.</a:t>
            </a:r>
            <a:r>
              <a:rPr lang="id-ID" sz="2000" dirty="0" smtClean="0">
                <a:latin typeface="Arial" pitchFamily="34" charset="0"/>
                <a:ea typeface="Times New Roman"/>
                <a:cs typeface="Arial" pitchFamily="34" charset="0"/>
              </a:rPr>
              <a:t>y</a:t>
            </a:r>
            <a:r>
              <a:rPr lang="id-ID" sz="1600" dirty="0" smtClean="0">
                <a:latin typeface="Arial" pitchFamily="34" charset="0"/>
                <a:ea typeface="Times New Roman"/>
                <a:cs typeface="Arial" pitchFamily="34" charset="0"/>
              </a:rPr>
              <a:t>i</a:t>
            </a:r>
            <a:r>
              <a:rPr lang="id-ID" sz="2000" dirty="0" smtClean="0">
                <a:latin typeface="Arial" pitchFamily="34" charset="0"/>
                <a:ea typeface="Calibri"/>
                <a:cs typeface="Arial" pitchFamily="34" charset="0"/>
              </a:rPr>
              <a:t> </a:t>
            </a:r>
            <a:endParaRPr lang="en-US" sz="1200" dirty="0">
              <a:effectLst/>
              <a:latin typeface="Arial" pitchFamily="34" charset="0"/>
              <a:ea typeface="Times New Roman"/>
              <a:cs typeface="Arial" pitchFamily="34" charset="0"/>
            </a:endParaRPr>
          </a:p>
        </p:txBody>
      </p:sp>
      <p:sp>
        <p:nvSpPr>
          <p:cNvPr id="2" name="Rectangle 1"/>
          <p:cNvSpPr/>
          <p:nvPr/>
        </p:nvSpPr>
        <p:spPr>
          <a:xfrm>
            <a:off x="971600" y="827420"/>
            <a:ext cx="4968552" cy="400110"/>
          </a:xfrm>
          <a:prstGeom prst="rect">
            <a:avLst/>
          </a:prstGeom>
        </p:spPr>
        <p:txBody>
          <a:bodyPr wrap="square">
            <a:spAutoFit/>
          </a:bodyPr>
          <a:lstStyle/>
          <a:p>
            <a:pPr>
              <a:spcBef>
                <a:spcPts val="1200"/>
              </a:spcBef>
            </a:pPr>
            <a:r>
              <a:rPr lang="id-ID" sz="2000" dirty="0">
                <a:latin typeface="Times New Roman" panose="02020603050405020304" pitchFamily="18" charset="0"/>
                <a:cs typeface="Times New Roman" panose="02020603050405020304" pitchFamily="18" charset="0"/>
              </a:rPr>
              <a:t>T hitung dapat dicari dengan rumus berikut </a:t>
            </a:r>
            <a:r>
              <a:rPr lang="id-ID"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Rectangle 2"/>
              <p:cNvSpPr/>
              <p:nvPr/>
            </p:nvSpPr>
            <p:spPr>
              <a:xfrm>
                <a:off x="5436096" y="1214750"/>
                <a:ext cx="3456384" cy="3693319"/>
              </a:xfrm>
              <a:prstGeom prst="rect">
                <a:avLst/>
              </a:prstGeom>
            </p:spPr>
            <p:txBody>
              <a:bodyPr wrap="square">
                <a:spAutoFit/>
              </a:bodyPr>
              <a:lstStyle/>
              <a:p>
                <a:r>
                  <a:rPr lang="id-ID" b="1" dirty="0" smtClean="0">
                    <a:latin typeface="Calibri"/>
                    <a:ea typeface="Calibri"/>
                    <a:cs typeface="Times New Roman"/>
                  </a:rPr>
                  <a:t>Keterangan</a:t>
                </a:r>
                <a:r>
                  <a:rPr lang="id-ID" dirty="0" smtClean="0">
                    <a:latin typeface="Calibri"/>
                    <a:ea typeface="Calibri"/>
                    <a:cs typeface="Times New Roman"/>
                  </a:rPr>
                  <a:t> :</a:t>
                </a:r>
              </a:p>
              <a:p>
                <a:r>
                  <a:rPr lang="id-ID" dirty="0" smtClean="0">
                    <a:latin typeface="Calibri"/>
                    <a:ea typeface="Calibri"/>
                    <a:cs typeface="Times New Roman"/>
                  </a:rPr>
                  <a:t>e   =  error</a:t>
                </a:r>
              </a:p>
              <a:p>
                <a:r>
                  <a:rPr lang="id-ID" dirty="0" smtClean="0">
                    <a:latin typeface="Calibri"/>
                    <a:ea typeface="Calibri"/>
                    <a:cs typeface="Times New Roman"/>
                  </a:rPr>
                  <a:t>Yi  =  Variabel Y riil</a:t>
                </a:r>
              </a:p>
              <a:p>
                <a:r>
                  <a:rPr lang="id-ID" dirty="0" smtClean="0">
                    <a:latin typeface="Calibri"/>
                    <a:ea typeface="Calibri"/>
                    <a:cs typeface="Times New Roman"/>
                  </a:rPr>
                  <a:t>Ŷ   =  Nilai Y dugaan</a:t>
                </a:r>
              </a:p>
              <a:p>
                <a:r>
                  <a:rPr lang="id-ID" dirty="0">
                    <a:latin typeface="Calibri"/>
                    <a:cs typeface="Times New Roman"/>
                  </a:rPr>
                  <a:t>Xi  = </a:t>
                </a:r>
                <a:r>
                  <a:rPr lang="id-ID" dirty="0">
                    <a:latin typeface="Calibri"/>
                    <a:ea typeface="Calibri"/>
                    <a:cs typeface="Times New Roman"/>
                  </a:rPr>
                  <a:t>Variabel X riil</a:t>
                </a:r>
                <a:endParaRPr lang="id-ID" dirty="0">
                  <a:latin typeface="Calibri"/>
                  <a:cs typeface="Times New Roman"/>
                </a:endParaRPr>
              </a:p>
              <a:p>
                <a:r>
                  <a:rPr lang="id-ID" dirty="0">
                    <a:latin typeface="Calibri"/>
                    <a:ea typeface="Calibri"/>
                    <a:cs typeface="Times New Roman"/>
                  </a:rPr>
                  <a:t>x</a:t>
                </a:r>
                <a:r>
                  <a:rPr lang="id-ID" dirty="0" smtClean="0">
                    <a:latin typeface="Calibri"/>
                    <a:ea typeface="Calibri"/>
                    <a:cs typeface="Times New Roman"/>
                  </a:rPr>
                  <a:t>i  = </a:t>
                </a:r>
              </a:p>
              <a:p>
                <a:r>
                  <a:rPr lang="id-ID" dirty="0">
                    <a:latin typeface="Calibri"/>
                    <a:ea typeface="Calibri"/>
                    <a:cs typeface="Times New Roman"/>
                  </a:rPr>
                  <a:t>y</a:t>
                </a:r>
                <a:r>
                  <a:rPr lang="id-ID" dirty="0" smtClean="0">
                    <a:latin typeface="Calibri"/>
                    <a:ea typeface="Calibri"/>
                    <a:cs typeface="Times New Roman"/>
                  </a:rPr>
                  <a:t>i  =</a:t>
                </a:r>
              </a:p>
              <a:p>
                <a:r>
                  <a:rPr lang="id-ID" dirty="0" smtClean="0">
                    <a:latin typeface="Calibri"/>
                    <a:ea typeface="Calibri"/>
                    <a:cs typeface="Times New Roman"/>
                  </a:rPr>
                  <a:t>n   = </a:t>
                </a:r>
                <a:r>
                  <a:rPr lang="id-ID" dirty="0">
                    <a:latin typeface="Times New Roman" panose="02020603050405020304" pitchFamily="18" charset="0"/>
                    <a:cs typeface="Times New Roman" panose="02020603050405020304" pitchFamily="18" charset="0"/>
                  </a:rPr>
                  <a:t>jumlah data</a:t>
                </a:r>
                <a:endParaRPr lang="id-ID" dirty="0" smtClean="0">
                  <a:latin typeface="Calibri"/>
                  <a:ea typeface="Calibri"/>
                  <a:cs typeface="Times New Roman"/>
                </a:endParaRPr>
              </a:p>
              <a:p>
                <a:r>
                  <a:rPr lang="id-ID" dirty="0" smtClean="0">
                    <a:latin typeface="Calibri"/>
                    <a:ea typeface="Calibri"/>
                    <a:cs typeface="Times New Roman"/>
                  </a:rPr>
                  <a:t>k   = </a:t>
                </a:r>
                <a:r>
                  <a:rPr lang="id-ID" dirty="0">
                    <a:latin typeface="Times New Roman" panose="02020603050405020304" pitchFamily="18" charset="0"/>
                    <a:cs typeface="Times New Roman" panose="02020603050405020304" pitchFamily="18" charset="0"/>
                  </a:rPr>
                  <a:t>jumlah variabel independen</a:t>
                </a:r>
                <a:endParaRPr lang="id-ID" dirty="0" smtClean="0">
                  <a:latin typeface="Calibri"/>
                  <a:ea typeface="Calibri"/>
                  <a:cs typeface="Times New Roman"/>
                </a:endParaRPr>
              </a:p>
              <a:p>
                <a:r>
                  <a:rPr lang="en-US" dirty="0" err="1" smtClean="0">
                    <a:latin typeface="Calibri"/>
                    <a:ea typeface="Calibri"/>
                    <a:cs typeface="Times New Roman"/>
                  </a:rPr>
                  <a:t>Sb</a:t>
                </a:r>
                <a:r>
                  <a:rPr lang="id-ID" dirty="0" smtClean="0">
                    <a:latin typeface="Calibri"/>
                    <a:ea typeface="Calibri"/>
                    <a:cs typeface="Times New Roman"/>
                  </a:rPr>
                  <a:t> </a:t>
                </a:r>
                <a:r>
                  <a:rPr lang="en-US" dirty="0" smtClean="0">
                    <a:latin typeface="Calibri"/>
                    <a:ea typeface="Calibri"/>
                    <a:cs typeface="Times New Roman"/>
                  </a:rPr>
                  <a:t>=</a:t>
                </a:r>
                <a:r>
                  <a:rPr lang="id-ID" dirty="0" smtClean="0">
                    <a:latin typeface="Calibri"/>
                    <a:ea typeface="Calibri"/>
                    <a:cs typeface="Times New Roman"/>
                  </a:rPr>
                  <a:t>  Standar deviasi koef. b</a:t>
                </a:r>
              </a:p>
              <a:p>
                <a14:m>
                  <m:oMath xmlns:m="http://schemas.openxmlformats.org/officeDocument/2006/math">
                    <m:acc>
                      <m:accPr>
                        <m:chr m:val="̅"/>
                        <m:ctrlPr>
                          <a:rPr lang="id-ID" i="1" smtClean="0">
                            <a:latin typeface="Cambria Math"/>
                          </a:rPr>
                        </m:ctrlPr>
                      </m:accPr>
                      <m:e>
                        <m:r>
                          <m:rPr>
                            <m:sty m:val="p"/>
                          </m:rPr>
                          <a:rPr lang="id-ID" b="0" i="0" smtClean="0">
                            <a:latin typeface="Cambria Math"/>
                          </a:rPr>
                          <m:t>X</m:t>
                        </m:r>
                      </m:e>
                    </m:acc>
                  </m:oMath>
                </a14:m>
                <a:r>
                  <a:rPr lang="id-ID" dirty="0" smtClean="0"/>
                  <a:t>  = Rata-rata X</a:t>
                </a:r>
              </a:p>
              <a:p>
                <a:r>
                  <a:rPr lang="id-ID" dirty="0"/>
                  <a:t>b</a:t>
                </a:r>
                <a:r>
                  <a:rPr lang="id-ID" dirty="0" smtClean="0"/>
                  <a:t>  =  Koefisien b</a:t>
                </a:r>
              </a:p>
              <a:p>
                <a:r>
                  <a:rPr lang="id-ID" dirty="0"/>
                  <a:t>Se = standar </a:t>
                </a:r>
                <a:r>
                  <a:rPr lang="id-ID" dirty="0" smtClean="0"/>
                  <a:t>error</a:t>
                </a:r>
                <a:endParaRPr lang="id-ID" dirty="0"/>
              </a:p>
            </p:txBody>
          </p:sp>
        </mc:Choice>
        <mc:Fallback xmlns="">
          <p:sp>
            <p:nvSpPr>
              <p:cNvPr id="3" name="Rectangle 2"/>
              <p:cNvSpPr>
                <a:spLocks noRot="1" noChangeAspect="1" noMove="1" noResize="1" noEditPoints="1" noAdjustHandles="1" noChangeArrowheads="1" noChangeShapeType="1" noTextEdit="1"/>
              </p:cNvSpPr>
              <p:nvPr/>
            </p:nvSpPr>
            <p:spPr>
              <a:xfrm>
                <a:off x="5436096" y="1214750"/>
                <a:ext cx="3456384" cy="3693319"/>
              </a:xfrm>
              <a:prstGeom prst="rect">
                <a:avLst/>
              </a:prstGeom>
              <a:blipFill rotWithShape="1">
                <a:blip r:embed="rId5"/>
                <a:stretch>
                  <a:fillRect l="-1587" t="-825" b="-1650"/>
                </a:stretch>
              </a:blipFill>
            </p:spPr>
            <p:txBody>
              <a:bodyPr/>
              <a:lstStyle/>
              <a:p>
                <a:r>
                  <a:rPr lang="id-ID">
                    <a:noFill/>
                  </a:rPr>
                  <a:t> </a:t>
                </a:r>
              </a:p>
            </p:txBody>
          </p:sp>
        </mc:Fallback>
      </mc:AlternateContent>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653136"/>
            <a:ext cx="345638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5517232"/>
            <a:ext cx="2276387" cy="91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4436" y="5589240"/>
            <a:ext cx="2114253"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808" y="3212976"/>
            <a:ext cx="1368152" cy="45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2080" y="2924945"/>
            <a:ext cx="1781547" cy="28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8676" y="2596541"/>
            <a:ext cx="1990527" cy="32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07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9"/>
          <p:cNvSpPr txBox="1">
            <a:spLocks noChangeArrowheads="1"/>
          </p:cNvSpPr>
          <p:nvPr/>
        </p:nvSpPr>
        <p:spPr bwMode="auto">
          <a:xfrm>
            <a:off x="910647" y="1052736"/>
            <a:ext cx="4957497" cy="492443"/>
          </a:xfrm>
          <a:prstGeom prst="rect">
            <a:avLst/>
          </a:prstGeom>
          <a:noFill/>
          <a:ln w="9525">
            <a:noFill/>
            <a:miter lim="800000"/>
            <a:headEnd/>
            <a:tailEnd/>
          </a:ln>
        </p:spPr>
        <p:txBody>
          <a:bodyPr wrap="square">
            <a:spAutoFit/>
          </a:bodyPr>
          <a:lstStyle/>
          <a:p>
            <a:r>
              <a:rPr lang="id-ID" sz="2600" b="1" dirty="0" smtClean="0">
                <a:latin typeface="Times New Roman" panose="02020603050405020304" pitchFamily="18" charset="0"/>
                <a:cs typeface="Times New Roman" panose="02020603050405020304" pitchFamily="18" charset="0"/>
              </a:rPr>
              <a:t>Aturan atau kriteria dalam </a:t>
            </a:r>
            <a:r>
              <a:rPr lang="id-ID" sz="2600" b="1" dirty="0">
                <a:latin typeface="Times New Roman" panose="02020603050405020304" pitchFamily="18" charset="0"/>
                <a:cs typeface="Times New Roman" panose="02020603050405020304" pitchFamily="18" charset="0"/>
              </a:rPr>
              <a:t>Uji t :</a:t>
            </a:r>
          </a:p>
        </p:txBody>
      </p:sp>
      <p:sp>
        <p:nvSpPr>
          <p:cNvPr id="35844" name="TextBox 10"/>
          <p:cNvSpPr txBox="1">
            <a:spLocks noChangeArrowheads="1"/>
          </p:cNvSpPr>
          <p:nvPr/>
        </p:nvSpPr>
        <p:spPr bwMode="auto">
          <a:xfrm>
            <a:off x="899592" y="1556792"/>
            <a:ext cx="7958088" cy="1985159"/>
          </a:xfrm>
          <a:prstGeom prst="rect">
            <a:avLst/>
          </a:prstGeom>
          <a:noFill/>
          <a:ln w="9525">
            <a:noFill/>
            <a:miter lim="800000"/>
            <a:headEnd/>
            <a:tailEnd/>
          </a:ln>
        </p:spPr>
        <p:txBody>
          <a:bodyPr wrap="square">
            <a:spAutoFit/>
          </a:bodyPr>
          <a:lstStyle/>
          <a:p>
            <a:r>
              <a:rPr lang="id-ID" sz="2200" dirty="0">
                <a:latin typeface="Times New Roman" panose="02020603050405020304" pitchFamily="18" charset="0"/>
                <a:cs typeface="Times New Roman" panose="02020603050405020304" pitchFamily="18" charset="0"/>
              </a:rPr>
              <a:t>Jika -t </a:t>
            </a:r>
            <a:r>
              <a:rPr lang="id-ID" sz="2200" dirty="0" smtClean="0">
                <a:latin typeface="Times New Roman" panose="02020603050405020304" pitchFamily="18" charset="0"/>
                <a:cs typeface="Times New Roman" panose="02020603050405020304" pitchFamily="18" charset="0"/>
              </a:rPr>
              <a:t>hitung </a:t>
            </a:r>
            <a:r>
              <a:rPr lang="id-ID" sz="2200" dirty="0">
                <a:latin typeface="Times New Roman" panose="02020603050405020304" pitchFamily="18" charset="0"/>
                <a:cs typeface="Times New Roman" panose="02020603050405020304" pitchFamily="18" charset="0"/>
              </a:rPr>
              <a:t>&lt; t </a:t>
            </a:r>
            <a:r>
              <a:rPr lang="id-ID" sz="2200" dirty="0" smtClean="0">
                <a:latin typeface="Times New Roman" panose="02020603050405020304" pitchFamily="18" charset="0"/>
                <a:cs typeface="Times New Roman" panose="02020603050405020304" pitchFamily="18" charset="0"/>
              </a:rPr>
              <a:t>tabel </a:t>
            </a:r>
            <a:r>
              <a:rPr lang="id-ID" sz="2200" dirty="0">
                <a:latin typeface="Times New Roman" panose="02020603050405020304" pitchFamily="18" charset="0"/>
                <a:cs typeface="Times New Roman" panose="02020603050405020304" pitchFamily="18" charset="0"/>
              </a:rPr>
              <a:t>&lt; t hitung  </a:t>
            </a:r>
            <a:r>
              <a:rPr lang="id-ID" sz="2200" dirty="0">
                <a:latin typeface="Times New Roman" panose="02020603050405020304" pitchFamily="18" charset="0"/>
                <a:cs typeface="Times New Roman" panose="02020603050405020304" pitchFamily="18" charset="0"/>
                <a:sym typeface="Wingdings" pitchFamily="2" charset="2"/>
              </a:rPr>
              <a:t>  Tolak H0 </a:t>
            </a:r>
            <a:r>
              <a:rPr lang="id-ID" sz="2200" dirty="0" smtClean="0">
                <a:latin typeface="Times New Roman" panose="02020603050405020304" pitchFamily="18" charset="0"/>
                <a:cs typeface="Times New Roman" panose="02020603050405020304" pitchFamily="18" charset="0"/>
                <a:sym typeface="Wingdings" pitchFamily="2" charset="2"/>
              </a:rPr>
              <a:t>dan </a:t>
            </a:r>
            <a:r>
              <a:rPr lang="id-ID" sz="2200" dirty="0">
                <a:latin typeface="Times New Roman" panose="02020603050405020304" pitchFamily="18" charset="0"/>
                <a:cs typeface="Times New Roman" panose="02020603050405020304" pitchFamily="18" charset="0"/>
                <a:sym typeface="Wingdings" pitchFamily="2" charset="2"/>
              </a:rPr>
              <a:t>H1 diterima</a:t>
            </a:r>
          </a:p>
          <a:p>
            <a:r>
              <a:rPr lang="id-ID" sz="2200" dirty="0">
                <a:latin typeface="Times New Roman" panose="02020603050405020304" pitchFamily="18" charset="0"/>
                <a:cs typeface="Times New Roman" panose="02020603050405020304" pitchFamily="18" charset="0"/>
                <a:sym typeface="Wingdings" pitchFamily="2" charset="2"/>
              </a:rPr>
              <a:t>Jika -t </a:t>
            </a:r>
            <a:r>
              <a:rPr lang="id-ID" sz="2200" dirty="0" smtClean="0">
                <a:latin typeface="Times New Roman" panose="02020603050405020304" pitchFamily="18" charset="0"/>
                <a:cs typeface="Times New Roman" panose="02020603050405020304" pitchFamily="18" charset="0"/>
                <a:sym typeface="Wingdings" pitchFamily="2" charset="2"/>
              </a:rPr>
              <a:t>hitung </a:t>
            </a:r>
            <a:r>
              <a:rPr lang="id-ID" sz="2200" dirty="0">
                <a:latin typeface="Times New Roman" panose="02020603050405020304" pitchFamily="18" charset="0"/>
                <a:cs typeface="Times New Roman" panose="02020603050405020304" pitchFamily="18" charset="0"/>
                <a:sym typeface="Wingdings" pitchFamily="2" charset="2"/>
              </a:rPr>
              <a:t>&gt;  t </a:t>
            </a:r>
            <a:r>
              <a:rPr lang="id-ID" sz="2200" dirty="0" smtClean="0">
                <a:latin typeface="Times New Roman" panose="02020603050405020304" pitchFamily="18" charset="0"/>
                <a:cs typeface="Times New Roman" panose="02020603050405020304" pitchFamily="18" charset="0"/>
                <a:sym typeface="Wingdings" pitchFamily="2" charset="2"/>
              </a:rPr>
              <a:t>tabel </a:t>
            </a:r>
            <a:r>
              <a:rPr lang="id-ID" sz="2200" dirty="0">
                <a:latin typeface="Times New Roman" panose="02020603050405020304" pitchFamily="18" charset="0"/>
                <a:cs typeface="Times New Roman" panose="02020603050405020304" pitchFamily="18" charset="0"/>
                <a:sym typeface="Wingdings" pitchFamily="2" charset="2"/>
              </a:rPr>
              <a:t>&gt; t hitung  Terima H0 </a:t>
            </a:r>
            <a:r>
              <a:rPr lang="id-ID" sz="2200" dirty="0" smtClean="0">
                <a:latin typeface="Times New Roman" panose="02020603050405020304" pitchFamily="18" charset="0"/>
                <a:cs typeface="Times New Roman" panose="02020603050405020304" pitchFamily="18" charset="0"/>
                <a:sym typeface="Wingdings" pitchFamily="2" charset="2"/>
              </a:rPr>
              <a:t>dan </a:t>
            </a:r>
            <a:r>
              <a:rPr lang="id-ID" sz="2200" dirty="0">
                <a:latin typeface="Times New Roman" panose="02020603050405020304" pitchFamily="18" charset="0"/>
                <a:cs typeface="Times New Roman" panose="02020603050405020304" pitchFamily="18" charset="0"/>
                <a:sym typeface="Wingdings" pitchFamily="2" charset="2"/>
              </a:rPr>
              <a:t>H1 ditolak</a:t>
            </a:r>
            <a:r>
              <a:rPr lang="en-US" sz="2200" dirty="0" smtClean="0">
                <a:latin typeface="Times New Roman" panose="02020603050405020304" pitchFamily="18" charset="0"/>
                <a:cs typeface="Times New Roman" panose="02020603050405020304" pitchFamily="18" charset="0"/>
                <a:sym typeface="Wingdings" pitchFamily="2" charset="2"/>
              </a:rPr>
              <a:t>.</a:t>
            </a:r>
            <a:endParaRPr lang="id-ID" sz="2200" dirty="0" smtClean="0">
              <a:latin typeface="Times New Roman" panose="02020603050405020304" pitchFamily="18" charset="0"/>
              <a:cs typeface="Times New Roman" panose="02020603050405020304" pitchFamily="18" charset="0"/>
              <a:sym typeface="Wingdings" pitchFamily="2" charset="2"/>
            </a:endParaRPr>
          </a:p>
          <a:p>
            <a:endParaRPr lang="id-ID" sz="800" dirty="0">
              <a:latin typeface="Times New Roman" panose="02020603050405020304" pitchFamily="18" charset="0"/>
              <a:cs typeface="Times New Roman" panose="02020603050405020304" pitchFamily="18" charset="0"/>
              <a:sym typeface="Wingdings" pitchFamily="2" charset="2"/>
            </a:endParaRPr>
          </a:p>
          <a:p>
            <a:pPr>
              <a:spcAft>
                <a:spcPts val="600"/>
              </a:spcAft>
            </a:pPr>
            <a:r>
              <a:rPr lang="id-ID" sz="2200" dirty="0">
                <a:latin typeface="Times New Roman" panose="02020603050405020304" pitchFamily="18" charset="0"/>
                <a:cs typeface="Times New Roman" panose="02020603050405020304" pitchFamily="18" charset="0"/>
              </a:rPr>
              <a:t>Atau dapat juga menggunakan Nilai Signifikansi :</a:t>
            </a:r>
          </a:p>
          <a:p>
            <a:r>
              <a:rPr lang="id-ID" sz="2200" dirty="0">
                <a:latin typeface="Times New Roman" panose="02020603050405020304" pitchFamily="18" charset="0"/>
                <a:cs typeface="Times New Roman" panose="02020603050405020304" pitchFamily="18" charset="0"/>
              </a:rPr>
              <a:t>Jika Sig &lt; 0.05   </a:t>
            </a:r>
            <a:r>
              <a:rPr lang="id-ID" sz="2200" dirty="0">
                <a:latin typeface="Times New Roman" panose="02020603050405020304" pitchFamily="18" charset="0"/>
                <a:cs typeface="Times New Roman" panose="02020603050405020304" pitchFamily="18" charset="0"/>
                <a:sym typeface="Wingdings" pitchFamily="2" charset="2"/>
              </a:rPr>
              <a:t>  Tolak H0 dan H1 diterima (Signifikan)</a:t>
            </a:r>
          </a:p>
          <a:p>
            <a:r>
              <a:rPr lang="id-ID" sz="2200" dirty="0">
                <a:latin typeface="Times New Roman" panose="02020603050405020304" pitchFamily="18" charset="0"/>
                <a:cs typeface="Times New Roman" panose="02020603050405020304" pitchFamily="18" charset="0"/>
                <a:sym typeface="Wingdings" pitchFamily="2" charset="2"/>
              </a:rPr>
              <a:t>Jika Sig &gt; 0.05     Terima H0 dan </a:t>
            </a:r>
            <a:r>
              <a:rPr lang="id-ID" sz="2200" dirty="0" smtClean="0">
                <a:latin typeface="Times New Roman" panose="02020603050405020304" pitchFamily="18" charset="0"/>
                <a:cs typeface="Times New Roman" panose="02020603050405020304" pitchFamily="18" charset="0"/>
                <a:sym typeface="Wingdings" pitchFamily="2" charset="2"/>
              </a:rPr>
              <a:t>H1 </a:t>
            </a:r>
            <a:r>
              <a:rPr lang="id-ID" sz="2200" dirty="0">
                <a:latin typeface="Times New Roman" panose="02020603050405020304" pitchFamily="18" charset="0"/>
                <a:cs typeface="Times New Roman" panose="02020603050405020304" pitchFamily="18" charset="0"/>
                <a:sym typeface="Wingdings" pitchFamily="2" charset="2"/>
              </a:rPr>
              <a:t>ditolak (Tidak Signifikan)</a:t>
            </a:r>
          </a:p>
        </p:txBody>
      </p:sp>
      <p:sp>
        <p:nvSpPr>
          <p:cNvPr id="15" name="Title 1"/>
          <p:cNvSpPr txBox="1">
            <a:spLocks/>
          </p:cNvSpPr>
          <p:nvPr/>
        </p:nvSpPr>
        <p:spPr>
          <a:xfrm>
            <a:off x="1030622" y="133350"/>
            <a:ext cx="7827628" cy="509568"/>
          </a:xfrm>
          <a:prstGeom prst="rect">
            <a:avLst/>
          </a:prstGeom>
        </p:spPr>
        <p:txBody>
          <a:bodyPr lIns="0" rIns="0" bIns="0" anchor="b">
            <a:noAutofit/>
          </a:bodyPr>
          <a:lstStyle/>
          <a:p>
            <a:pPr fontAlgn="auto">
              <a:spcAft>
                <a:spcPts val="0"/>
              </a:spcAft>
              <a:defRPr/>
            </a:pPr>
            <a:r>
              <a:rPr lang="id-ID" sz="3200" b="1" u="sng" dirty="0">
                <a:latin typeface="Tahoma" pitchFamily="34" charset="0"/>
                <a:ea typeface="Tahoma" pitchFamily="34" charset="0"/>
                <a:cs typeface="Tahoma" pitchFamily="34" charset="0"/>
              </a:rPr>
              <a:t>Uji Parsial Koefisien Regresi : Uji </a:t>
            </a:r>
            <a:r>
              <a:rPr lang="id-ID" sz="3200" b="1" u="sng" dirty="0" smtClean="0">
                <a:latin typeface="Tahoma" pitchFamily="34" charset="0"/>
                <a:ea typeface="Tahoma" pitchFamily="34" charset="0"/>
                <a:cs typeface="Tahoma" pitchFamily="34" charset="0"/>
              </a:rPr>
              <a:t>T</a:t>
            </a:r>
            <a:endParaRPr lang="id-ID" sz="3200" b="1" u="sng" dirty="0">
              <a:latin typeface="Tahoma" pitchFamily="34" charset="0"/>
              <a:ea typeface="Tahoma" pitchFamily="34" charset="0"/>
              <a:cs typeface="Tahoma" pitchFamily="34" charset="0"/>
            </a:endParaRPr>
          </a:p>
        </p:txBody>
      </p:sp>
      <p:sp>
        <p:nvSpPr>
          <p:cNvPr id="6" name="Slide Number Placeholder 5"/>
          <p:cNvSpPr>
            <a:spLocks noGrp="1"/>
          </p:cNvSpPr>
          <p:nvPr>
            <p:ph type="sldNum" sz="quarter" idx="12"/>
          </p:nvPr>
        </p:nvSpPr>
        <p:spPr>
          <a:xfrm>
            <a:off x="6641686" y="6375679"/>
            <a:ext cx="1930814" cy="345796"/>
          </a:xfrm>
        </p:spPr>
        <p:txBody>
          <a:bodyPr/>
          <a:lstStyle/>
          <a:p>
            <a:pPr>
              <a:defRPr/>
            </a:pPr>
            <a:fld id="{31988BCF-023C-45BF-9590-6D96E458F2F2}" type="slidenum">
              <a:rPr lang="id-ID" smtClean="0">
                <a:solidFill>
                  <a:schemeClr val="tx1"/>
                </a:solidFill>
                <a:latin typeface="Times New Roman" panose="02020603050405020304" pitchFamily="18" charset="0"/>
                <a:cs typeface="Times New Roman" panose="02020603050405020304" pitchFamily="18" charset="0"/>
              </a:rPr>
              <a:pPr>
                <a:defRPr/>
              </a:pPr>
              <a:t>21</a:t>
            </a:fld>
            <a:endParaRPr lang="id-ID">
              <a:solidFill>
                <a:schemeClr val="tx1"/>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35124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168896"/>
            <a:ext cx="8164016" cy="5382072"/>
          </a:xfrm>
        </p:spPr>
        <p:txBody>
          <a:bodyPr>
            <a:normAutofit/>
          </a:bodyPr>
          <a:lstStyle/>
          <a:p>
            <a:pPr marL="0" marR="0" lvl="0" indent="0">
              <a:lnSpc>
                <a:spcPct val="115000"/>
              </a:lnSpc>
              <a:spcBef>
                <a:spcPts val="0"/>
              </a:spcBef>
              <a:spcAft>
                <a:spcPts val="0"/>
              </a:spcAft>
              <a:buNone/>
            </a:pPr>
            <a:r>
              <a:rPr lang="en-US" sz="2200" dirty="0" smtClean="0">
                <a:latin typeface="Calibri"/>
                <a:ea typeface="Calibri"/>
                <a:cs typeface="Times New Roman"/>
              </a:rPr>
              <a:t>1. </a:t>
            </a:r>
            <a:r>
              <a:rPr lang="en-US" sz="2200" dirty="0" err="1" smtClean="0">
                <a:latin typeface="Calibri"/>
                <a:ea typeface="Calibri"/>
                <a:cs typeface="Times New Roman"/>
              </a:rPr>
              <a:t>Hasil</a:t>
            </a:r>
            <a:r>
              <a:rPr lang="en-US" sz="2200" dirty="0" smtClean="0">
                <a:latin typeface="Calibri"/>
                <a:ea typeface="Calibri"/>
                <a:cs typeface="Times New Roman"/>
              </a:rPr>
              <a:t> </a:t>
            </a:r>
            <a:r>
              <a:rPr lang="en-US" sz="2200" dirty="0" err="1">
                <a:latin typeface="Calibri"/>
                <a:ea typeface="Calibri"/>
                <a:cs typeface="Times New Roman"/>
              </a:rPr>
              <a:t>perhitungan</a:t>
            </a:r>
            <a:r>
              <a:rPr lang="en-US" sz="2200" dirty="0">
                <a:latin typeface="Calibri"/>
                <a:ea typeface="Calibri"/>
                <a:cs typeface="Times New Roman"/>
              </a:rPr>
              <a:t> </a:t>
            </a:r>
            <a:r>
              <a:rPr lang="en-US" sz="2200" dirty="0" err="1">
                <a:latin typeface="Calibri"/>
                <a:ea typeface="Calibri"/>
                <a:cs typeface="Times New Roman"/>
              </a:rPr>
              <a:t>terhadap</a:t>
            </a:r>
            <a:r>
              <a:rPr lang="en-US" sz="2200" dirty="0">
                <a:latin typeface="Calibri"/>
                <a:ea typeface="Calibri"/>
                <a:cs typeface="Times New Roman"/>
              </a:rPr>
              <a:t> data yang </a:t>
            </a:r>
            <a:r>
              <a:rPr lang="en-US" sz="2200" dirty="0" err="1">
                <a:latin typeface="Calibri"/>
                <a:ea typeface="Calibri"/>
                <a:cs typeface="Times New Roman"/>
              </a:rPr>
              <a:t>telah</a:t>
            </a:r>
            <a:r>
              <a:rPr lang="en-US" sz="2200" dirty="0">
                <a:latin typeface="Calibri"/>
                <a:ea typeface="Calibri"/>
                <a:cs typeface="Times New Roman"/>
              </a:rPr>
              <a:t> </a:t>
            </a:r>
            <a:r>
              <a:rPr lang="en-US" sz="2200" dirty="0" err="1">
                <a:latin typeface="Calibri"/>
                <a:ea typeface="Calibri"/>
                <a:cs typeface="Times New Roman"/>
              </a:rPr>
              <a:t>dikumpulkan</a:t>
            </a:r>
            <a:r>
              <a:rPr lang="en-US" sz="2200" dirty="0">
                <a:latin typeface="Calibri"/>
                <a:ea typeface="Calibri"/>
                <a:cs typeface="Times New Roman"/>
              </a:rPr>
              <a:t> </a:t>
            </a:r>
            <a:r>
              <a:rPr lang="en-US" sz="2200" dirty="0" err="1">
                <a:latin typeface="Calibri"/>
                <a:ea typeface="Calibri"/>
                <a:cs typeface="Times New Roman"/>
              </a:rPr>
              <a:t>dari</a:t>
            </a:r>
            <a:r>
              <a:rPr lang="en-US" sz="2200" dirty="0">
                <a:latin typeface="Calibri"/>
                <a:ea typeface="Calibri"/>
                <a:cs typeface="Times New Roman"/>
              </a:rPr>
              <a:t> </a:t>
            </a:r>
            <a:r>
              <a:rPr lang="en-US" sz="2200" dirty="0" err="1">
                <a:latin typeface="Calibri"/>
                <a:ea typeface="Calibri"/>
                <a:cs typeface="Times New Roman"/>
              </a:rPr>
              <a:t>sampel</a:t>
            </a:r>
            <a:r>
              <a:rPr lang="en-US" sz="2200" dirty="0">
                <a:latin typeface="Calibri"/>
                <a:ea typeface="Calibri"/>
                <a:cs typeface="Times New Roman"/>
              </a:rPr>
              <a:t> </a:t>
            </a:r>
            <a:r>
              <a:rPr lang="en-US" sz="2200" dirty="0" err="1">
                <a:latin typeface="Calibri"/>
                <a:ea typeface="Calibri"/>
                <a:cs typeface="Times New Roman"/>
              </a:rPr>
              <a:t>berukuran</a:t>
            </a:r>
            <a:r>
              <a:rPr lang="en-US" sz="2200" dirty="0">
                <a:latin typeface="Calibri"/>
                <a:ea typeface="Calibri"/>
                <a:cs typeface="Times New Roman"/>
              </a:rPr>
              <a:t> 10 yang </a:t>
            </a:r>
            <a:r>
              <a:rPr lang="en-US" sz="2200" dirty="0" err="1" smtClean="0">
                <a:latin typeface="Calibri"/>
                <a:ea typeface="Calibri"/>
                <a:cs typeface="Times New Roman"/>
              </a:rPr>
              <a:t>menganalisis</a:t>
            </a:r>
            <a:r>
              <a:rPr lang="en-US" sz="2200" dirty="0" smtClean="0">
                <a:latin typeface="Calibri"/>
                <a:ea typeface="Calibri"/>
                <a:cs typeface="Times New Roman"/>
              </a:rPr>
              <a:t> </a:t>
            </a:r>
            <a:r>
              <a:rPr lang="en-US" sz="2200" dirty="0" err="1">
                <a:latin typeface="Calibri"/>
                <a:ea typeface="Calibri"/>
                <a:cs typeface="Times New Roman"/>
              </a:rPr>
              <a:t>hubungan</a:t>
            </a:r>
            <a:r>
              <a:rPr lang="en-US" sz="2200" dirty="0">
                <a:latin typeface="Calibri"/>
                <a:ea typeface="Calibri"/>
                <a:cs typeface="Times New Roman"/>
              </a:rPr>
              <a:t> </a:t>
            </a:r>
            <a:r>
              <a:rPr lang="en-US" sz="2200" dirty="0" err="1">
                <a:latin typeface="Calibri"/>
                <a:ea typeface="Calibri"/>
                <a:cs typeface="Times New Roman"/>
              </a:rPr>
              <a:t>antara</a:t>
            </a:r>
            <a:r>
              <a:rPr lang="en-US" sz="2200" dirty="0">
                <a:latin typeface="Calibri"/>
                <a:ea typeface="Calibri"/>
                <a:cs typeface="Times New Roman"/>
              </a:rPr>
              <a:t> variable </a:t>
            </a:r>
            <a:r>
              <a:rPr lang="en-US" sz="2200" dirty="0" err="1">
                <a:latin typeface="Calibri"/>
                <a:ea typeface="Calibri"/>
                <a:cs typeface="Times New Roman"/>
              </a:rPr>
              <a:t>tak</a:t>
            </a:r>
            <a:r>
              <a:rPr lang="en-US" sz="2200" dirty="0">
                <a:latin typeface="Calibri"/>
                <a:ea typeface="Calibri"/>
                <a:cs typeface="Times New Roman"/>
              </a:rPr>
              <a:t> </a:t>
            </a:r>
            <a:r>
              <a:rPr lang="en-US" sz="2200" dirty="0" err="1">
                <a:latin typeface="Calibri"/>
                <a:ea typeface="Calibri"/>
                <a:cs typeface="Times New Roman"/>
              </a:rPr>
              <a:t>bebas</a:t>
            </a:r>
            <a:r>
              <a:rPr lang="en-US" sz="2200" dirty="0">
                <a:latin typeface="Calibri"/>
                <a:ea typeface="Calibri"/>
                <a:cs typeface="Times New Roman"/>
              </a:rPr>
              <a:t> (</a:t>
            </a:r>
            <a:r>
              <a:rPr lang="en-US" sz="2200" dirty="0" smtClean="0">
                <a:latin typeface="Calibri"/>
                <a:ea typeface="Calibri"/>
                <a:cs typeface="Times New Roman"/>
              </a:rPr>
              <a:t>Y</a:t>
            </a:r>
            <a:r>
              <a:rPr lang="id-ID" sz="2200" dirty="0" smtClean="0">
                <a:latin typeface="Calibri"/>
                <a:ea typeface="Calibri"/>
                <a:cs typeface="Times New Roman"/>
              </a:rPr>
              <a:t> = </a:t>
            </a:r>
            <a:r>
              <a:rPr lang="en-US" sz="2200" dirty="0" err="1">
                <a:latin typeface="Calibri"/>
                <a:ea typeface="Calibri"/>
                <a:cs typeface="Times New Roman"/>
              </a:rPr>
              <a:t>permintaan</a:t>
            </a:r>
            <a:r>
              <a:rPr lang="en-US" sz="2200" dirty="0">
                <a:latin typeface="Calibri"/>
                <a:ea typeface="Calibri"/>
                <a:cs typeface="Times New Roman"/>
              </a:rPr>
              <a:t> </a:t>
            </a:r>
            <a:r>
              <a:rPr lang="en-US" sz="2200" dirty="0" err="1">
                <a:latin typeface="Calibri"/>
                <a:ea typeface="Calibri"/>
                <a:cs typeface="Times New Roman"/>
              </a:rPr>
              <a:t>suatu</a:t>
            </a:r>
            <a:r>
              <a:rPr lang="en-US" sz="2200" dirty="0">
                <a:latin typeface="Calibri"/>
                <a:ea typeface="Calibri"/>
                <a:cs typeface="Times New Roman"/>
              </a:rPr>
              <a:t> </a:t>
            </a:r>
            <a:r>
              <a:rPr lang="en-US" sz="2200" dirty="0" err="1">
                <a:latin typeface="Calibri"/>
                <a:ea typeface="Calibri"/>
                <a:cs typeface="Times New Roman"/>
              </a:rPr>
              <a:t>barang</a:t>
            </a:r>
            <a:r>
              <a:rPr lang="en-US" sz="2200" dirty="0">
                <a:latin typeface="Calibri"/>
                <a:ea typeface="Calibri"/>
                <a:cs typeface="Times New Roman"/>
              </a:rPr>
              <a:t> </a:t>
            </a:r>
            <a:r>
              <a:rPr lang="en-US" sz="2200" dirty="0" err="1">
                <a:latin typeface="Calibri"/>
                <a:ea typeface="Calibri"/>
                <a:cs typeface="Times New Roman"/>
              </a:rPr>
              <a:t>untuk</a:t>
            </a:r>
            <a:r>
              <a:rPr lang="en-US" sz="2200" dirty="0">
                <a:latin typeface="Calibri"/>
                <a:ea typeface="Calibri"/>
                <a:cs typeface="Times New Roman"/>
              </a:rPr>
              <a:t> </a:t>
            </a:r>
            <a:r>
              <a:rPr lang="en-US" sz="2200" dirty="0" err="1">
                <a:latin typeface="Calibri"/>
                <a:ea typeface="Calibri"/>
                <a:cs typeface="Times New Roman"/>
              </a:rPr>
              <a:t>konsumsi</a:t>
            </a:r>
            <a:r>
              <a:rPr lang="en-US" sz="2200" dirty="0">
                <a:latin typeface="Calibri"/>
                <a:ea typeface="Calibri"/>
                <a:cs typeface="Times New Roman"/>
              </a:rPr>
              <a:t>) </a:t>
            </a:r>
            <a:r>
              <a:rPr lang="en-US" sz="2200" dirty="0" err="1">
                <a:latin typeface="Calibri"/>
                <a:ea typeface="Calibri"/>
                <a:cs typeface="Times New Roman"/>
              </a:rPr>
              <a:t>dengan</a:t>
            </a:r>
            <a:r>
              <a:rPr lang="en-US" sz="2200" dirty="0">
                <a:latin typeface="Calibri"/>
                <a:ea typeface="Calibri"/>
                <a:cs typeface="Times New Roman"/>
              </a:rPr>
              <a:t> variable </a:t>
            </a:r>
            <a:r>
              <a:rPr lang="en-US" sz="2200" dirty="0" err="1">
                <a:latin typeface="Calibri"/>
                <a:ea typeface="Calibri"/>
                <a:cs typeface="Times New Roman"/>
              </a:rPr>
              <a:t>bebas</a:t>
            </a:r>
            <a:r>
              <a:rPr lang="en-US" sz="2200" dirty="0">
                <a:latin typeface="Calibri"/>
                <a:ea typeface="Calibri"/>
                <a:cs typeface="Times New Roman"/>
              </a:rPr>
              <a:t> </a:t>
            </a:r>
            <a:r>
              <a:rPr lang="en-US" sz="2200" dirty="0" smtClean="0">
                <a:latin typeface="Calibri"/>
                <a:ea typeface="Calibri"/>
                <a:cs typeface="Times New Roman"/>
              </a:rPr>
              <a:t>X1</a:t>
            </a:r>
            <a:r>
              <a:rPr lang="id-ID" sz="2200" dirty="0" smtClean="0">
                <a:latin typeface="Calibri"/>
                <a:ea typeface="Calibri"/>
                <a:cs typeface="Times New Roman"/>
              </a:rPr>
              <a:t>= </a:t>
            </a:r>
            <a:r>
              <a:rPr lang="en-US" sz="2200" dirty="0" err="1">
                <a:latin typeface="Calibri"/>
                <a:ea typeface="Calibri"/>
                <a:cs typeface="Times New Roman"/>
              </a:rPr>
              <a:t>harga</a:t>
            </a:r>
            <a:r>
              <a:rPr lang="en-US" sz="2200" dirty="0">
                <a:latin typeface="Calibri"/>
                <a:ea typeface="Calibri"/>
                <a:cs typeface="Times New Roman"/>
              </a:rPr>
              <a:t> </a:t>
            </a:r>
            <a:r>
              <a:rPr lang="en-US" sz="2200" dirty="0" err="1" smtClean="0">
                <a:latin typeface="Calibri"/>
                <a:ea typeface="Calibri"/>
                <a:cs typeface="Times New Roman"/>
              </a:rPr>
              <a:t>barang</a:t>
            </a:r>
            <a:r>
              <a:rPr lang="id-ID" sz="2200" dirty="0" smtClean="0">
                <a:latin typeface="Calibri"/>
                <a:ea typeface="Calibri"/>
                <a:cs typeface="Times New Roman"/>
              </a:rPr>
              <a:t>.  P</a:t>
            </a:r>
            <a:r>
              <a:rPr lang="en-US" sz="2200" dirty="0" err="1" smtClean="0">
                <a:latin typeface="Calibri"/>
                <a:ea typeface="Calibri"/>
                <a:cs typeface="Times New Roman"/>
              </a:rPr>
              <a:t>ersamaan</a:t>
            </a:r>
            <a:r>
              <a:rPr lang="en-US" sz="2200" dirty="0" smtClean="0">
                <a:latin typeface="Calibri"/>
                <a:ea typeface="Calibri"/>
                <a:cs typeface="Times New Roman"/>
              </a:rPr>
              <a:t> </a:t>
            </a:r>
            <a:r>
              <a:rPr lang="id-ID" sz="2200" dirty="0" smtClean="0">
                <a:latin typeface="Calibri"/>
                <a:ea typeface="Calibri"/>
                <a:cs typeface="Times New Roman"/>
              </a:rPr>
              <a:t>regresinya </a:t>
            </a:r>
            <a:r>
              <a:rPr lang="en-US" sz="2200" dirty="0" err="1" smtClean="0">
                <a:latin typeface="Calibri"/>
                <a:ea typeface="Calibri"/>
                <a:cs typeface="Times New Roman"/>
              </a:rPr>
              <a:t>sebagai</a:t>
            </a:r>
            <a:r>
              <a:rPr lang="en-US" sz="2200" dirty="0" smtClean="0">
                <a:latin typeface="Calibri"/>
                <a:ea typeface="Calibri"/>
                <a:cs typeface="Times New Roman"/>
              </a:rPr>
              <a:t> </a:t>
            </a:r>
            <a:r>
              <a:rPr lang="en-US" sz="2200" dirty="0" err="1">
                <a:latin typeface="Calibri"/>
                <a:ea typeface="Calibri"/>
                <a:cs typeface="Times New Roman"/>
              </a:rPr>
              <a:t>berikut</a:t>
            </a:r>
            <a:r>
              <a:rPr lang="en-US" sz="2200" dirty="0">
                <a:latin typeface="Calibri"/>
                <a:ea typeface="Calibri"/>
                <a:cs typeface="Times New Roman"/>
              </a:rPr>
              <a:t> </a:t>
            </a:r>
            <a:r>
              <a:rPr lang="en-US" sz="2200" dirty="0" smtClean="0">
                <a:latin typeface="Calibri"/>
                <a:ea typeface="Calibri"/>
                <a:cs typeface="Times New Roman"/>
              </a:rPr>
              <a:t>:</a:t>
            </a:r>
          </a:p>
          <a:p>
            <a:pPr marL="0" marR="0" lvl="0" indent="0">
              <a:lnSpc>
                <a:spcPct val="115000"/>
              </a:lnSpc>
              <a:spcBef>
                <a:spcPts val="0"/>
              </a:spcBef>
              <a:spcAft>
                <a:spcPts val="0"/>
              </a:spcAft>
              <a:buNone/>
            </a:pPr>
            <a:r>
              <a:rPr lang="en-US" sz="2200" dirty="0" smtClean="0">
                <a:latin typeface="Calibri"/>
                <a:ea typeface="Calibri"/>
                <a:cs typeface="Times New Roman"/>
              </a:rPr>
              <a:t> 	</a:t>
            </a:r>
            <a:r>
              <a:rPr lang="en-US" sz="2200" b="1" dirty="0" smtClean="0">
                <a:latin typeface="Calibri"/>
                <a:ea typeface="Calibri"/>
                <a:cs typeface="Times New Roman"/>
              </a:rPr>
              <a:t>Ŷ  </a:t>
            </a:r>
            <a:r>
              <a:rPr lang="en-US" sz="2200" b="1" dirty="0">
                <a:latin typeface="Calibri"/>
                <a:ea typeface="Calibri"/>
                <a:cs typeface="Times New Roman"/>
              </a:rPr>
              <a:t>= 2,5529 – </a:t>
            </a:r>
            <a:r>
              <a:rPr lang="en-US" sz="2200" b="1" dirty="0" smtClean="0">
                <a:latin typeface="Calibri"/>
                <a:ea typeface="Calibri"/>
                <a:cs typeface="Times New Roman"/>
              </a:rPr>
              <a:t>1,092</a:t>
            </a:r>
            <a:r>
              <a:rPr lang="id-ID" sz="2200" b="1" dirty="0" smtClean="0">
                <a:latin typeface="Calibri"/>
                <a:ea typeface="Calibri"/>
                <a:cs typeface="Times New Roman"/>
              </a:rPr>
              <a:t> </a:t>
            </a:r>
            <a:r>
              <a:rPr lang="en-US" sz="2200" b="1" dirty="0" smtClean="0">
                <a:latin typeface="Calibri"/>
                <a:ea typeface="Calibri"/>
                <a:cs typeface="Times New Roman"/>
              </a:rPr>
              <a:t>X1</a:t>
            </a:r>
            <a:endParaRPr lang="id-ID" sz="2200" b="1" dirty="0" smtClean="0">
              <a:latin typeface="Calibri"/>
              <a:ea typeface="Calibri"/>
              <a:cs typeface="Times New Roman"/>
            </a:endParaRPr>
          </a:p>
          <a:p>
            <a:pPr marL="0" marR="0" lvl="0" indent="0">
              <a:lnSpc>
                <a:spcPct val="115000"/>
              </a:lnSpc>
              <a:spcBef>
                <a:spcPts val="0"/>
              </a:spcBef>
              <a:spcAft>
                <a:spcPts val="0"/>
              </a:spcAft>
              <a:buNone/>
            </a:pPr>
            <a:r>
              <a:rPr lang="en-US" sz="2200" dirty="0" err="1" smtClean="0">
                <a:latin typeface="Calibri"/>
                <a:ea typeface="Calibri"/>
                <a:cs typeface="Times New Roman"/>
              </a:rPr>
              <a:t>Dimana</a:t>
            </a:r>
            <a:r>
              <a:rPr lang="en-US" sz="2200" dirty="0" smtClean="0">
                <a:latin typeface="Calibri"/>
                <a:ea typeface="Calibri"/>
                <a:cs typeface="Times New Roman"/>
              </a:rPr>
              <a:t> </a:t>
            </a:r>
            <a:r>
              <a:rPr lang="en-US" sz="2200" dirty="0" err="1" smtClean="0">
                <a:latin typeface="Calibri"/>
                <a:ea typeface="Calibri"/>
                <a:cs typeface="Times New Roman"/>
              </a:rPr>
              <a:t>nilai</a:t>
            </a:r>
            <a:r>
              <a:rPr lang="en-US" sz="2200" dirty="0" smtClean="0">
                <a:latin typeface="Calibri"/>
                <a:ea typeface="Calibri"/>
                <a:cs typeface="Times New Roman"/>
              </a:rPr>
              <a:t> : Sb</a:t>
            </a:r>
            <a:r>
              <a:rPr lang="en-US" sz="2200" baseline="-25000" dirty="0" smtClean="0">
                <a:latin typeface="Calibri"/>
                <a:ea typeface="Calibri"/>
                <a:cs typeface="Times New Roman"/>
              </a:rPr>
              <a:t>0</a:t>
            </a:r>
            <a:r>
              <a:rPr lang="en-US" sz="2200" dirty="0" smtClean="0">
                <a:latin typeface="Calibri"/>
                <a:ea typeface="Calibri"/>
                <a:cs typeface="Times New Roman"/>
              </a:rPr>
              <a:t>=1,6248 </a:t>
            </a:r>
            <a:r>
              <a:rPr lang="id-ID" sz="2200" dirty="0">
                <a:latin typeface="Calibri"/>
                <a:ea typeface="Calibri"/>
                <a:cs typeface="Times New Roman"/>
              </a:rPr>
              <a:t> </a:t>
            </a:r>
            <a:r>
              <a:rPr lang="id-ID" sz="2200" dirty="0" smtClean="0">
                <a:latin typeface="Calibri"/>
                <a:ea typeface="Calibri"/>
                <a:cs typeface="Times New Roman"/>
              </a:rPr>
              <a:t>dan</a:t>
            </a:r>
            <a:r>
              <a:rPr lang="en-US" sz="2200" dirty="0" smtClean="0">
                <a:latin typeface="Calibri"/>
                <a:ea typeface="Calibri"/>
                <a:cs typeface="Times New Roman"/>
              </a:rPr>
              <a:t>  Sb</a:t>
            </a:r>
            <a:r>
              <a:rPr lang="en-US" sz="2200" baseline="-25000" dirty="0" smtClean="0">
                <a:latin typeface="Calibri"/>
                <a:ea typeface="Calibri"/>
                <a:cs typeface="Times New Roman"/>
              </a:rPr>
              <a:t>1</a:t>
            </a:r>
            <a:r>
              <a:rPr lang="en-US" sz="2200" dirty="0" smtClean="0">
                <a:latin typeface="Calibri"/>
                <a:ea typeface="Calibri"/>
                <a:cs typeface="Times New Roman"/>
              </a:rPr>
              <a:t> </a:t>
            </a:r>
            <a:r>
              <a:rPr lang="en-US" sz="2200" dirty="0">
                <a:latin typeface="Calibri"/>
                <a:ea typeface="Calibri"/>
                <a:cs typeface="Times New Roman"/>
              </a:rPr>
              <a:t>= </a:t>
            </a:r>
            <a:r>
              <a:rPr lang="en-US" sz="2200" dirty="0" smtClean="0">
                <a:latin typeface="Calibri"/>
                <a:ea typeface="Calibri"/>
                <a:cs typeface="Times New Roman"/>
              </a:rPr>
              <a:t>0,2708 </a:t>
            </a:r>
            <a:endParaRPr lang="en-US" sz="2200" dirty="0">
              <a:latin typeface="Calibri"/>
              <a:ea typeface="Calibri"/>
              <a:cs typeface="Times New Roman"/>
            </a:endParaRPr>
          </a:p>
          <a:p>
            <a:pPr marL="0" marR="0" indent="0">
              <a:lnSpc>
                <a:spcPct val="115000"/>
              </a:lnSpc>
              <a:spcBef>
                <a:spcPts val="600"/>
              </a:spcBef>
              <a:spcAft>
                <a:spcPts val="0"/>
              </a:spcAft>
              <a:buNone/>
            </a:pPr>
            <a:r>
              <a:rPr lang="en-US" sz="2200" dirty="0">
                <a:latin typeface="Calibri"/>
                <a:ea typeface="Calibri"/>
                <a:cs typeface="Times New Roman"/>
              </a:rPr>
              <a:t>Dari </a:t>
            </a:r>
            <a:r>
              <a:rPr lang="en-US" sz="2200" dirty="0" err="1">
                <a:latin typeface="Calibri"/>
                <a:ea typeface="Calibri"/>
                <a:cs typeface="Times New Roman"/>
              </a:rPr>
              <a:t>informasi</a:t>
            </a:r>
            <a:r>
              <a:rPr lang="en-US" sz="2200" dirty="0">
                <a:latin typeface="Calibri"/>
                <a:ea typeface="Calibri"/>
                <a:cs typeface="Times New Roman"/>
              </a:rPr>
              <a:t> </a:t>
            </a:r>
            <a:r>
              <a:rPr lang="en-US" sz="2200" dirty="0" err="1">
                <a:latin typeface="Calibri"/>
                <a:ea typeface="Calibri"/>
                <a:cs typeface="Times New Roman"/>
              </a:rPr>
              <a:t>tersebut</a:t>
            </a:r>
            <a:r>
              <a:rPr lang="en-US" sz="2200" dirty="0">
                <a:latin typeface="Calibri"/>
                <a:ea typeface="Calibri"/>
                <a:cs typeface="Times New Roman"/>
              </a:rPr>
              <a:t> </a:t>
            </a:r>
            <a:r>
              <a:rPr lang="en-US" sz="2200" dirty="0" err="1">
                <a:latin typeface="Calibri"/>
                <a:ea typeface="Calibri"/>
                <a:cs typeface="Times New Roman"/>
              </a:rPr>
              <a:t>ujilah</a:t>
            </a:r>
            <a:r>
              <a:rPr lang="en-US" sz="2200" dirty="0">
                <a:latin typeface="Calibri"/>
                <a:ea typeface="Calibri"/>
                <a:cs typeface="Times New Roman"/>
              </a:rPr>
              <a:t> </a:t>
            </a:r>
            <a:r>
              <a:rPr lang="en-US" sz="2200" dirty="0" err="1">
                <a:latin typeface="Calibri"/>
                <a:ea typeface="Calibri"/>
                <a:cs typeface="Times New Roman"/>
              </a:rPr>
              <a:t>pendapat</a:t>
            </a:r>
            <a:r>
              <a:rPr lang="en-US" sz="2200" dirty="0">
                <a:latin typeface="Calibri"/>
                <a:ea typeface="Calibri"/>
                <a:cs typeface="Times New Roman"/>
              </a:rPr>
              <a:t> yang </a:t>
            </a:r>
            <a:r>
              <a:rPr lang="en-US" sz="2200" dirty="0" err="1">
                <a:latin typeface="Calibri"/>
                <a:ea typeface="Calibri"/>
                <a:cs typeface="Times New Roman"/>
              </a:rPr>
              <a:t>mengatakan</a:t>
            </a:r>
            <a:r>
              <a:rPr lang="en-US" sz="2200" dirty="0">
                <a:latin typeface="Calibri"/>
                <a:ea typeface="Calibri"/>
                <a:cs typeface="Times New Roman"/>
              </a:rPr>
              <a:t> </a:t>
            </a:r>
            <a:r>
              <a:rPr lang="en-US" sz="2200" dirty="0" err="1">
                <a:latin typeface="Calibri"/>
                <a:ea typeface="Calibri"/>
                <a:cs typeface="Times New Roman"/>
              </a:rPr>
              <a:t>bahwa</a:t>
            </a:r>
            <a:r>
              <a:rPr lang="en-US" sz="2200" dirty="0">
                <a:latin typeface="Calibri"/>
                <a:ea typeface="Calibri"/>
                <a:cs typeface="Times New Roman"/>
              </a:rPr>
              <a:t> :	</a:t>
            </a:r>
          </a:p>
          <a:p>
            <a:pPr marL="342900" marR="0" lvl="0" indent="-342900">
              <a:lnSpc>
                <a:spcPct val="115000"/>
              </a:lnSpc>
              <a:spcBef>
                <a:spcPts val="0"/>
              </a:spcBef>
              <a:spcAft>
                <a:spcPts val="0"/>
              </a:spcAft>
              <a:buFont typeface="+mj-lt"/>
              <a:buAutoNum type="alphaLcPeriod"/>
            </a:pPr>
            <a:r>
              <a:rPr lang="en-US" sz="2200" dirty="0" err="1">
                <a:latin typeface="Calibri"/>
                <a:ea typeface="Calibri"/>
                <a:cs typeface="Times New Roman"/>
              </a:rPr>
              <a:t>Tak</a:t>
            </a:r>
            <a:r>
              <a:rPr lang="en-US" sz="2200" dirty="0">
                <a:latin typeface="Calibri"/>
                <a:ea typeface="Calibri"/>
                <a:cs typeface="Times New Roman"/>
              </a:rPr>
              <a:t> </a:t>
            </a:r>
            <a:r>
              <a:rPr lang="en-US" sz="2200" dirty="0" err="1">
                <a:latin typeface="Calibri"/>
                <a:ea typeface="Calibri"/>
                <a:cs typeface="Times New Roman"/>
              </a:rPr>
              <a:t>ada</a:t>
            </a:r>
            <a:r>
              <a:rPr lang="en-US" sz="2200" dirty="0">
                <a:latin typeface="Calibri"/>
                <a:ea typeface="Calibri"/>
                <a:cs typeface="Times New Roman"/>
              </a:rPr>
              <a:t> </a:t>
            </a:r>
            <a:r>
              <a:rPr lang="en-US" sz="2200" dirty="0" err="1">
                <a:latin typeface="Calibri"/>
                <a:ea typeface="Calibri"/>
                <a:cs typeface="Times New Roman"/>
              </a:rPr>
              <a:t>atau</a:t>
            </a:r>
            <a:r>
              <a:rPr lang="en-US" sz="2200" dirty="0">
                <a:latin typeface="Calibri"/>
                <a:ea typeface="Calibri"/>
                <a:cs typeface="Times New Roman"/>
              </a:rPr>
              <a:t> </a:t>
            </a:r>
            <a:r>
              <a:rPr lang="en-US" sz="2200" dirty="0" err="1">
                <a:latin typeface="Calibri"/>
                <a:ea typeface="Calibri"/>
                <a:cs typeface="Times New Roman"/>
              </a:rPr>
              <a:t>ada</a:t>
            </a:r>
            <a:r>
              <a:rPr lang="en-US" sz="2200" dirty="0">
                <a:latin typeface="Calibri"/>
                <a:ea typeface="Calibri"/>
                <a:cs typeface="Times New Roman"/>
              </a:rPr>
              <a:t> </a:t>
            </a:r>
            <a:r>
              <a:rPr lang="en-US" sz="2200" dirty="0" err="1">
                <a:latin typeface="Calibri"/>
                <a:ea typeface="Calibri"/>
                <a:cs typeface="Times New Roman"/>
              </a:rPr>
              <a:t>pengaruh</a:t>
            </a:r>
            <a:r>
              <a:rPr lang="en-US" sz="2200" dirty="0">
                <a:latin typeface="Calibri"/>
                <a:ea typeface="Calibri"/>
                <a:cs typeface="Times New Roman"/>
              </a:rPr>
              <a:t> </a:t>
            </a:r>
            <a:r>
              <a:rPr lang="en-US" sz="2200" dirty="0" err="1">
                <a:latin typeface="Calibri"/>
                <a:ea typeface="Calibri"/>
                <a:cs typeface="Times New Roman"/>
              </a:rPr>
              <a:t>positif</a:t>
            </a:r>
            <a:r>
              <a:rPr lang="en-US" sz="2200" dirty="0">
                <a:latin typeface="Calibri"/>
                <a:ea typeface="Calibri"/>
                <a:cs typeface="Times New Roman"/>
              </a:rPr>
              <a:t> </a:t>
            </a:r>
            <a:r>
              <a:rPr lang="en-US" sz="2200" dirty="0" err="1">
                <a:latin typeface="Calibri"/>
                <a:ea typeface="Calibri"/>
                <a:cs typeface="Times New Roman"/>
              </a:rPr>
              <a:t>dari</a:t>
            </a:r>
            <a:r>
              <a:rPr lang="en-US" sz="2200" dirty="0">
                <a:latin typeface="Calibri"/>
                <a:ea typeface="Calibri"/>
                <a:cs typeface="Times New Roman"/>
              </a:rPr>
              <a:t> </a:t>
            </a:r>
            <a:r>
              <a:rPr lang="en-US" sz="2200" dirty="0" err="1">
                <a:latin typeface="Calibri"/>
                <a:ea typeface="Calibri"/>
                <a:cs typeface="Times New Roman"/>
              </a:rPr>
              <a:t>harga</a:t>
            </a:r>
            <a:r>
              <a:rPr lang="en-US" sz="2200" dirty="0">
                <a:latin typeface="Calibri"/>
                <a:ea typeface="Calibri"/>
                <a:cs typeface="Times New Roman"/>
              </a:rPr>
              <a:t> </a:t>
            </a:r>
            <a:r>
              <a:rPr lang="en-US" sz="2200" dirty="0" err="1">
                <a:latin typeface="Calibri"/>
                <a:ea typeface="Calibri"/>
                <a:cs typeface="Times New Roman"/>
              </a:rPr>
              <a:t>terhadap</a:t>
            </a:r>
            <a:r>
              <a:rPr lang="en-US" sz="2200" dirty="0">
                <a:latin typeface="Calibri"/>
                <a:ea typeface="Calibri"/>
                <a:cs typeface="Times New Roman"/>
              </a:rPr>
              <a:t> </a:t>
            </a:r>
            <a:r>
              <a:rPr lang="en-US" sz="2200" dirty="0" err="1">
                <a:latin typeface="Calibri"/>
                <a:ea typeface="Calibri"/>
                <a:cs typeface="Times New Roman"/>
              </a:rPr>
              <a:t>konsumsi</a:t>
            </a:r>
            <a:r>
              <a:rPr lang="en-US" sz="2200" dirty="0">
                <a:latin typeface="Calibri"/>
                <a:ea typeface="Calibri"/>
                <a:cs typeface="Times New Roman"/>
              </a:rPr>
              <a:t>, </a:t>
            </a:r>
            <a:r>
              <a:rPr lang="en-US" sz="2200" dirty="0" err="1">
                <a:latin typeface="Calibri"/>
                <a:ea typeface="Calibri"/>
                <a:cs typeface="Times New Roman"/>
              </a:rPr>
              <a:t>dengan</a:t>
            </a:r>
            <a:r>
              <a:rPr lang="en-US" sz="2200" dirty="0">
                <a:latin typeface="Calibri"/>
                <a:ea typeface="Calibri"/>
                <a:cs typeface="Times New Roman"/>
              </a:rPr>
              <a:t> </a:t>
            </a:r>
            <a:r>
              <a:rPr lang="en-US" sz="2200" dirty="0" err="1">
                <a:latin typeface="Calibri"/>
                <a:ea typeface="Calibri"/>
                <a:cs typeface="Times New Roman"/>
              </a:rPr>
              <a:t>alternatif</a:t>
            </a:r>
            <a:r>
              <a:rPr lang="en-US" sz="2200" dirty="0">
                <a:latin typeface="Calibri"/>
                <a:ea typeface="Calibri"/>
                <a:cs typeface="Times New Roman"/>
              </a:rPr>
              <a:t> </a:t>
            </a:r>
            <a:r>
              <a:rPr lang="en-US" sz="2200" dirty="0" err="1">
                <a:latin typeface="Calibri"/>
                <a:ea typeface="Calibri"/>
                <a:cs typeface="Times New Roman"/>
              </a:rPr>
              <a:t>ada</a:t>
            </a:r>
            <a:r>
              <a:rPr lang="en-US" sz="2200" dirty="0">
                <a:latin typeface="Calibri"/>
                <a:ea typeface="Calibri"/>
                <a:cs typeface="Times New Roman"/>
              </a:rPr>
              <a:t> </a:t>
            </a:r>
            <a:r>
              <a:rPr lang="en-US" sz="2200" dirty="0" err="1">
                <a:latin typeface="Calibri"/>
                <a:ea typeface="Calibri"/>
                <a:cs typeface="Times New Roman"/>
              </a:rPr>
              <a:t>pengaruh</a:t>
            </a:r>
            <a:r>
              <a:rPr lang="en-US" sz="2200" dirty="0">
                <a:latin typeface="Calibri"/>
                <a:ea typeface="Calibri"/>
                <a:cs typeface="Times New Roman"/>
              </a:rPr>
              <a:t> yang </a:t>
            </a:r>
            <a:r>
              <a:rPr lang="en-US" sz="2200" dirty="0" err="1">
                <a:latin typeface="Calibri"/>
                <a:ea typeface="Calibri"/>
                <a:cs typeface="Times New Roman"/>
              </a:rPr>
              <a:t>negatif</a:t>
            </a:r>
            <a:r>
              <a:rPr lang="en-US" sz="2200" dirty="0">
                <a:latin typeface="Calibri"/>
                <a:ea typeface="Calibri"/>
                <a:cs typeface="Times New Roman"/>
              </a:rPr>
              <a:t>. </a:t>
            </a:r>
            <a:r>
              <a:rPr lang="en-US" sz="2200" dirty="0" err="1">
                <a:latin typeface="Calibri"/>
                <a:ea typeface="Calibri"/>
                <a:cs typeface="Times New Roman"/>
              </a:rPr>
              <a:t>Gunakan</a:t>
            </a:r>
            <a:r>
              <a:rPr lang="en-US" sz="2200" dirty="0">
                <a:latin typeface="Calibri"/>
                <a:ea typeface="Calibri"/>
                <a:cs typeface="Times New Roman"/>
              </a:rPr>
              <a:t> </a:t>
            </a:r>
            <a:r>
              <a:rPr lang="en-US" sz="2200" dirty="0">
                <a:latin typeface="Calibri"/>
                <a:ea typeface="Calibri"/>
                <a:cs typeface="Calibri"/>
              </a:rPr>
              <a:t>α</a:t>
            </a:r>
            <a:r>
              <a:rPr lang="en-US" sz="2200" dirty="0">
                <a:latin typeface="Calibri"/>
                <a:ea typeface="Calibri"/>
                <a:cs typeface="Times New Roman"/>
              </a:rPr>
              <a:t> = 5%</a:t>
            </a:r>
          </a:p>
          <a:p>
            <a:pPr marL="342900" marR="0" lvl="0" indent="-342900">
              <a:lnSpc>
                <a:spcPct val="115000"/>
              </a:lnSpc>
              <a:spcBef>
                <a:spcPts val="0"/>
              </a:spcBef>
              <a:spcAft>
                <a:spcPts val="1000"/>
              </a:spcAft>
              <a:buFont typeface="+mj-lt"/>
              <a:buAutoNum type="alphaLcPeriod"/>
            </a:pPr>
            <a:r>
              <a:rPr lang="id-ID" sz="2200" dirty="0" smtClean="0">
                <a:latin typeface="Calibri"/>
                <a:ea typeface="Calibri"/>
                <a:cs typeface="Times New Roman"/>
              </a:rPr>
              <a:t>T</a:t>
            </a:r>
            <a:r>
              <a:rPr lang="en-US" sz="2200" dirty="0" err="1" smtClean="0">
                <a:latin typeface="Calibri"/>
                <a:ea typeface="Calibri"/>
                <a:cs typeface="Times New Roman"/>
              </a:rPr>
              <a:t>ak</a:t>
            </a:r>
            <a:r>
              <a:rPr lang="en-US" sz="2200" dirty="0" smtClean="0">
                <a:latin typeface="Calibri"/>
                <a:ea typeface="Calibri"/>
                <a:cs typeface="Times New Roman"/>
              </a:rPr>
              <a:t> </a:t>
            </a:r>
            <a:r>
              <a:rPr lang="en-US" sz="2200" dirty="0" err="1">
                <a:latin typeface="Calibri"/>
                <a:ea typeface="Calibri"/>
                <a:cs typeface="Times New Roman"/>
              </a:rPr>
              <a:t>ada</a:t>
            </a:r>
            <a:r>
              <a:rPr lang="en-US" sz="2200" dirty="0">
                <a:latin typeface="Calibri"/>
                <a:ea typeface="Calibri"/>
                <a:cs typeface="Times New Roman"/>
              </a:rPr>
              <a:t> </a:t>
            </a:r>
            <a:r>
              <a:rPr lang="en-US" sz="2200" dirty="0" err="1">
                <a:latin typeface="Calibri"/>
                <a:ea typeface="Calibri"/>
                <a:cs typeface="Times New Roman"/>
              </a:rPr>
              <a:t>pengaruh</a:t>
            </a:r>
            <a:r>
              <a:rPr lang="en-US" sz="2200" dirty="0">
                <a:latin typeface="Calibri"/>
                <a:ea typeface="Calibri"/>
                <a:cs typeface="Times New Roman"/>
              </a:rPr>
              <a:t> </a:t>
            </a:r>
            <a:r>
              <a:rPr lang="en-US" sz="2200" dirty="0" err="1" smtClean="0">
                <a:latin typeface="Calibri"/>
                <a:ea typeface="Calibri"/>
                <a:cs typeface="Times New Roman"/>
              </a:rPr>
              <a:t>harga</a:t>
            </a:r>
            <a:r>
              <a:rPr lang="en-US" sz="2200" dirty="0" smtClean="0">
                <a:latin typeface="Calibri"/>
                <a:ea typeface="Calibri"/>
                <a:cs typeface="Times New Roman"/>
              </a:rPr>
              <a:t> </a:t>
            </a:r>
            <a:r>
              <a:rPr lang="en-US" sz="2200" dirty="0" err="1">
                <a:latin typeface="Calibri"/>
                <a:ea typeface="Calibri"/>
                <a:cs typeface="Times New Roman"/>
              </a:rPr>
              <a:t>terhadap</a:t>
            </a:r>
            <a:r>
              <a:rPr lang="en-US" sz="2200" dirty="0">
                <a:latin typeface="Calibri"/>
                <a:ea typeface="Calibri"/>
                <a:cs typeface="Times New Roman"/>
              </a:rPr>
              <a:t> </a:t>
            </a:r>
            <a:r>
              <a:rPr lang="en-US" sz="2200" dirty="0" err="1">
                <a:latin typeface="Calibri"/>
                <a:ea typeface="Calibri"/>
                <a:cs typeface="Times New Roman"/>
              </a:rPr>
              <a:t>konsumsi</a:t>
            </a:r>
            <a:r>
              <a:rPr lang="en-US" sz="2200" dirty="0">
                <a:latin typeface="Calibri"/>
                <a:ea typeface="Calibri"/>
                <a:cs typeface="Times New Roman"/>
              </a:rPr>
              <a:t>, </a:t>
            </a:r>
            <a:r>
              <a:rPr lang="en-US" sz="2200" dirty="0" err="1">
                <a:latin typeface="Calibri"/>
                <a:ea typeface="Calibri"/>
                <a:cs typeface="Times New Roman"/>
              </a:rPr>
              <a:t>dengan</a:t>
            </a:r>
            <a:r>
              <a:rPr lang="en-US" sz="2200" dirty="0">
                <a:latin typeface="Calibri"/>
                <a:ea typeface="Calibri"/>
                <a:cs typeface="Times New Roman"/>
              </a:rPr>
              <a:t> alternative </a:t>
            </a:r>
            <a:r>
              <a:rPr lang="en-US" sz="2200" dirty="0" err="1">
                <a:latin typeface="Calibri"/>
                <a:ea typeface="Calibri"/>
                <a:cs typeface="Times New Roman"/>
              </a:rPr>
              <a:t>ada</a:t>
            </a:r>
            <a:r>
              <a:rPr lang="en-US" sz="2200" dirty="0">
                <a:latin typeface="Calibri"/>
                <a:ea typeface="Calibri"/>
                <a:cs typeface="Times New Roman"/>
              </a:rPr>
              <a:t> </a:t>
            </a:r>
            <a:r>
              <a:rPr lang="en-US" sz="2200" dirty="0" err="1">
                <a:latin typeface="Calibri"/>
                <a:ea typeface="Calibri"/>
                <a:cs typeface="Times New Roman"/>
              </a:rPr>
              <a:t>pengaruh</a:t>
            </a:r>
            <a:r>
              <a:rPr lang="en-US" sz="2200" dirty="0">
                <a:latin typeface="Calibri"/>
                <a:ea typeface="Calibri"/>
                <a:cs typeface="Times New Roman"/>
              </a:rPr>
              <a:t>. </a:t>
            </a:r>
            <a:r>
              <a:rPr lang="en-US" sz="2200" dirty="0" err="1">
                <a:latin typeface="Calibri"/>
                <a:ea typeface="Calibri"/>
                <a:cs typeface="Times New Roman"/>
              </a:rPr>
              <a:t>Gunakan</a:t>
            </a:r>
            <a:r>
              <a:rPr lang="en-US" sz="2200" dirty="0">
                <a:latin typeface="Calibri"/>
                <a:ea typeface="Calibri"/>
                <a:cs typeface="Times New Roman"/>
              </a:rPr>
              <a:t> </a:t>
            </a:r>
            <a:r>
              <a:rPr lang="el-GR" sz="2200" dirty="0">
                <a:latin typeface="Calibri"/>
                <a:ea typeface="Calibri"/>
                <a:cs typeface="Times New Roman"/>
              </a:rPr>
              <a:t>α = </a:t>
            </a:r>
            <a:r>
              <a:rPr lang="el-GR" sz="2200" dirty="0" smtClean="0">
                <a:latin typeface="Calibri"/>
                <a:ea typeface="Calibri"/>
                <a:cs typeface="Times New Roman"/>
              </a:rPr>
              <a:t>0,05</a:t>
            </a:r>
            <a:endParaRPr lang="en-US" dirty="0"/>
          </a:p>
        </p:txBody>
      </p:sp>
      <p:sp>
        <p:nvSpPr>
          <p:cNvPr id="3" name="Title 2"/>
          <p:cNvSpPr>
            <a:spLocks noGrp="1"/>
          </p:cNvSpPr>
          <p:nvPr>
            <p:ph type="title"/>
          </p:nvPr>
        </p:nvSpPr>
        <p:spPr>
          <a:xfrm>
            <a:off x="683568" y="425550"/>
            <a:ext cx="8460432" cy="411162"/>
          </a:xfrm>
        </p:spPr>
        <p:txBody>
          <a:bodyPr>
            <a:noAutofit/>
          </a:bodyPr>
          <a:lstStyle/>
          <a:p>
            <a:r>
              <a:rPr lang="es-ES" sz="2600" b="1" dirty="0" err="1" smtClean="0">
                <a:solidFill>
                  <a:prstClr val="black"/>
                </a:solidFill>
                <a:latin typeface="Arial Narrow" pitchFamily="34" charset="0"/>
                <a:ea typeface="Tahoma" pitchFamily="34" charset="0"/>
                <a:cs typeface="Tahoma" pitchFamily="34" charset="0"/>
                <a:sym typeface="Symbol" pitchFamily="18" charset="2"/>
              </a:rPr>
              <a:t>Contoh</a:t>
            </a:r>
            <a:r>
              <a:rPr lang="es-ES" sz="2600" b="1" dirty="0" smtClean="0">
                <a:solidFill>
                  <a:prstClr val="black"/>
                </a:solidFill>
                <a:latin typeface="Arial Narrow" pitchFamily="34" charset="0"/>
                <a:ea typeface="Tahoma" pitchFamily="34" charset="0"/>
                <a:cs typeface="Tahoma" pitchFamily="34" charset="0"/>
                <a:sym typeface="Symbol" pitchFamily="18" charset="2"/>
              </a:rPr>
              <a:t> </a:t>
            </a:r>
            <a:r>
              <a:rPr lang="id-ID" sz="2600" b="1" dirty="0" smtClean="0">
                <a:solidFill>
                  <a:prstClr val="black"/>
                </a:solidFill>
                <a:latin typeface="Arial Narrow" pitchFamily="34" charset="0"/>
                <a:ea typeface="Tahoma" pitchFamily="34" charset="0"/>
                <a:cs typeface="Tahoma" pitchFamily="34" charset="0"/>
                <a:sym typeface="Symbol" pitchFamily="18" charset="2"/>
              </a:rPr>
              <a:t>5</a:t>
            </a:r>
            <a:r>
              <a:rPr lang="es-ES" sz="2600" b="1" dirty="0" smtClean="0">
                <a:solidFill>
                  <a:prstClr val="black"/>
                </a:solidFill>
                <a:latin typeface="Arial Narrow" pitchFamily="34" charset="0"/>
                <a:ea typeface="Tahoma" pitchFamily="34" charset="0"/>
                <a:cs typeface="Tahoma" pitchFamily="34" charset="0"/>
                <a:sym typeface="Symbol" pitchFamily="18" charset="2"/>
              </a:rPr>
              <a:t>: </a:t>
            </a:r>
            <a:r>
              <a:rPr lang="es-ES" sz="2600" b="1" dirty="0" err="1">
                <a:solidFill>
                  <a:prstClr val="black"/>
                </a:solidFill>
                <a:latin typeface="Arial Narrow" pitchFamily="34" charset="0"/>
                <a:ea typeface="Tahoma" pitchFamily="34" charset="0"/>
                <a:cs typeface="Tahoma" pitchFamily="34" charset="0"/>
                <a:sym typeface="Symbol" pitchFamily="18" charset="2"/>
              </a:rPr>
              <a:t>Uji</a:t>
            </a:r>
            <a:r>
              <a:rPr lang="es-ES" sz="2600" b="1" dirty="0">
                <a:solidFill>
                  <a:prstClr val="black"/>
                </a:solidFill>
                <a:latin typeface="Arial Narrow" pitchFamily="34" charset="0"/>
                <a:ea typeface="Tahoma" pitchFamily="34" charset="0"/>
                <a:cs typeface="Tahoma" pitchFamily="34" charset="0"/>
                <a:sym typeface="Symbol" pitchFamily="18" charset="2"/>
              </a:rPr>
              <a:t> </a:t>
            </a:r>
            <a:r>
              <a:rPr lang="es-ES" sz="2600" b="1" dirty="0" err="1">
                <a:solidFill>
                  <a:prstClr val="black"/>
                </a:solidFill>
                <a:latin typeface="Arial Narrow" pitchFamily="34" charset="0"/>
                <a:ea typeface="Tahoma" pitchFamily="34" charset="0"/>
                <a:cs typeface="Tahoma" pitchFamily="34" charset="0"/>
                <a:sym typeface="Symbol" pitchFamily="18" charset="2"/>
              </a:rPr>
              <a:t>Hipotesis</a:t>
            </a:r>
            <a:r>
              <a:rPr lang="es-ES" sz="2600" b="1" dirty="0">
                <a:solidFill>
                  <a:prstClr val="black"/>
                </a:solidFill>
                <a:latin typeface="Arial Narrow" pitchFamily="34" charset="0"/>
                <a:ea typeface="Tahoma" pitchFamily="34" charset="0"/>
                <a:cs typeface="Tahoma" pitchFamily="34" charset="0"/>
                <a:sym typeface="Symbol" pitchFamily="18" charset="2"/>
              </a:rPr>
              <a:t> </a:t>
            </a:r>
            <a:r>
              <a:rPr lang="es-ES" sz="2600" b="1" dirty="0" err="1">
                <a:solidFill>
                  <a:prstClr val="black"/>
                </a:solidFill>
                <a:latin typeface="Arial Narrow" pitchFamily="34" charset="0"/>
                <a:ea typeface="Tahoma" pitchFamily="34" charset="0"/>
                <a:cs typeface="Tahoma" pitchFamily="34" charset="0"/>
                <a:sym typeface="Symbol" pitchFamily="18" charset="2"/>
              </a:rPr>
              <a:t>Koefisien</a:t>
            </a:r>
            <a:r>
              <a:rPr lang="es-ES" sz="2600" b="1" dirty="0">
                <a:solidFill>
                  <a:prstClr val="black"/>
                </a:solidFill>
                <a:latin typeface="Arial Narrow" pitchFamily="34" charset="0"/>
                <a:ea typeface="Tahoma" pitchFamily="34" charset="0"/>
                <a:cs typeface="Tahoma" pitchFamily="34" charset="0"/>
                <a:sym typeface="Symbol" pitchFamily="18" charset="2"/>
              </a:rPr>
              <a:t> </a:t>
            </a:r>
            <a:r>
              <a:rPr lang="es-ES" sz="2600" b="1" dirty="0" err="1">
                <a:solidFill>
                  <a:prstClr val="black"/>
                </a:solidFill>
                <a:latin typeface="Arial Narrow" pitchFamily="34" charset="0"/>
                <a:ea typeface="Tahoma" pitchFamily="34" charset="0"/>
                <a:cs typeface="Tahoma" pitchFamily="34" charset="0"/>
                <a:sym typeface="Symbol" pitchFamily="18" charset="2"/>
              </a:rPr>
              <a:t>Regresi</a:t>
            </a:r>
            <a:r>
              <a:rPr lang="es-ES" sz="2600" b="1" dirty="0">
                <a:solidFill>
                  <a:prstClr val="black"/>
                </a:solidFill>
                <a:latin typeface="Arial Narrow" pitchFamily="34" charset="0"/>
                <a:ea typeface="Tahoma" pitchFamily="34" charset="0"/>
                <a:cs typeface="Tahoma" pitchFamily="34" charset="0"/>
                <a:sym typeface="Symbol" pitchFamily="18" charset="2"/>
              </a:rPr>
              <a:t> (</a:t>
            </a:r>
            <a:r>
              <a:rPr lang="es-ES" sz="2600" b="1" dirty="0" err="1">
                <a:solidFill>
                  <a:prstClr val="black"/>
                </a:solidFill>
                <a:latin typeface="Arial Narrow" pitchFamily="34" charset="0"/>
                <a:ea typeface="Tahoma" pitchFamily="34" charset="0"/>
                <a:cs typeface="Tahoma" pitchFamily="34" charset="0"/>
                <a:sym typeface="Symbol" pitchFamily="18" charset="2"/>
              </a:rPr>
              <a:t>Uji</a:t>
            </a:r>
            <a:r>
              <a:rPr lang="es-ES" sz="2600" b="1" dirty="0">
                <a:solidFill>
                  <a:prstClr val="black"/>
                </a:solidFill>
                <a:latin typeface="Arial Narrow" pitchFamily="34" charset="0"/>
                <a:ea typeface="Tahoma" pitchFamily="34" charset="0"/>
                <a:cs typeface="Tahoma" pitchFamily="34" charset="0"/>
                <a:sym typeface="Symbol" pitchFamily="18" charset="2"/>
              </a:rPr>
              <a:t>-t</a:t>
            </a:r>
            <a:r>
              <a:rPr lang="es-ES" sz="2600" b="1" dirty="0">
                <a:solidFill>
                  <a:prstClr val="black"/>
                </a:solidFill>
                <a:latin typeface="Times New Roman" panose="02020603050405020304" pitchFamily="18" charset="0"/>
                <a:ea typeface="Calibri"/>
                <a:cs typeface="Times New Roman" panose="02020603050405020304" pitchFamily="18" charset="0"/>
                <a:sym typeface="Symbol" pitchFamily="18" charset="2"/>
              </a:rPr>
              <a:t>)</a:t>
            </a:r>
            <a:r>
              <a:rPr lang="fi-FI" sz="2400" b="1" dirty="0" smtClean="0">
                <a:solidFill>
                  <a:prstClr val="black"/>
                </a:solidFill>
                <a:latin typeface="Times New Roman" panose="02020603050405020304" pitchFamily="18" charset="0"/>
                <a:ea typeface="Calibri"/>
                <a:cs typeface="Times New Roman" panose="02020603050405020304" pitchFamily="18" charset="0"/>
                <a:sym typeface="Symbol" pitchFamily="18" charset="2"/>
              </a:rPr>
              <a:t> </a:t>
            </a:r>
            <a:endParaRPr lang="en-US" sz="2400" b="1" dirty="0"/>
          </a:p>
        </p:txBody>
      </p:sp>
      <p:sp>
        <p:nvSpPr>
          <p:cNvPr id="4" name="Rectangle 2"/>
          <p:cNvSpPr>
            <a:spLocks noChangeArrowheads="1"/>
          </p:cNvSpPr>
          <p:nvPr/>
        </p:nvSpPr>
        <p:spPr bwMode="auto">
          <a:xfrm>
            <a:off x="194275" y="6550968"/>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428015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83568" y="914399"/>
                <a:ext cx="8308032" cy="5573713"/>
              </a:xfrm>
            </p:spPr>
            <p:txBody>
              <a:bodyPr>
                <a:normAutofit fontScale="92500"/>
              </a:bodyPr>
              <a:lstStyle/>
              <a:p>
                <a:pPr marL="0" marR="0" lvl="0" indent="0">
                  <a:lnSpc>
                    <a:spcPct val="115000"/>
                  </a:lnSpc>
                  <a:spcBef>
                    <a:spcPts val="0"/>
                  </a:spcBef>
                  <a:spcAft>
                    <a:spcPts val="0"/>
                  </a:spcAft>
                  <a:buNone/>
                </a:pPr>
                <a:r>
                  <a:rPr lang="en-US" sz="2800" dirty="0" err="1" smtClean="0">
                    <a:latin typeface="Calibri"/>
                    <a:ea typeface="Calibri"/>
                    <a:cs typeface="Times New Roman"/>
                  </a:rPr>
                  <a:t>Persamaan</a:t>
                </a:r>
                <a:r>
                  <a:rPr lang="en-US" sz="2800" dirty="0" smtClean="0">
                    <a:latin typeface="Calibri"/>
                    <a:ea typeface="Calibri"/>
                    <a:cs typeface="Times New Roman"/>
                  </a:rPr>
                  <a:t> </a:t>
                </a:r>
                <a:r>
                  <a:rPr lang="en-US" sz="2800" dirty="0" err="1" smtClean="0">
                    <a:latin typeface="Calibri"/>
                    <a:ea typeface="Calibri"/>
                    <a:cs typeface="Times New Roman"/>
                  </a:rPr>
                  <a:t>regresi</a:t>
                </a:r>
                <a:r>
                  <a:rPr lang="en-US" sz="2800" dirty="0" smtClean="0">
                    <a:latin typeface="Calibri"/>
                    <a:ea typeface="Calibri"/>
                    <a:cs typeface="Times New Roman"/>
                  </a:rPr>
                  <a:t> : </a:t>
                </a:r>
                <a:r>
                  <a:rPr lang="en-US" sz="2800" b="1" dirty="0">
                    <a:latin typeface="Calibri"/>
                    <a:ea typeface="Calibri"/>
                    <a:cs typeface="Times New Roman"/>
                  </a:rPr>
                  <a:t>Ŷ  = 2,5529 – </a:t>
                </a:r>
                <a:r>
                  <a:rPr lang="en-US" sz="2800" b="1" dirty="0" smtClean="0">
                    <a:latin typeface="Calibri"/>
                    <a:ea typeface="Calibri"/>
                    <a:cs typeface="Times New Roman"/>
                  </a:rPr>
                  <a:t>1,092X1</a:t>
                </a:r>
                <a:endParaRPr lang="en-US" sz="2800" dirty="0" smtClean="0">
                  <a:latin typeface="Calibri"/>
                  <a:ea typeface="Calibri"/>
                  <a:cs typeface="Times New Roman"/>
                </a:endParaRPr>
              </a:p>
              <a:p>
                <a:pPr marL="0" marR="0" lvl="0" indent="0">
                  <a:lnSpc>
                    <a:spcPct val="115000"/>
                  </a:lnSpc>
                  <a:spcBef>
                    <a:spcPts val="0"/>
                  </a:spcBef>
                  <a:spcAft>
                    <a:spcPts val="0"/>
                  </a:spcAft>
                  <a:buNone/>
                </a:pPr>
                <a:r>
                  <a:rPr lang="en-US" sz="2800" dirty="0" smtClean="0">
                    <a:latin typeface="Calibri"/>
                    <a:ea typeface="Calibri"/>
                    <a:cs typeface="Times New Roman"/>
                  </a:rPr>
                  <a:t>a) </a:t>
                </a:r>
                <a:r>
                  <a:rPr lang="en-US" sz="2400" dirty="0" smtClean="0">
                    <a:latin typeface="Calibri"/>
                    <a:ea typeface="Calibri"/>
                    <a:cs typeface="Times New Roman"/>
                  </a:rPr>
                  <a:t>H­</a:t>
                </a:r>
                <a:r>
                  <a:rPr lang="en-US" sz="2400" baseline="-25000" dirty="0" smtClean="0">
                    <a:effectLst/>
                    <a:latin typeface="Calibri"/>
                    <a:ea typeface="Calibri"/>
                    <a:cs typeface="Times New Roman"/>
                  </a:rPr>
                  <a:t>0</a:t>
                </a:r>
                <a:r>
                  <a:rPr lang="en-US" sz="2400" dirty="0" smtClean="0">
                    <a:effectLst/>
                    <a:latin typeface="Calibri"/>
                    <a:ea typeface="Calibri"/>
                    <a:cs typeface="Times New Roman"/>
                  </a:rPr>
                  <a:t> </a:t>
                </a:r>
                <a:r>
                  <a:rPr lang="en-US" sz="2400" dirty="0">
                    <a:effectLst/>
                    <a:latin typeface="Calibri"/>
                    <a:ea typeface="Calibri"/>
                    <a:cs typeface="Times New Roman"/>
                  </a:rPr>
                  <a:t>: B</a:t>
                </a:r>
                <a:r>
                  <a:rPr lang="en-US" sz="2400" baseline="-25000" dirty="0">
                    <a:effectLst/>
                    <a:latin typeface="Calibri"/>
                    <a:ea typeface="Calibri"/>
                    <a:cs typeface="Times New Roman"/>
                  </a:rPr>
                  <a:t>1 </a:t>
                </a:r>
                <a:r>
                  <a:rPr lang="en-US" sz="2400" dirty="0">
                    <a:effectLst/>
                    <a:latin typeface="Calibri"/>
                    <a:ea typeface="Calibri"/>
                    <a:cs typeface="Calibri"/>
                  </a:rPr>
                  <a:t>≥ 0 (</a:t>
                </a:r>
                <a:r>
                  <a:rPr lang="en-US" sz="2400" dirty="0" err="1">
                    <a:effectLst/>
                    <a:latin typeface="Calibri"/>
                    <a:ea typeface="Calibri"/>
                    <a:cs typeface="Calibri"/>
                  </a:rPr>
                  <a:t>tak</a:t>
                </a:r>
                <a:r>
                  <a:rPr lang="en-US" sz="2400" dirty="0">
                    <a:effectLst/>
                    <a:latin typeface="Calibri"/>
                    <a:ea typeface="Calibri"/>
                    <a:cs typeface="Calibri"/>
                  </a:rPr>
                  <a:t> </a:t>
                </a:r>
                <a:r>
                  <a:rPr lang="en-US" sz="2400" dirty="0" err="1">
                    <a:effectLst/>
                    <a:latin typeface="Calibri"/>
                    <a:ea typeface="Calibri"/>
                    <a:cs typeface="Calibri"/>
                  </a:rPr>
                  <a:t>ada</a:t>
                </a:r>
                <a:r>
                  <a:rPr lang="en-US" sz="2400" dirty="0">
                    <a:effectLst/>
                    <a:latin typeface="Calibri"/>
                    <a:ea typeface="Calibri"/>
                    <a:cs typeface="Calibri"/>
                  </a:rPr>
                  <a:t> </a:t>
                </a:r>
                <a:r>
                  <a:rPr lang="en-US" sz="2400" dirty="0" err="1">
                    <a:effectLst/>
                    <a:latin typeface="Calibri"/>
                    <a:ea typeface="Calibri"/>
                    <a:cs typeface="Calibri"/>
                  </a:rPr>
                  <a:t>atau</a:t>
                </a:r>
                <a:r>
                  <a:rPr lang="en-US" sz="2400" dirty="0">
                    <a:effectLst/>
                    <a:latin typeface="Calibri"/>
                    <a:ea typeface="Calibri"/>
                    <a:cs typeface="Calibri"/>
                  </a:rPr>
                  <a:t> </a:t>
                </a:r>
                <a:r>
                  <a:rPr lang="en-US" sz="2400" dirty="0" err="1">
                    <a:effectLst/>
                    <a:latin typeface="Calibri"/>
                    <a:ea typeface="Calibri"/>
                    <a:cs typeface="Calibri"/>
                  </a:rPr>
                  <a:t>ada</a:t>
                </a:r>
                <a:r>
                  <a:rPr lang="en-US" sz="2400" dirty="0">
                    <a:effectLst/>
                    <a:latin typeface="Calibri"/>
                    <a:ea typeface="Calibri"/>
                    <a:cs typeface="Calibri"/>
                  </a:rPr>
                  <a:t> </a:t>
                </a:r>
                <a:r>
                  <a:rPr lang="en-US" sz="2400" dirty="0" err="1">
                    <a:effectLst/>
                    <a:latin typeface="Calibri"/>
                    <a:ea typeface="Calibri"/>
                    <a:cs typeface="Calibri"/>
                  </a:rPr>
                  <a:t>pengaruh</a:t>
                </a:r>
                <a:r>
                  <a:rPr lang="en-US" sz="2400" dirty="0">
                    <a:effectLst/>
                    <a:latin typeface="Calibri"/>
                    <a:ea typeface="Calibri"/>
                    <a:cs typeface="Calibri"/>
                  </a:rPr>
                  <a:t> </a:t>
                </a:r>
                <a:r>
                  <a:rPr lang="en-US" sz="2400" dirty="0" err="1">
                    <a:effectLst/>
                    <a:latin typeface="Calibri"/>
                    <a:ea typeface="Calibri"/>
                    <a:cs typeface="Calibri"/>
                  </a:rPr>
                  <a:t>positif</a:t>
                </a:r>
                <a:r>
                  <a:rPr lang="en-US" sz="2400" dirty="0">
                    <a:effectLst/>
                    <a:latin typeface="Calibri"/>
                    <a:ea typeface="Calibri"/>
                    <a:cs typeface="Calibri"/>
                  </a:rPr>
                  <a:t> </a:t>
                </a:r>
                <a:r>
                  <a:rPr lang="en-US" sz="2400" dirty="0" err="1">
                    <a:effectLst/>
                    <a:latin typeface="Calibri"/>
                    <a:ea typeface="Calibri"/>
                    <a:cs typeface="Calibri"/>
                  </a:rPr>
                  <a:t>dari</a:t>
                </a:r>
                <a:r>
                  <a:rPr lang="en-US" sz="2400" dirty="0">
                    <a:effectLst/>
                    <a:latin typeface="Calibri"/>
                    <a:ea typeface="Calibri"/>
                    <a:cs typeface="Calibri"/>
                  </a:rPr>
                  <a:t> X</a:t>
                </a:r>
                <a:r>
                  <a:rPr lang="en-US" sz="2400" baseline="-25000" dirty="0">
                    <a:effectLst/>
                    <a:latin typeface="Calibri"/>
                    <a:ea typeface="Calibri"/>
                    <a:cs typeface="Calibri"/>
                  </a:rPr>
                  <a:t>1</a:t>
                </a:r>
                <a:r>
                  <a:rPr lang="en-US" sz="2400" dirty="0">
                    <a:effectLst/>
                    <a:latin typeface="Calibri"/>
                    <a:ea typeface="Calibri"/>
                    <a:cs typeface="Calibri"/>
                  </a:rPr>
                  <a:t>, </a:t>
                </a:r>
                <a:r>
                  <a:rPr lang="en-US" sz="2400" dirty="0" err="1">
                    <a:effectLst/>
                    <a:latin typeface="Calibri"/>
                    <a:ea typeface="Calibri"/>
                    <a:cs typeface="Calibri"/>
                  </a:rPr>
                  <a:t>terhadap</a:t>
                </a:r>
                <a:r>
                  <a:rPr lang="en-US" sz="2400" dirty="0">
                    <a:effectLst/>
                    <a:latin typeface="Calibri"/>
                    <a:ea typeface="Calibri"/>
                    <a:cs typeface="Calibri"/>
                  </a:rPr>
                  <a:t> Y)</a:t>
                </a:r>
                <a:endParaRPr lang="en-US" sz="2400" dirty="0">
                  <a:effectLst/>
                  <a:latin typeface="Calibri"/>
                  <a:ea typeface="Calibri"/>
                  <a:cs typeface="Times New Roman"/>
                </a:endParaRPr>
              </a:p>
              <a:p>
                <a:pPr marL="201612" marR="0" indent="0">
                  <a:lnSpc>
                    <a:spcPct val="115000"/>
                  </a:lnSpc>
                  <a:spcBef>
                    <a:spcPts val="0"/>
                  </a:spcBef>
                  <a:spcAft>
                    <a:spcPts val="600"/>
                  </a:spcAft>
                  <a:buNone/>
                </a:pPr>
                <a:r>
                  <a:rPr lang="en-US" sz="2400" dirty="0" smtClean="0">
                    <a:effectLst/>
                    <a:latin typeface="Calibri"/>
                    <a:ea typeface="Calibri"/>
                    <a:cs typeface="Times New Roman"/>
                  </a:rPr>
                  <a:t>   H</a:t>
                </a:r>
                <a:r>
                  <a:rPr lang="en-US" sz="2400" baseline="-25000" dirty="0" smtClean="0">
                    <a:effectLst/>
                    <a:latin typeface="Calibri"/>
                    <a:ea typeface="Calibri"/>
                    <a:cs typeface="Times New Roman"/>
                  </a:rPr>
                  <a:t>a</a:t>
                </a:r>
                <a:r>
                  <a:rPr lang="en-US" sz="2400" dirty="0" smtClean="0">
                    <a:effectLst/>
                    <a:latin typeface="Calibri"/>
                    <a:ea typeface="Calibri"/>
                    <a:cs typeface="Times New Roman"/>
                  </a:rPr>
                  <a:t> </a:t>
                </a:r>
                <a:r>
                  <a:rPr lang="en-US" sz="2400" dirty="0">
                    <a:effectLst/>
                    <a:latin typeface="Calibri"/>
                    <a:ea typeface="Calibri"/>
                    <a:cs typeface="Times New Roman"/>
                  </a:rPr>
                  <a:t>: B</a:t>
                </a:r>
                <a:r>
                  <a:rPr lang="en-US" sz="2400" baseline="-25000" dirty="0">
                    <a:effectLst/>
                    <a:latin typeface="Calibri"/>
                    <a:ea typeface="Calibri"/>
                    <a:cs typeface="Times New Roman"/>
                  </a:rPr>
                  <a:t>1</a:t>
                </a:r>
                <a:r>
                  <a:rPr lang="en-US" sz="2400" dirty="0">
                    <a:effectLst/>
                    <a:latin typeface="Calibri"/>
                    <a:ea typeface="Calibri"/>
                    <a:cs typeface="Times New Roman"/>
                  </a:rPr>
                  <a:t> </a:t>
                </a:r>
                <a:r>
                  <a:rPr lang="en-US" sz="2400" dirty="0">
                    <a:effectLst/>
                    <a:latin typeface="Calibri"/>
                    <a:ea typeface="Calibri"/>
                    <a:cs typeface="Calibri"/>
                  </a:rPr>
                  <a:t>˂</a:t>
                </a:r>
                <a:r>
                  <a:rPr lang="en-US" sz="2400" dirty="0">
                    <a:effectLst/>
                    <a:latin typeface="Calibri"/>
                    <a:ea typeface="Calibri"/>
                    <a:cs typeface="Times New Roman"/>
                  </a:rPr>
                  <a:t> 0 (</a:t>
                </a:r>
                <a:r>
                  <a:rPr lang="en-US" sz="2400" dirty="0" err="1">
                    <a:effectLst/>
                    <a:latin typeface="Calibri"/>
                    <a:ea typeface="Calibri"/>
                    <a:cs typeface="Times New Roman"/>
                  </a:rPr>
                  <a:t>ada</a:t>
                </a:r>
                <a:r>
                  <a:rPr lang="en-US" sz="2400" dirty="0">
                    <a:effectLst/>
                    <a:latin typeface="Calibri"/>
                    <a:ea typeface="Calibri"/>
                    <a:cs typeface="Times New Roman"/>
                  </a:rPr>
                  <a:t> </a:t>
                </a:r>
                <a:r>
                  <a:rPr lang="en-US" sz="2400" dirty="0" err="1">
                    <a:effectLst/>
                    <a:latin typeface="Calibri"/>
                    <a:ea typeface="Calibri"/>
                    <a:cs typeface="Times New Roman"/>
                  </a:rPr>
                  <a:t>pengaruh</a:t>
                </a:r>
                <a:r>
                  <a:rPr lang="en-US" sz="2400" dirty="0">
                    <a:effectLst/>
                    <a:latin typeface="Calibri"/>
                    <a:ea typeface="Calibri"/>
                    <a:cs typeface="Times New Roman"/>
                  </a:rPr>
                  <a:t> </a:t>
                </a:r>
                <a:r>
                  <a:rPr lang="en-US" sz="2400" dirty="0" err="1" smtClean="0">
                    <a:effectLst/>
                    <a:latin typeface="Calibri"/>
                    <a:ea typeface="Calibri"/>
                    <a:cs typeface="Times New Roman"/>
                  </a:rPr>
                  <a:t>negatif</a:t>
                </a:r>
                <a:r>
                  <a:rPr lang="en-US" sz="2400" dirty="0" smtClean="0">
                    <a:effectLst/>
                    <a:latin typeface="Calibri"/>
                    <a:ea typeface="Calibri"/>
                    <a:cs typeface="Times New Roman"/>
                  </a:rPr>
                  <a:t> </a:t>
                </a:r>
                <a:r>
                  <a:rPr lang="en-US" sz="2400" dirty="0" err="1">
                    <a:effectLst/>
                    <a:latin typeface="Calibri"/>
                    <a:ea typeface="Calibri"/>
                    <a:cs typeface="Times New Roman"/>
                  </a:rPr>
                  <a:t>dari</a:t>
                </a:r>
                <a:r>
                  <a:rPr lang="en-US" sz="2400" dirty="0">
                    <a:effectLst/>
                    <a:latin typeface="Calibri"/>
                    <a:ea typeface="Calibri"/>
                    <a:cs typeface="Times New Roman"/>
                  </a:rPr>
                  <a:t> </a:t>
                </a:r>
                <a:r>
                  <a:rPr lang="en-US" sz="2400" dirty="0" smtClean="0">
                    <a:effectLst/>
                    <a:latin typeface="Calibri"/>
                    <a:ea typeface="Calibri"/>
                    <a:cs typeface="Times New Roman"/>
                  </a:rPr>
                  <a:t>X</a:t>
                </a:r>
                <a:r>
                  <a:rPr lang="en-US" sz="2400" baseline="-25000" dirty="0" smtClean="0">
                    <a:effectLst/>
                    <a:latin typeface="Calibri"/>
                    <a:ea typeface="Calibri"/>
                    <a:cs typeface="Times New Roman"/>
                  </a:rPr>
                  <a:t>1</a:t>
                </a:r>
                <a:r>
                  <a:rPr lang="en-US" sz="2400" dirty="0" smtClean="0">
                    <a:effectLst/>
                    <a:latin typeface="Calibri"/>
                    <a:ea typeface="Calibri"/>
                    <a:cs typeface="Times New Roman"/>
                  </a:rPr>
                  <a:t> </a:t>
                </a:r>
                <a:r>
                  <a:rPr lang="en-US" sz="2400" dirty="0" err="1">
                    <a:effectLst/>
                    <a:latin typeface="Calibri"/>
                    <a:ea typeface="Calibri"/>
                    <a:cs typeface="Times New Roman"/>
                  </a:rPr>
                  <a:t>terhadap</a:t>
                </a:r>
                <a:r>
                  <a:rPr lang="en-US" sz="2400" dirty="0">
                    <a:effectLst/>
                    <a:latin typeface="Calibri"/>
                    <a:ea typeface="Calibri"/>
                    <a:cs typeface="Times New Roman"/>
                  </a:rPr>
                  <a:t> Y)</a:t>
                </a:r>
              </a:p>
              <a:p>
                <a:pPr marL="201612" marR="0" indent="0">
                  <a:lnSpc>
                    <a:spcPct val="115000"/>
                  </a:lnSpc>
                  <a:spcBef>
                    <a:spcPts val="0"/>
                  </a:spcBef>
                  <a:spcAft>
                    <a:spcPts val="0"/>
                  </a:spcAft>
                  <a:buNone/>
                </a:pPr>
                <a:r>
                  <a:rPr lang="en-US" sz="2400" dirty="0" smtClean="0">
                    <a:effectLst/>
                    <a:latin typeface="Calibri"/>
                    <a:ea typeface="Calibri"/>
                    <a:cs typeface="Calibri"/>
                  </a:rPr>
                  <a:t>   α </a:t>
                </a:r>
                <a:r>
                  <a:rPr lang="en-US" sz="2400" dirty="0">
                    <a:effectLst/>
                    <a:latin typeface="Calibri"/>
                    <a:ea typeface="Calibri"/>
                    <a:cs typeface="Calibri"/>
                  </a:rPr>
                  <a:t>= 0,05 </a:t>
                </a:r>
                <a14:m>
                  <m:oMath xmlns:m="http://schemas.openxmlformats.org/officeDocument/2006/math">
                    <m:r>
                      <a:rPr lang="en-US" sz="2400" i="1">
                        <a:effectLst/>
                        <a:latin typeface="Cambria Math"/>
                        <a:ea typeface="Calibri"/>
                        <a:cs typeface="Calibri"/>
                      </a:rPr>
                      <m:t>→</m:t>
                    </m:r>
                  </m:oMath>
                </a14:m>
                <a:r>
                  <a:rPr lang="en-US" sz="2400" i="1" dirty="0">
                    <a:effectLst/>
                    <a:latin typeface="Calibri"/>
                    <a:ea typeface="Times New Roman"/>
                    <a:cs typeface="Calibri"/>
                  </a:rPr>
                  <a:t>-t</a:t>
                </a:r>
                <a:r>
                  <a:rPr lang="en-US" sz="2400" i="1" baseline="-25000" dirty="0">
                    <a:effectLst/>
                    <a:latin typeface="Calibri"/>
                    <a:ea typeface="Times New Roman"/>
                    <a:cs typeface="Calibri"/>
                  </a:rPr>
                  <a:t>a </a:t>
                </a:r>
                <a:r>
                  <a:rPr lang="en-US" sz="2400" dirty="0">
                    <a:effectLst/>
                    <a:latin typeface="Calibri"/>
                    <a:ea typeface="Times New Roman"/>
                    <a:cs typeface="Calibri"/>
                  </a:rPr>
                  <a:t>(n-k-1) = -</a:t>
                </a:r>
                <a:r>
                  <a:rPr lang="en-US" sz="2400" dirty="0" smtClean="0">
                    <a:effectLst/>
                    <a:latin typeface="Calibri"/>
                    <a:ea typeface="Times New Roman"/>
                    <a:cs typeface="Calibri"/>
                  </a:rPr>
                  <a:t>t</a:t>
                </a:r>
                <a:r>
                  <a:rPr lang="en-US" sz="2400" baseline="-25000" dirty="0" smtClean="0">
                    <a:effectLst/>
                    <a:latin typeface="Calibri"/>
                    <a:ea typeface="Times New Roman"/>
                    <a:cs typeface="Calibri"/>
                  </a:rPr>
                  <a:t>0,05(7) </a:t>
                </a:r>
                <a:r>
                  <a:rPr lang="en-US" sz="2400" dirty="0">
                    <a:effectLst/>
                    <a:latin typeface="Calibri"/>
                    <a:ea typeface="Times New Roman"/>
                    <a:cs typeface="Calibri"/>
                  </a:rPr>
                  <a:t>= </a:t>
                </a:r>
                <a:r>
                  <a:rPr lang="en-US" sz="2400" dirty="0" smtClean="0">
                    <a:effectLst/>
                    <a:latin typeface="Calibri"/>
                    <a:ea typeface="Times New Roman"/>
                    <a:cs typeface="Calibri"/>
                  </a:rPr>
                  <a:t>-1,8</a:t>
                </a:r>
                <a:r>
                  <a:rPr lang="id-ID" sz="2400" dirty="0" smtClean="0">
                    <a:effectLst/>
                    <a:latin typeface="Calibri"/>
                    <a:ea typeface="Times New Roman"/>
                    <a:cs typeface="Calibri"/>
                  </a:rPr>
                  <a:t>60</a:t>
                </a:r>
                <a:r>
                  <a:rPr lang="en-US" sz="2400" dirty="0" smtClean="0">
                    <a:effectLst/>
                    <a:latin typeface="Calibri"/>
                    <a:ea typeface="Times New Roman"/>
                    <a:cs typeface="Calibri"/>
                  </a:rPr>
                  <a:t> </a:t>
                </a:r>
                <a:r>
                  <a:rPr lang="en-US" sz="2400" dirty="0">
                    <a:effectLst/>
                    <a:latin typeface="Calibri"/>
                    <a:ea typeface="Times New Roman"/>
                    <a:cs typeface="Calibri"/>
                  </a:rPr>
                  <a:t>(</a:t>
                </a:r>
                <a:r>
                  <a:rPr lang="en-US" sz="2400" dirty="0" err="1">
                    <a:effectLst/>
                    <a:latin typeface="Calibri"/>
                    <a:ea typeface="Times New Roman"/>
                    <a:cs typeface="Calibri"/>
                  </a:rPr>
                  <a:t>dari</a:t>
                </a:r>
                <a:r>
                  <a:rPr lang="en-US" sz="2400" dirty="0">
                    <a:effectLst/>
                    <a:latin typeface="Calibri"/>
                    <a:ea typeface="Times New Roman"/>
                    <a:cs typeface="Calibri"/>
                  </a:rPr>
                  <a:t> table t, </a:t>
                </a:r>
                <a:r>
                  <a:rPr lang="en-US" sz="2400" dirty="0" err="1">
                    <a:effectLst/>
                    <a:latin typeface="Calibri"/>
                    <a:ea typeface="Times New Roman"/>
                    <a:cs typeface="Calibri"/>
                  </a:rPr>
                  <a:t>dengan</a:t>
                </a:r>
                <a:r>
                  <a:rPr lang="en-US" sz="2400" dirty="0">
                    <a:effectLst/>
                    <a:latin typeface="Calibri"/>
                    <a:ea typeface="Times New Roman"/>
                    <a:cs typeface="Calibri"/>
                  </a:rPr>
                  <a:t> </a:t>
                </a:r>
                <a:r>
                  <a:rPr lang="en-US" sz="2400" i="1" dirty="0" err="1">
                    <a:effectLst/>
                    <a:latin typeface="Calibri"/>
                    <a:ea typeface="Times New Roman"/>
                    <a:cs typeface="Calibri"/>
                  </a:rPr>
                  <a:t>df</a:t>
                </a:r>
                <a:r>
                  <a:rPr lang="en-US" sz="2400" i="1" dirty="0">
                    <a:effectLst/>
                    <a:latin typeface="Calibri"/>
                    <a:ea typeface="Times New Roman"/>
                    <a:cs typeface="Calibri"/>
                  </a:rPr>
                  <a:t> </a:t>
                </a:r>
                <a:r>
                  <a:rPr lang="en-US" sz="2400" dirty="0">
                    <a:effectLst/>
                    <a:latin typeface="Calibri"/>
                    <a:ea typeface="Times New Roman"/>
                    <a:cs typeface="Calibri"/>
                  </a:rPr>
                  <a:t>= </a:t>
                </a:r>
                <a:r>
                  <a:rPr lang="id-ID" sz="2400" dirty="0" smtClean="0">
                    <a:effectLst/>
                    <a:latin typeface="Calibri"/>
                    <a:ea typeface="Times New Roman"/>
                    <a:cs typeface="Calibri"/>
                  </a:rPr>
                  <a:t>8</a:t>
                </a:r>
                <a:r>
                  <a:rPr lang="en-US" sz="2400" dirty="0" smtClean="0">
                    <a:effectLst/>
                    <a:latin typeface="Calibri"/>
                    <a:ea typeface="Times New Roman"/>
                    <a:cs typeface="Calibri"/>
                  </a:rPr>
                  <a:t>)</a:t>
                </a:r>
                <a:endParaRPr lang="en-US" sz="2400" dirty="0">
                  <a:effectLst/>
                  <a:latin typeface="Calibri"/>
                  <a:ea typeface="Calibri"/>
                  <a:cs typeface="Times New Roman"/>
                </a:endParaRPr>
              </a:p>
              <a:p>
                <a:pPr marL="201612" marR="0" indent="0">
                  <a:lnSpc>
                    <a:spcPct val="115000"/>
                  </a:lnSpc>
                  <a:spcBef>
                    <a:spcPts val="0"/>
                  </a:spcBef>
                  <a:spcAft>
                    <a:spcPts val="600"/>
                  </a:spcAft>
                  <a:buNone/>
                </a:pPr>
                <a:r>
                  <a:rPr lang="en-US" sz="2400" dirty="0" smtClean="0">
                    <a:effectLst/>
                    <a:latin typeface="Calibri"/>
                    <a:ea typeface="Times New Roman"/>
                    <a:cs typeface="Calibri"/>
                  </a:rPr>
                  <a:t>   b</a:t>
                </a:r>
                <a:r>
                  <a:rPr lang="en-US" sz="2400" baseline="-25000" dirty="0" smtClean="0">
                    <a:effectLst/>
                    <a:latin typeface="Calibri"/>
                    <a:ea typeface="Times New Roman"/>
                    <a:cs typeface="Calibri"/>
                  </a:rPr>
                  <a:t>1</a:t>
                </a:r>
                <a:r>
                  <a:rPr lang="en-US" sz="2400" dirty="0" smtClean="0">
                    <a:effectLst/>
                    <a:latin typeface="Calibri"/>
                    <a:ea typeface="Times New Roman"/>
                    <a:cs typeface="Calibri"/>
                  </a:rPr>
                  <a:t> </a:t>
                </a:r>
                <a:r>
                  <a:rPr lang="en-US" sz="2400" dirty="0">
                    <a:effectLst/>
                    <a:latin typeface="Calibri"/>
                    <a:ea typeface="Times New Roman"/>
                    <a:cs typeface="Calibri"/>
                  </a:rPr>
                  <a:t>= -1,0921, </a:t>
                </a:r>
                <a:r>
                  <a:rPr lang="en-US" sz="2400" dirty="0" smtClean="0">
                    <a:effectLst/>
                    <a:latin typeface="Calibri"/>
                    <a:ea typeface="Times New Roman"/>
                    <a:cs typeface="Calibri"/>
                  </a:rPr>
                  <a:t>  S</a:t>
                </a:r>
                <a:r>
                  <a:rPr lang="en-US" sz="2400" baseline="-25000" dirty="0" smtClean="0">
                    <a:effectLst/>
                    <a:latin typeface="Calibri"/>
                    <a:ea typeface="Times New Roman"/>
                    <a:cs typeface="Calibri"/>
                  </a:rPr>
                  <a:t>b1</a:t>
                </a:r>
                <a:r>
                  <a:rPr lang="en-US" sz="2400" dirty="0">
                    <a:effectLst/>
                    <a:latin typeface="Calibri"/>
                    <a:ea typeface="Times New Roman"/>
                    <a:cs typeface="Calibri"/>
                  </a:rPr>
                  <a:t>= 0,2708</a:t>
                </a:r>
                <a:endParaRPr lang="en-US" sz="2400" dirty="0">
                  <a:effectLst/>
                  <a:latin typeface="Calibri"/>
                  <a:ea typeface="Calibri"/>
                  <a:cs typeface="Times New Roman"/>
                </a:endParaRPr>
              </a:p>
              <a:p>
                <a:pPr marL="201612" marR="0" indent="0">
                  <a:lnSpc>
                    <a:spcPct val="115000"/>
                  </a:lnSpc>
                  <a:spcBef>
                    <a:spcPts val="0"/>
                  </a:spcBef>
                  <a:spcAft>
                    <a:spcPts val="1200"/>
                  </a:spcAft>
                  <a:buNone/>
                </a:pPr>
                <a:r>
                  <a:rPr lang="en-US" sz="2400" dirty="0">
                    <a:latin typeface="Calibri"/>
                    <a:ea typeface="Times New Roman"/>
                    <a:cs typeface="Calibri"/>
                  </a:rPr>
                  <a:t> </a:t>
                </a:r>
                <a:r>
                  <a:rPr lang="en-US" sz="2400" dirty="0" smtClean="0">
                    <a:latin typeface="Calibri"/>
                    <a:ea typeface="Times New Roman"/>
                    <a:cs typeface="Calibri"/>
                  </a:rPr>
                  <a:t>   t </a:t>
                </a:r>
                <a:r>
                  <a:rPr lang="en-US" sz="2400" dirty="0" err="1" smtClean="0">
                    <a:latin typeface="Calibri"/>
                    <a:ea typeface="Times New Roman"/>
                    <a:cs typeface="Calibri"/>
                  </a:rPr>
                  <a:t>hitung</a:t>
                </a:r>
                <a:r>
                  <a:rPr lang="en-US" sz="2400" dirty="0" smtClean="0">
                    <a:latin typeface="Calibri"/>
                    <a:ea typeface="Times New Roman"/>
                    <a:cs typeface="Calibri"/>
                  </a:rPr>
                  <a:t> :  </a:t>
                </a:r>
                <a:r>
                  <a:rPr lang="en-US" sz="2400" dirty="0" smtClean="0">
                    <a:effectLst/>
                    <a:latin typeface="Calibri"/>
                    <a:ea typeface="Times New Roman"/>
                    <a:cs typeface="Calibri"/>
                  </a:rPr>
                  <a:t>t</a:t>
                </a:r>
                <a:r>
                  <a:rPr lang="en-US" sz="2400" baseline="-25000" dirty="0" smtClean="0">
                    <a:effectLst/>
                    <a:latin typeface="Calibri"/>
                    <a:ea typeface="Times New Roman"/>
                    <a:cs typeface="Calibri"/>
                  </a:rPr>
                  <a:t>0</a:t>
                </a:r>
                <a:r>
                  <a:rPr lang="en-US" sz="2400" dirty="0" smtClean="0">
                    <a:effectLst/>
                    <a:latin typeface="Calibri"/>
                    <a:ea typeface="Times New Roman"/>
                    <a:cs typeface="Calibri"/>
                  </a:rPr>
                  <a:t> </a:t>
                </a:r>
                <a:r>
                  <a:rPr lang="en-US" sz="2400" dirty="0">
                    <a:effectLst/>
                    <a:latin typeface="Calibri"/>
                    <a:ea typeface="Times New Roman"/>
                    <a:cs typeface="Calibri"/>
                  </a:rPr>
                  <a:t>= </a:t>
                </a:r>
                <a14:m>
                  <m:oMath xmlns:m="http://schemas.openxmlformats.org/officeDocument/2006/math">
                    <m:f>
                      <m:fPr>
                        <m:ctrlPr>
                          <a:rPr lang="en-US" sz="2400" i="1">
                            <a:effectLst/>
                            <a:latin typeface="Cambria Math"/>
                            <a:ea typeface="Times New Roman"/>
                            <a:cs typeface="Calibri"/>
                          </a:rPr>
                        </m:ctrlPr>
                      </m:fPr>
                      <m:num>
                        <m:r>
                          <a:rPr lang="en-US" sz="2400" i="1">
                            <a:effectLst/>
                            <a:latin typeface="Cambria Math"/>
                            <a:ea typeface="Times New Roman"/>
                            <a:cs typeface="Calibri"/>
                          </a:rPr>
                          <m:t>𝑏</m:t>
                        </m:r>
                        <m:r>
                          <a:rPr lang="en-US" sz="2400" i="1">
                            <a:effectLst/>
                            <a:latin typeface="Cambria Math"/>
                            <a:ea typeface="Times New Roman"/>
                            <a:cs typeface="Calibri"/>
                          </a:rPr>
                          <m:t>1</m:t>
                        </m:r>
                      </m:num>
                      <m:den>
                        <m:r>
                          <a:rPr lang="en-US" sz="2400" i="1">
                            <a:effectLst/>
                            <a:latin typeface="Cambria Math"/>
                            <a:ea typeface="Times New Roman"/>
                            <a:cs typeface="Calibri"/>
                          </a:rPr>
                          <m:t>𝑆𝑏</m:t>
                        </m:r>
                        <m:r>
                          <a:rPr lang="en-US" sz="2400" i="1">
                            <a:effectLst/>
                            <a:latin typeface="Cambria Math"/>
                            <a:ea typeface="Times New Roman"/>
                            <a:cs typeface="Calibri"/>
                          </a:rPr>
                          <m:t>1</m:t>
                        </m:r>
                      </m:den>
                    </m:f>
                  </m:oMath>
                </a14:m>
                <a:r>
                  <a:rPr lang="en-US" sz="2400" dirty="0">
                    <a:effectLst/>
                    <a:latin typeface="Calibri"/>
                    <a:ea typeface="Times New Roman"/>
                    <a:cs typeface="Calibri"/>
                  </a:rPr>
                  <a:t> = </a:t>
                </a:r>
                <a14:m>
                  <m:oMath xmlns:m="http://schemas.openxmlformats.org/officeDocument/2006/math">
                    <m:f>
                      <m:fPr>
                        <m:ctrlPr>
                          <a:rPr lang="en-US" sz="2400" i="1">
                            <a:effectLst/>
                            <a:latin typeface="Cambria Math"/>
                            <a:ea typeface="Times New Roman"/>
                            <a:cs typeface="Calibri"/>
                          </a:rPr>
                        </m:ctrlPr>
                      </m:fPr>
                      <m:num>
                        <m:r>
                          <a:rPr lang="en-US" sz="2400" i="1">
                            <a:effectLst/>
                            <a:latin typeface="Cambria Math"/>
                            <a:ea typeface="Times New Roman"/>
                            <a:cs typeface="Calibri"/>
                          </a:rPr>
                          <m:t>−1,0921</m:t>
                        </m:r>
                      </m:num>
                      <m:den>
                        <m:r>
                          <a:rPr lang="en-US" sz="2400" i="1">
                            <a:effectLst/>
                            <a:latin typeface="Cambria Math"/>
                            <a:ea typeface="Times New Roman"/>
                            <a:cs typeface="Calibri"/>
                          </a:rPr>
                          <m:t>0,2708</m:t>
                        </m:r>
                      </m:den>
                    </m:f>
                  </m:oMath>
                </a14:m>
                <a:r>
                  <a:rPr lang="en-US" sz="2400" dirty="0">
                    <a:effectLst/>
                    <a:latin typeface="Calibri"/>
                    <a:ea typeface="Times New Roman"/>
                    <a:cs typeface="Calibri"/>
                  </a:rPr>
                  <a:t> = - 4,0329 </a:t>
                </a:r>
                <a:endParaRPr lang="en-US" sz="2400" dirty="0" smtClean="0">
                  <a:effectLst/>
                  <a:latin typeface="Calibri"/>
                  <a:ea typeface="Times New Roman"/>
                  <a:cs typeface="Calibri"/>
                </a:endParaRPr>
              </a:p>
              <a:p>
                <a:pPr marL="457200" marR="0">
                  <a:lnSpc>
                    <a:spcPct val="115000"/>
                  </a:lnSpc>
                  <a:spcBef>
                    <a:spcPts val="0"/>
                  </a:spcBef>
                  <a:spcAft>
                    <a:spcPts val="0"/>
                  </a:spcAft>
                </a:pPr>
                <a:r>
                  <a:rPr lang="en-US" sz="2400" dirty="0" err="1" smtClean="0">
                    <a:effectLst/>
                    <a:latin typeface="Calibri"/>
                    <a:ea typeface="Times New Roman"/>
                    <a:cs typeface="Calibri"/>
                  </a:rPr>
                  <a:t>karena</a:t>
                </a:r>
                <a:r>
                  <a:rPr lang="en-US" sz="2400" dirty="0" smtClean="0">
                    <a:effectLst/>
                    <a:latin typeface="Calibri"/>
                    <a:ea typeface="Times New Roman"/>
                    <a:cs typeface="Calibri"/>
                  </a:rPr>
                  <a:t> </a:t>
                </a:r>
                <a:r>
                  <a:rPr lang="en-US" sz="2400" dirty="0">
                    <a:effectLst/>
                    <a:latin typeface="Calibri"/>
                    <a:ea typeface="Times New Roman"/>
                    <a:cs typeface="Calibri"/>
                  </a:rPr>
                  <a:t>t</a:t>
                </a:r>
                <a:r>
                  <a:rPr lang="en-US" sz="2400" baseline="-25000" dirty="0">
                    <a:effectLst/>
                    <a:latin typeface="Calibri"/>
                    <a:ea typeface="Times New Roman"/>
                    <a:cs typeface="Calibri"/>
                  </a:rPr>
                  <a:t>0</a:t>
                </a:r>
                <a:r>
                  <a:rPr lang="en-US" sz="2400" dirty="0">
                    <a:effectLst/>
                    <a:latin typeface="Calibri"/>
                    <a:ea typeface="Times New Roman"/>
                    <a:cs typeface="Calibri"/>
                  </a:rPr>
                  <a:t> = -4,0329 ˂ -</a:t>
                </a:r>
                <a:r>
                  <a:rPr lang="en-US" sz="2400" dirty="0" smtClean="0">
                    <a:effectLst/>
                    <a:latin typeface="Calibri"/>
                    <a:ea typeface="Times New Roman"/>
                    <a:cs typeface="Calibri"/>
                  </a:rPr>
                  <a:t>t</a:t>
                </a:r>
                <a:r>
                  <a:rPr lang="en-US" sz="2400" baseline="-25000" dirty="0" smtClean="0">
                    <a:effectLst/>
                    <a:latin typeface="Calibri"/>
                    <a:ea typeface="Times New Roman"/>
                    <a:cs typeface="Calibri"/>
                  </a:rPr>
                  <a:t>0,05(</a:t>
                </a:r>
                <a:r>
                  <a:rPr lang="id-ID" sz="2400" baseline="-25000" dirty="0" smtClean="0">
                    <a:effectLst/>
                    <a:latin typeface="Calibri"/>
                    <a:ea typeface="Times New Roman"/>
                    <a:cs typeface="Calibri"/>
                  </a:rPr>
                  <a:t>8</a:t>
                </a:r>
                <a:r>
                  <a:rPr lang="en-US" sz="2400" baseline="-25000" dirty="0" smtClean="0">
                    <a:effectLst/>
                    <a:latin typeface="Calibri"/>
                    <a:ea typeface="Times New Roman"/>
                    <a:cs typeface="Calibri"/>
                  </a:rPr>
                  <a:t>)</a:t>
                </a:r>
                <a:r>
                  <a:rPr lang="en-US" sz="2400" dirty="0" smtClean="0">
                    <a:effectLst/>
                    <a:latin typeface="Calibri"/>
                    <a:ea typeface="Times New Roman"/>
                    <a:cs typeface="Calibri"/>
                  </a:rPr>
                  <a:t>= -1,86</a:t>
                </a:r>
                <a:r>
                  <a:rPr lang="id-ID" sz="2400" dirty="0" smtClean="0">
                    <a:effectLst/>
                    <a:latin typeface="Calibri"/>
                    <a:ea typeface="Times New Roman"/>
                    <a:cs typeface="Calibri"/>
                  </a:rPr>
                  <a:t>0</a:t>
                </a:r>
                <a:r>
                  <a:rPr lang="en-US" sz="2400" dirty="0" smtClean="0">
                    <a:effectLst/>
                    <a:latin typeface="Calibri"/>
                    <a:ea typeface="Times New Roman"/>
                    <a:cs typeface="Calibri"/>
                  </a:rPr>
                  <a:t> </a:t>
                </a:r>
              </a:p>
              <a:p>
                <a:pPr marL="201612" marR="0" indent="0">
                  <a:lnSpc>
                    <a:spcPct val="115000"/>
                  </a:lnSpc>
                  <a:spcBef>
                    <a:spcPts val="0"/>
                  </a:spcBef>
                  <a:spcAft>
                    <a:spcPts val="0"/>
                  </a:spcAft>
                  <a:buNone/>
                </a:pPr>
                <a:r>
                  <a:rPr lang="en-US" sz="2400" dirty="0">
                    <a:latin typeface="Calibri"/>
                    <a:ea typeface="Times New Roman"/>
                    <a:cs typeface="Calibri"/>
                  </a:rPr>
                  <a:t> </a:t>
                </a:r>
                <a:r>
                  <a:rPr lang="en-US" sz="2400" dirty="0" smtClean="0">
                    <a:latin typeface="Calibri"/>
                    <a:ea typeface="Times New Roman"/>
                    <a:cs typeface="Calibri"/>
                  </a:rPr>
                  <a:t>   </a:t>
                </a:r>
                <a:r>
                  <a:rPr lang="en-US" sz="2400" dirty="0" err="1" smtClean="0">
                    <a:effectLst/>
                    <a:latin typeface="Calibri"/>
                    <a:ea typeface="Times New Roman"/>
                    <a:cs typeface="Calibri"/>
                  </a:rPr>
                  <a:t>maka</a:t>
                </a:r>
                <a:r>
                  <a:rPr lang="en-US" sz="2400" dirty="0" smtClean="0">
                    <a:effectLst/>
                    <a:latin typeface="Calibri"/>
                    <a:ea typeface="Times New Roman"/>
                    <a:cs typeface="Calibri"/>
                  </a:rPr>
                  <a:t> </a:t>
                </a:r>
                <a:r>
                  <a:rPr lang="en-US" sz="2400" dirty="0">
                    <a:effectLst/>
                    <a:latin typeface="Calibri"/>
                    <a:ea typeface="Times New Roman"/>
                    <a:cs typeface="Calibri"/>
                  </a:rPr>
                  <a:t>H</a:t>
                </a:r>
                <a:r>
                  <a:rPr lang="en-US" sz="2400" baseline="-25000" dirty="0">
                    <a:effectLst/>
                    <a:latin typeface="Calibri"/>
                    <a:ea typeface="Times New Roman"/>
                    <a:cs typeface="Calibri"/>
                  </a:rPr>
                  <a:t>0</a:t>
                </a:r>
                <a:r>
                  <a:rPr lang="en-US" sz="2400" dirty="0">
                    <a:effectLst/>
                    <a:latin typeface="Calibri"/>
                    <a:ea typeface="Times New Roman"/>
                    <a:cs typeface="Calibri"/>
                  </a:rPr>
                  <a:t> </a:t>
                </a:r>
                <a:r>
                  <a:rPr lang="en-US" sz="2400" dirty="0" err="1" smtClean="0">
                    <a:effectLst/>
                    <a:latin typeface="Calibri"/>
                    <a:ea typeface="Times New Roman"/>
                    <a:cs typeface="Calibri"/>
                  </a:rPr>
                  <a:t>ditolak</a:t>
                </a:r>
                <a:r>
                  <a:rPr lang="en-US" sz="2400" dirty="0" smtClean="0">
                    <a:effectLst/>
                    <a:latin typeface="Calibri"/>
                    <a:ea typeface="Times New Roman"/>
                    <a:cs typeface="Calibri"/>
                  </a:rPr>
                  <a:t> </a:t>
                </a:r>
                <a:r>
                  <a:rPr lang="en-US" sz="2400" dirty="0" err="1" smtClean="0">
                    <a:effectLst/>
                    <a:latin typeface="Calibri"/>
                    <a:ea typeface="Times New Roman"/>
                    <a:cs typeface="Calibri"/>
                  </a:rPr>
                  <a:t>atau</a:t>
                </a:r>
                <a:r>
                  <a:rPr lang="en-US" sz="2400" dirty="0" smtClean="0">
                    <a:effectLst/>
                    <a:latin typeface="Calibri"/>
                    <a:ea typeface="Times New Roman"/>
                    <a:cs typeface="Calibri"/>
                  </a:rPr>
                  <a:t> Ha </a:t>
                </a:r>
                <a:r>
                  <a:rPr lang="en-US" sz="2400" dirty="0" err="1" smtClean="0">
                    <a:effectLst/>
                    <a:latin typeface="Calibri"/>
                    <a:ea typeface="Times New Roman"/>
                    <a:cs typeface="Calibri"/>
                  </a:rPr>
                  <a:t>diterima</a:t>
                </a:r>
                <a:r>
                  <a:rPr lang="en-US" sz="2400" dirty="0" smtClean="0">
                    <a:effectLst/>
                    <a:latin typeface="Calibri"/>
                    <a:ea typeface="Times New Roman"/>
                    <a:cs typeface="Calibri"/>
                  </a:rPr>
                  <a:t>. </a:t>
                </a:r>
              </a:p>
              <a:p>
                <a:pPr marL="201612" marR="0" indent="0">
                  <a:lnSpc>
                    <a:spcPct val="115000"/>
                  </a:lnSpc>
                  <a:spcBef>
                    <a:spcPts val="0"/>
                  </a:spcBef>
                  <a:spcAft>
                    <a:spcPts val="0"/>
                  </a:spcAft>
                  <a:buNone/>
                </a:pPr>
                <a:r>
                  <a:rPr lang="en-US" sz="2400" dirty="0">
                    <a:latin typeface="Calibri"/>
                    <a:ea typeface="Times New Roman"/>
                    <a:cs typeface="Calibri"/>
                  </a:rPr>
                  <a:t> </a:t>
                </a:r>
                <a:r>
                  <a:rPr lang="en-US" sz="2400" dirty="0" smtClean="0">
                    <a:latin typeface="Calibri"/>
                    <a:ea typeface="Times New Roman"/>
                    <a:cs typeface="Calibri"/>
                  </a:rPr>
                  <a:t>   </a:t>
                </a:r>
                <a:r>
                  <a:rPr lang="en-US" sz="2400" dirty="0" err="1" smtClean="0">
                    <a:effectLst/>
                    <a:latin typeface="Calibri"/>
                    <a:ea typeface="Times New Roman"/>
                    <a:cs typeface="Calibri"/>
                  </a:rPr>
                  <a:t>Berarti</a:t>
                </a:r>
                <a:r>
                  <a:rPr lang="en-US" sz="2400" dirty="0">
                    <a:effectLst/>
                    <a:latin typeface="Calibri"/>
                    <a:ea typeface="Times New Roman"/>
                    <a:cs typeface="Calibri"/>
                  </a:rPr>
                  <a:t>, </a:t>
                </a:r>
                <a:r>
                  <a:rPr lang="en-US" sz="2400" dirty="0" err="1">
                    <a:effectLst/>
                    <a:latin typeface="Calibri"/>
                    <a:ea typeface="Times New Roman"/>
                    <a:cs typeface="Calibri"/>
                  </a:rPr>
                  <a:t>ada</a:t>
                </a:r>
                <a:r>
                  <a:rPr lang="en-US" sz="2400" dirty="0">
                    <a:effectLst/>
                    <a:latin typeface="Calibri"/>
                    <a:ea typeface="Times New Roman"/>
                    <a:cs typeface="Calibri"/>
                  </a:rPr>
                  <a:t> </a:t>
                </a:r>
                <a:r>
                  <a:rPr lang="en-US" sz="2400" dirty="0" err="1" smtClean="0">
                    <a:effectLst/>
                    <a:latin typeface="Calibri"/>
                    <a:ea typeface="Times New Roman"/>
                    <a:cs typeface="Calibri"/>
                  </a:rPr>
                  <a:t>pengaruh</a:t>
                </a:r>
                <a:r>
                  <a:rPr lang="en-US" sz="2400" dirty="0" smtClean="0">
                    <a:effectLst/>
                    <a:latin typeface="Calibri"/>
                    <a:ea typeface="Times New Roman"/>
                    <a:cs typeface="Calibri"/>
                  </a:rPr>
                  <a:t> </a:t>
                </a:r>
                <a:r>
                  <a:rPr lang="en-US" sz="2400" dirty="0">
                    <a:effectLst/>
                    <a:latin typeface="Calibri"/>
                    <a:ea typeface="Times New Roman"/>
                    <a:cs typeface="Calibri"/>
                  </a:rPr>
                  <a:t>yang </a:t>
                </a:r>
                <a:r>
                  <a:rPr lang="en-US" sz="2400" dirty="0" err="1" smtClean="0">
                    <a:effectLst/>
                    <a:latin typeface="Calibri"/>
                    <a:ea typeface="Times New Roman"/>
                    <a:cs typeface="Calibri"/>
                  </a:rPr>
                  <a:t>negatif</a:t>
                </a:r>
                <a:r>
                  <a:rPr lang="en-US" sz="2400" dirty="0" smtClean="0">
                    <a:effectLst/>
                    <a:latin typeface="Calibri"/>
                    <a:ea typeface="Times New Roman"/>
                    <a:cs typeface="Calibri"/>
                  </a:rPr>
                  <a:t> </a:t>
                </a:r>
              </a:p>
              <a:p>
                <a:pPr marL="201612" marR="0" indent="0">
                  <a:lnSpc>
                    <a:spcPct val="115000"/>
                  </a:lnSpc>
                  <a:spcBef>
                    <a:spcPts val="0"/>
                  </a:spcBef>
                  <a:spcAft>
                    <a:spcPts val="0"/>
                  </a:spcAft>
                  <a:buNone/>
                </a:pPr>
                <a:r>
                  <a:rPr lang="en-US" sz="2400" dirty="0">
                    <a:latin typeface="Calibri"/>
                    <a:ea typeface="Times New Roman"/>
                    <a:cs typeface="Calibri"/>
                  </a:rPr>
                  <a:t> </a:t>
                </a:r>
                <a:r>
                  <a:rPr lang="en-US" sz="2400" dirty="0" smtClean="0">
                    <a:latin typeface="Calibri"/>
                    <a:ea typeface="Times New Roman"/>
                    <a:cs typeface="Calibri"/>
                  </a:rPr>
                  <a:t>   </a:t>
                </a:r>
                <a:r>
                  <a:rPr lang="en-US" sz="2400" dirty="0" err="1" smtClean="0">
                    <a:effectLst/>
                    <a:latin typeface="Calibri"/>
                    <a:ea typeface="Times New Roman"/>
                    <a:cs typeface="Calibri"/>
                  </a:rPr>
                  <a:t>dari</a:t>
                </a:r>
                <a:r>
                  <a:rPr lang="en-US" sz="2400" dirty="0" smtClean="0">
                    <a:effectLst/>
                    <a:latin typeface="Calibri"/>
                    <a:ea typeface="Times New Roman"/>
                    <a:cs typeface="Calibri"/>
                  </a:rPr>
                  <a:t> </a:t>
                </a:r>
                <a:r>
                  <a:rPr lang="en-US" sz="2400" dirty="0" err="1" smtClean="0">
                    <a:effectLst/>
                    <a:latin typeface="Calibri"/>
                    <a:ea typeface="Times New Roman"/>
                    <a:cs typeface="Calibri"/>
                  </a:rPr>
                  <a:t>harga</a:t>
                </a:r>
                <a:r>
                  <a:rPr lang="en-US" sz="2400" dirty="0" smtClean="0">
                    <a:effectLst/>
                    <a:latin typeface="Calibri"/>
                    <a:ea typeface="Times New Roman"/>
                    <a:cs typeface="Calibri"/>
                  </a:rPr>
                  <a:t> </a:t>
                </a:r>
                <a:r>
                  <a:rPr lang="en-US" sz="2400" dirty="0" err="1">
                    <a:effectLst/>
                    <a:latin typeface="Calibri"/>
                    <a:ea typeface="Times New Roman"/>
                    <a:cs typeface="Calibri"/>
                  </a:rPr>
                  <a:t>terhadap</a:t>
                </a:r>
                <a:r>
                  <a:rPr lang="en-US" sz="2400" dirty="0">
                    <a:effectLst/>
                    <a:latin typeface="Calibri"/>
                    <a:ea typeface="Times New Roman"/>
                    <a:cs typeface="Calibri"/>
                  </a:rPr>
                  <a:t> </a:t>
                </a:r>
                <a:r>
                  <a:rPr lang="en-US" sz="2400" dirty="0" err="1" smtClean="0">
                    <a:effectLst/>
                    <a:latin typeface="Calibri"/>
                    <a:ea typeface="Times New Roman"/>
                    <a:cs typeface="Calibri"/>
                  </a:rPr>
                  <a:t>konsumsi</a:t>
                </a:r>
                <a:endParaRPr lang="en-US" sz="1800" dirty="0" smtClean="0">
                  <a:effectLst/>
                  <a:latin typeface="Calibri"/>
                  <a:ea typeface="Times New Roman"/>
                  <a:cs typeface="Calibri"/>
                </a:endParaRPr>
              </a:p>
              <a:p>
                <a:pPr marL="201612" marR="0" indent="0">
                  <a:lnSpc>
                    <a:spcPct val="115000"/>
                  </a:lnSpc>
                  <a:spcBef>
                    <a:spcPts val="0"/>
                  </a:spcBef>
                  <a:spcAft>
                    <a:spcPts val="0"/>
                  </a:spcAft>
                  <a:buNone/>
                </a:pPr>
                <a:r>
                  <a:rPr lang="en-US" sz="2400" dirty="0" smtClean="0">
                    <a:effectLst/>
                    <a:latin typeface="Calibri"/>
                    <a:ea typeface="Times New Roman"/>
                    <a:cs typeface="Calibri"/>
                  </a:rPr>
                  <a:t>    (</a:t>
                </a:r>
                <a:r>
                  <a:rPr lang="en-US" sz="2400" dirty="0" err="1">
                    <a:effectLst/>
                    <a:latin typeface="Calibri"/>
                    <a:ea typeface="Times New Roman"/>
                    <a:cs typeface="Calibri"/>
                  </a:rPr>
                  <a:t>menolak</a:t>
                </a:r>
                <a:r>
                  <a:rPr lang="en-US" sz="2400" dirty="0">
                    <a:effectLst/>
                    <a:latin typeface="Calibri"/>
                    <a:ea typeface="Times New Roman"/>
                    <a:cs typeface="Calibri"/>
                  </a:rPr>
                  <a:t> H</a:t>
                </a:r>
                <a:r>
                  <a:rPr lang="en-US" sz="2400" baseline="-25000" dirty="0">
                    <a:effectLst/>
                    <a:latin typeface="Calibri"/>
                    <a:ea typeface="Times New Roman"/>
                    <a:cs typeface="Calibri"/>
                  </a:rPr>
                  <a:t>0</a:t>
                </a:r>
                <a:r>
                  <a:rPr lang="en-US" sz="2400" dirty="0">
                    <a:effectLst/>
                    <a:latin typeface="Calibri"/>
                    <a:ea typeface="Times New Roman"/>
                    <a:cs typeface="Calibri"/>
                  </a:rPr>
                  <a:t>, </a:t>
                </a:r>
                <a:r>
                  <a:rPr lang="en-US" sz="2400" dirty="0" err="1">
                    <a:effectLst/>
                    <a:latin typeface="Calibri"/>
                    <a:ea typeface="Times New Roman"/>
                    <a:cs typeface="Calibri"/>
                  </a:rPr>
                  <a:t>berarti</a:t>
                </a:r>
                <a:r>
                  <a:rPr lang="en-US" sz="2400" dirty="0">
                    <a:effectLst/>
                    <a:latin typeface="Calibri"/>
                    <a:ea typeface="Times New Roman"/>
                    <a:cs typeface="Calibri"/>
                  </a:rPr>
                  <a:t> </a:t>
                </a:r>
                <a:r>
                  <a:rPr lang="en-US" sz="2400" dirty="0" err="1" smtClean="0">
                    <a:effectLst/>
                    <a:latin typeface="Calibri"/>
                    <a:ea typeface="Times New Roman"/>
                    <a:cs typeface="Calibri"/>
                  </a:rPr>
                  <a:t>menerima</a:t>
                </a:r>
                <a:r>
                  <a:rPr lang="en-US" sz="2400" dirty="0" smtClean="0">
                    <a:effectLst/>
                    <a:latin typeface="Calibri"/>
                    <a:ea typeface="Times New Roman"/>
                    <a:cs typeface="Calibri"/>
                  </a:rPr>
                  <a:t> </a:t>
                </a:r>
                <a:r>
                  <a:rPr lang="en-US" sz="2400" dirty="0">
                    <a:effectLst/>
                    <a:latin typeface="Calibri"/>
                    <a:ea typeface="Times New Roman"/>
                    <a:cs typeface="Calibri"/>
                  </a:rPr>
                  <a:t>H</a:t>
                </a:r>
                <a:r>
                  <a:rPr lang="en-US" sz="2400" baseline="-25000" dirty="0">
                    <a:effectLst/>
                    <a:latin typeface="Calibri"/>
                    <a:ea typeface="Times New Roman"/>
                    <a:cs typeface="Calibri"/>
                  </a:rPr>
                  <a:t>a</a:t>
                </a:r>
                <a:r>
                  <a:rPr lang="en-US" sz="2400" dirty="0" smtClean="0">
                    <a:effectLst/>
                    <a:latin typeface="Calibri"/>
                    <a:ea typeface="Times New Roman"/>
                    <a:cs typeface="Calibri"/>
                  </a:rPr>
                  <a:t>).                   </a:t>
                </a:r>
                <a:r>
                  <a:rPr lang="en-US" sz="1800" dirty="0" smtClean="0">
                    <a:solidFill>
                      <a:prstClr val="black"/>
                    </a:solidFill>
                    <a:latin typeface="Calibri"/>
                    <a:ea typeface="Times New Roman"/>
                    <a:cs typeface="Calibri"/>
                  </a:rPr>
                  <a:t>-1,895</a:t>
                </a:r>
                <a:endParaRPr lang="en-US" sz="2400" dirty="0">
                  <a:effectLst/>
                  <a:latin typeface="Calibri"/>
                  <a:ea typeface="Calibri"/>
                  <a:cs typeface="Times New Roman"/>
                </a:endParaRPr>
              </a:p>
              <a:p>
                <a:pPr marL="109537" indent="0">
                  <a:buNone/>
                </a:pPr>
                <a:r>
                  <a:rPr lang="id-ID" dirty="0" smtClean="0">
                    <a:latin typeface="Calibri"/>
                    <a:ea typeface="Times New Roman"/>
                    <a:cs typeface="Calibri"/>
                  </a:rPr>
                  <a:t>                                                                                                       </a:t>
                </a:r>
                <a:r>
                  <a:rPr lang="en-US" dirty="0" smtClean="0">
                    <a:latin typeface="Calibri"/>
                    <a:ea typeface="Times New Roman"/>
                    <a:cs typeface="Calibri"/>
                  </a:rPr>
                  <a:t>-</a:t>
                </a:r>
                <a:r>
                  <a:rPr lang="en-US" dirty="0">
                    <a:latin typeface="Calibri"/>
                    <a:ea typeface="Times New Roman"/>
                    <a:cs typeface="Calibri"/>
                  </a:rPr>
                  <a:t>1,86</a:t>
                </a:r>
                <a:r>
                  <a:rPr lang="id-ID" dirty="0">
                    <a:latin typeface="Calibri"/>
                    <a:ea typeface="Times New Roman"/>
                    <a:cs typeface="Calibri"/>
                  </a:rPr>
                  <a:t>0</a:t>
                </a:r>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83568" y="914399"/>
                <a:ext cx="8308032" cy="5573713"/>
              </a:xfrm>
              <a:blipFill rotWithShape="1">
                <a:blip r:embed="rId2"/>
                <a:stretch>
                  <a:fillRect l="-1247" t="-328"/>
                </a:stretch>
              </a:blipFill>
            </p:spPr>
            <p:txBody>
              <a:bodyPr/>
              <a:lstStyle/>
              <a:p>
                <a:r>
                  <a:rPr lang="id-ID">
                    <a:noFill/>
                  </a:rPr>
                  <a:t> </a:t>
                </a:r>
              </a:p>
            </p:txBody>
          </p:sp>
        </mc:Fallback>
      </mc:AlternateContent>
      <p:sp>
        <p:nvSpPr>
          <p:cNvPr id="3" name="Title 2"/>
          <p:cNvSpPr>
            <a:spLocks noGrp="1"/>
          </p:cNvSpPr>
          <p:nvPr>
            <p:ph type="title"/>
          </p:nvPr>
        </p:nvSpPr>
        <p:spPr>
          <a:xfrm>
            <a:off x="743227" y="274638"/>
            <a:ext cx="8797325" cy="411162"/>
          </a:xfrm>
        </p:spPr>
        <p:txBody>
          <a:bodyPr>
            <a:noAutofit/>
          </a:bodyPr>
          <a:lstStyle/>
          <a:p>
            <a:r>
              <a:rPr lang="en-US" sz="2400" b="1" dirty="0" err="1" smtClean="0"/>
              <a:t>Jawaban</a:t>
            </a:r>
            <a:r>
              <a:rPr lang="en-US" sz="2400" b="1" dirty="0" smtClean="0"/>
              <a:t> </a:t>
            </a:r>
            <a:r>
              <a:rPr lang="en-US" sz="2400" b="1" dirty="0" err="1" smtClean="0">
                <a:solidFill>
                  <a:srgbClr val="696464"/>
                </a:solidFill>
              </a:rPr>
              <a:t>Contoh</a:t>
            </a:r>
            <a:r>
              <a:rPr lang="en-US" sz="2400" b="1" dirty="0" smtClean="0">
                <a:solidFill>
                  <a:srgbClr val="696464"/>
                </a:solidFill>
              </a:rPr>
              <a:t> </a:t>
            </a:r>
            <a:r>
              <a:rPr lang="id-ID" sz="2400" b="1" dirty="0" smtClean="0">
                <a:solidFill>
                  <a:srgbClr val="696464"/>
                </a:solidFill>
              </a:rPr>
              <a:t>5</a:t>
            </a:r>
            <a:r>
              <a:rPr lang="en-US" sz="2400" b="1" dirty="0" smtClean="0">
                <a:solidFill>
                  <a:srgbClr val="696464"/>
                </a:solidFill>
              </a:rPr>
              <a:t> : </a:t>
            </a:r>
            <a:r>
              <a:rPr lang="en-US" sz="2400" b="1" dirty="0" err="1" smtClean="0">
                <a:solidFill>
                  <a:srgbClr val="696464"/>
                </a:solidFill>
              </a:rPr>
              <a:t>Uji</a:t>
            </a:r>
            <a:r>
              <a:rPr lang="en-US" sz="2400" b="1" dirty="0" smtClean="0">
                <a:solidFill>
                  <a:srgbClr val="696464"/>
                </a:solidFill>
              </a:rPr>
              <a:t> </a:t>
            </a:r>
            <a:r>
              <a:rPr lang="en-US" sz="2400" b="1" dirty="0" err="1" smtClean="0">
                <a:solidFill>
                  <a:srgbClr val="696464"/>
                </a:solidFill>
              </a:rPr>
              <a:t>Hipotesis</a:t>
            </a:r>
            <a:r>
              <a:rPr lang="en-US" sz="2400" b="1" dirty="0" smtClean="0">
                <a:solidFill>
                  <a:srgbClr val="696464"/>
                </a:solidFill>
              </a:rPr>
              <a:t> </a:t>
            </a:r>
            <a:r>
              <a:rPr lang="en-US" sz="2400" b="1" dirty="0" err="1">
                <a:solidFill>
                  <a:srgbClr val="696464"/>
                </a:solidFill>
              </a:rPr>
              <a:t>Koefisien</a:t>
            </a:r>
            <a:r>
              <a:rPr lang="en-US" sz="2400" b="1" dirty="0">
                <a:solidFill>
                  <a:srgbClr val="696464"/>
                </a:solidFill>
              </a:rPr>
              <a:t> </a:t>
            </a:r>
            <a:r>
              <a:rPr lang="en-US" sz="2400" b="1" dirty="0" err="1">
                <a:solidFill>
                  <a:srgbClr val="696464"/>
                </a:solidFill>
              </a:rPr>
              <a:t>Regresi</a:t>
            </a:r>
            <a:endParaRPr lang="en-US" sz="2400" b="1" dirty="0"/>
          </a:p>
        </p:txBody>
      </p:sp>
      <p:sp>
        <p:nvSpPr>
          <p:cNvPr id="4" name="Rectangle 2"/>
          <p:cNvSpPr>
            <a:spLocks noChangeArrowheads="1"/>
          </p:cNvSpPr>
          <p:nvPr/>
        </p:nvSpPr>
        <p:spPr bwMode="auto">
          <a:xfrm>
            <a:off x="194275" y="6550968"/>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5" name="Content Placeholder 3">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lc="http://schemas.openxmlformats.org/drawingml/2006/lockedCanvas" id="{56526AEF-78F8-40F2-BF54-FA878C8D038C}"/>
              </a:ext>
            </a:extLst>
          </p:cNvPr>
          <p:cNvPicPr/>
          <p:nvPr/>
        </p:nvPicPr>
        <p:blipFill rotWithShape="1">
          <a:blip r:embed="rId3">
            <a:extLst>
              <a:ext uri="{28A0092B-C50C-407E-A947-70E740481C1C}">
                <a14:useLocalDpi xmlns:a14="http://schemas.microsoft.com/office/drawing/2010/main" val="0"/>
              </a:ext>
            </a:extLst>
          </a:blip>
          <a:srcRect l="45726" t="46065" r="10317" b="19911"/>
          <a:stretch/>
        </p:blipFill>
        <p:spPr bwMode="auto">
          <a:xfrm>
            <a:off x="5486400" y="4343400"/>
            <a:ext cx="3352800" cy="16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9662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683568" y="914399"/>
                <a:ext cx="8308032" cy="5573713"/>
              </a:xfrm>
            </p:spPr>
            <p:txBody>
              <a:bodyPr>
                <a:normAutofit/>
              </a:bodyPr>
              <a:lstStyle/>
              <a:p>
                <a:pPr marL="0" marR="0" indent="0">
                  <a:lnSpc>
                    <a:spcPct val="115000"/>
                  </a:lnSpc>
                  <a:spcBef>
                    <a:spcPts val="0"/>
                  </a:spcBef>
                  <a:spcAft>
                    <a:spcPts val="1000"/>
                  </a:spcAft>
                  <a:buNone/>
                </a:pPr>
                <a:r>
                  <a:rPr lang="id-ID" sz="2500" dirty="0">
                    <a:latin typeface="Calibri"/>
                    <a:ea typeface="Calibri"/>
                    <a:cs typeface="Times New Roman"/>
                  </a:rPr>
                  <a:t>b</a:t>
                </a:r>
                <a:r>
                  <a:rPr lang="en-US" sz="2500" dirty="0" smtClean="0">
                    <a:latin typeface="Calibri"/>
                    <a:ea typeface="Calibri"/>
                    <a:cs typeface="Times New Roman"/>
                  </a:rPr>
                  <a:t>) </a:t>
                </a:r>
                <a:r>
                  <a:rPr lang="en-US" sz="2500" dirty="0" smtClean="0">
                    <a:latin typeface="Calibri"/>
                    <a:ea typeface="Calibri"/>
                    <a:cs typeface="Times New Roman"/>
                  </a:rPr>
                  <a:t>H</a:t>
                </a:r>
                <a:r>
                  <a:rPr lang="en-US" sz="2500" baseline="-25000" dirty="0" smtClean="0">
                    <a:effectLst/>
                    <a:latin typeface="Calibri"/>
                    <a:ea typeface="Calibri"/>
                    <a:cs typeface="Times New Roman"/>
                  </a:rPr>
                  <a:t>0</a:t>
                </a:r>
                <a:r>
                  <a:rPr lang="en-US" sz="2500" dirty="0" smtClean="0">
                    <a:effectLst/>
                    <a:latin typeface="Calibri"/>
                    <a:ea typeface="Calibri"/>
                    <a:cs typeface="Times New Roman"/>
                  </a:rPr>
                  <a:t> </a:t>
                </a:r>
                <a:r>
                  <a:rPr lang="en-US" sz="2500" dirty="0">
                    <a:effectLst/>
                    <a:latin typeface="Calibri"/>
                    <a:ea typeface="Calibri"/>
                    <a:cs typeface="Times New Roman"/>
                  </a:rPr>
                  <a:t>: </a:t>
                </a:r>
                <a:r>
                  <a:rPr lang="en-US" sz="2500" dirty="0" smtClean="0">
                    <a:effectLst/>
                    <a:latin typeface="Calibri"/>
                    <a:ea typeface="Calibri"/>
                    <a:cs typeface="Times New Roman"/>
                  </a:rPr>
                  <a:t>B</a:t>
                </a:r>
                <a:r>
                  <a:rPr lang="en-US" sz="2500" baseline="-25000" dirty="0" smtClean="0">
                    <a:effectLst/>
                    <a:latin typeface="Calibri"/>
                    <a:ea typeface="Calibri"/>
                    <a:cs typeface="Times New Roman"/>
                  </a:rPr>
                  <a:t>1</a:t>
                </a:r>
                <a:r>
                  <a:rPr lang="en-US" sz="2500" dirty="0" smtClean="0">
                    <a:effectLst/>
                    <a:latin typeface="Calibri"/>
                    <a:ea typeface="Calibri"/>
                    <a:cs typeface="Times New Roman"/>
                  </a:rPr>
                  <a:t> </a:t>
                </a:r>
                <a:r>
                  <a:rPr lang="en-US" sz="2500" dirty="0">
                    <a:effectLst/>
                    <a:latin typeface="Calibri"/>
                    <a:ea typeface="Calibri"/>
                    <a:cs typeface="Times New Roman"/>
                  </a:rPr>
                  <a:t>= 0 (</a:t>
                </a:r>
                <a:r>
                  <a:rPr lang="en-US" sz="2500" dirty="0" err="1">
                    <a:effectLst/>
                    <a:latin typeface="Calibri"/>
                    <a:ea typeface="Calibri"/>
                    <a:cs typeface="Times New Roman"/>
                  </a:rPr>
                  <a:t>tak</a:t>
                </a:r>
                <a:r>
                  <a:rPr lang="en-US" sz="2500" dirty="0">
                    <a:effectLst/>
                    <a:latin typeface="Calibri"/>
                    <a:ea typeface="Calibri"/>
                    <a:cs typeface="Times New Roman"/>
                  </a:rPr>
                  <a:t>  </a:t>
                </a:r>
                <a:r>
                  <a:rPr lang="en-US" sz="2500" dirty="0" err="1">
                    <a:effectLst/>
                    <a:latin typeface="Calibri"/>
                    <a:ea typeface="Calibri"/>
                    <a:cs typeface="Times New Roman"/>
                  </a:rPr>
                  <a:t>ada</a:t>
                </a:r>
                <a:r>
                  <a:rPr lang="en-US" sz="2500" dirty="0">
                    <a:effectLst/>
                    <a:latin typeface="Calibri"/>
                    <a:ea typeface="Calibri"/>
                    <a:cs typeface="Times New Roman"/>
                  </a:rPr>
                  <a:t> </a:t>
                </a:r>
                <a:r>
                  <a:rPr lang="en-US" sz="2500" dirty="0" err="1">
                    <a:effectLst/>
                    <a:latin typeface="Calibri"/>
                    <a:ea typeface="Calibri"/>
                    <a:cs typeface="Times New Roman"/>
                  </a:rPr>
                  <a:t>pengaruh</a:t>
                </a:r>
                <a:r>
                  <a:rPr lang="en-US" sz="2500" dirty="0">
                    <a:effectLst/>
                    <a:latin typeface="Calibri"/>
                    <a:ea typeface="Calibri"/>
                    <a:cs typeface="Times New Roman"/>
                  </a:rPr>
                  <a:t> </a:t>
                </a:r>
                <a:r>
                  <a:rPr lang="en-US" sz="2500" dirty="0" smtClean="0">
                    <a:effectLst/>
                    <a:latin typeface="Calibri"/>
                    <a:ea typeface="Calibri"/>
                    <a:cs typeface="Times New Roman"/>
                  </a:rPr>
                  <a:t>X</a:t>
                </a:r>
                <a:r>
                  <a:rPr lang="en-US" sz="2500" baseline="-25000" dirty="0" smtClean="0">
                    <a:effectLst/>
                    <a:latin typeface="Calibri"/>
                    <a:ea typeface="Calibri"/>
                    <a:cs typeface="Times New Roman"/>
                  </a:rPr>
                  <a:t>1</a:t>
                </a:r>
                <a:r>
                  <a:rPr lang="en-US" sz="2500" dirty="0" smtClean="0">
                    <a:effectLst/>
                    <a:latin typeface="Calibri"/>
                    <a:ea typeface="Calibri"/>
                    <a:cs typeface="Times New Roman"/>
                  </a:rPr>
                  <a:t> </a:t>
                </a:r>
                <a:r>
                  <a:rPr lang="en-US" sz="2500" dirty="0" err="1">
                    <a:effectLst/>
                    <a:latin typeface="Calibri"/>
                    <a:ea typeface="Calibri"/>
                    <a:cs typeface="Times New Roman"/>
                  </a:rPr>
                  <a:t>terhadap</a:t>
                </a:r>
                <a:r>
                  <a:rPr lang="en-US" sz="2500" dirty="0">
                    <a:effectLst/>
                    <a:latin typeface="Calibri"/>
                    <a:ea typeface="Calibri"/>
                    <a:cs typeface="Times New Roman"/>
                  </a:rPr>
                  <a:t> Y)</a:t>
                </a:r>
              </a:p>
              <a:p>
                <a:pPr marL="0" marR="0" indent="0">
                  <a:lnSpc>
                    <a:spcPct val="115000"/>
                  </a:lnSpc>
                  <a:spcBef>
                    <a:spcPts val="0"/>
                  </a:spcBef>
                  <a:spcAft>
                    <a:spcPts val="1000"/>
                  </a:spcAft>
                  <a:buNone/>
                </a:pPr>
                <a:r>
                  <a:rPr lang="en-US" sz="2500" dirty="0" smtClean="0">
                    <a:latin typeface="Calibri"/>
                    <a:ea typeface="Calibri"/>
                    <a:cs typeface="Times New Roman"/>
                  </a:rPr>
                  <a:t>    </a:t>
                </a:r>
                <a:r>
                  <a:rPr lang="en-US" sz="2500" dirty="0" smtClean="0">
                    <a:effectLst/>
                    <a:latin typeface="Calibri"/>
                    <a:ea typeface="Calibri"/>
                    <a:cs typeface="Times New Roman"/>
                  </a:rPr>
                  <a:t>H</a:t>
                </a:r>
                <a:r>
                  <a:rPr lang="en-US" sz="2500" baseline="-25000" dirty="0" smtClean="0">
                    <a:effectLst/>
                    <a:latin typeface="Calibri"/>
                    <a:ea typeface="Calibri"/>
                    <a:cs typeface="Times New Roman"/>
                  </a:rPr>
                  <a:t>a</a:t>
                </a:r>
                <a:r>
                  <a:rPr lang="en-US" sz="2500" dirty="0" smtClean="0">
                    <a:effectLst/>
                    <a:latin typeface="Calibri"/>
                    <a:ea typeface="Calibri"/>
                    <a:cs typeface="Times New Roman"/>
                  </a:rPr>
                  <a:t> </a:t>
                </a:r>
                <a:r>
                  <a:rPr lang="en-US" sz="2500" dirty="0">
                    <a:effectLst/>
                    <a:latin typeface="Calibri"/>
                    <a:ea typeface="Calibri"/>
                    <a:cs typeface="Times New Roman"/>
                  </a:rPr>
                  <a:t>: </a:t>
                </a:r>
                <a:r>
                  <a:rPr lang="en-US" sz="2500" dirty="0" smtClean="0">
                    <a:effectLst/>
                    <a:latin typeface="Calibri"/>
                    <a:ea typeface="Calibri"/>
                    <a:cs typeface="Times New Roman"/>
                  </a:rPr>
                  <a:t>B</a:t>
                </a:r>
                <a:r>
                  <a:rPr lang="en-US" sz="2500" baseline="-25000" dirty="0" smtClean="0">
                    <a:effectLst/>
                    <a:latin typeface="Calibri"/>
                    <a:ea typeface="Calibri"/>
                    <a:cs typeface="Times New Roman"/>
                  </a:rPr>
                  <a:t>1</a:t>
                </a:r>
                <a:r>
                  <a:rPr lang="en-US" sz="2500" dirty="0" smtClean="0">
                    <a:effectLst/>
                    <a:latin typeface="Calibri"/>
                    <a:ea typeface="Calibri"/>
                    <a:cs typeface="Times New Roman"/>
                  </a:rPr>
                  <a:t> </a:t>
                </a:r>
                <a14:m>
                  <m:oMath xmlns:m="http://schemas.openxmlformats.org/officeDocument/2006/math">
                    <m:r>
                      <a:rPr lang="en-US" sz="2500" i="1">
                        <a:effectLst/>
                        <a:latin typeface="Cambria Math"/>
                        <a:ea typeface="Calibri"/>
                        <a:cs typeface="Times New Roman"/>
                      </a:rPr>
                      <m:t>≠</m:t>
                    </m:r>
                  </m:oMath>
                </a14:m>
                <a:r>
                  <a:rPr lang="en-US" sz="2500" dirty="0">
                    <a:effectLst/>
                    <a:latin typeface="Calibri"/>
                    <a:ea typeface="Times New Roman"/>
                    <a:cs typeface="Times New Roman"/>
                  </a:rPr>
                  <a:t> 0 (</a:t>
                </a:r>
                <a:r>
                  <a:rPr lang="en-US" sz="2500" dirty="0" err="1">
                    <a:effectLst/>
                    <a:latin typeface="Calibri"/>
                    <a:ea typeface="Times New Roman"/>
                    <a:cs typeface="Times New Roman"/>
                  </a:rPr>
                  <a:t>ada</a:t>
                </a:r>
                <a:r>
                  <a:rPr lang="en-US" sz="2500" dirty="0">
                    <a:effectLst/>
                    <a:latin typeface="Calibri"/>
                    <a:ea typeface="Times New Roman"/>
                    <a:cs typeface="Times New Roman"/>
                  </a:rPr>
                  <a:t> </a:t>
                </a:r>
                <a:r>
                  <a:rPr lang="en-US" sz="2500" dirty="0" err="1">
                    <a:effectLst/>
                    <a:latin typeface="Calibri"/>
                    <a:ea typeface="Times New Roman"/>
                    <a:cs typeface="Times New Roman"/>
                  </a:rPr>
                  <a:t>pengaruh</a:t>
                </a:r>
                <a:r>
                  <a:rPr lang="en-US" sz="2500" dirty="0">
                    <a:effectLst/>
                    <a:latin typeface="Calibri"/>
                    <a:ea typeface="Times New Roman"/>
                    <a:cs typeface="Times New Roman"/>
                  </a:rPr>
                  <a:t> </a:t>
                </a:r>
                <a:r>
                  <a:rPr lang="en-US" sz="2500" dirty="0" err="1" smtClean="0">
                    <a:effectLst/>
                    <a:latin typeface="Calibri"/>
                    <a:ea typeface="Times New Roman"/>
                    <a:cs typeface="Times New Roman"/>
                  </a:rPr>
                  <a:t>positif</a:t>
                </a:r>
                <a:r>
                  <a:rPr lang="en-US" sz="2500" dirty="0" smtClean="0">
                    <a:effectLst/>
                    <a:latin typeface="Calibri"/>
                    <a:ea typeface="Times New Roman"/>
                    <a:cs typeface="Times New Roman"/>
                  </a:rPr>
                  <a:t> </a:t>
                </a:r>
                <a:r>
                  <a:rPr lang="en-US" sz="2500" dirty="0" err="1">
                    <a:effectLst/>
                    <a:latin typeface="Calibri"/>
                    <a:ea typeface="Times New Roman"/>
                    <a:cs typeface="Times New Roman"/>
                  </a:rPr>
                  <a:t>dari</a:t>
                </a:r>
                <a:r>
                  <a:rPr lang="en-US" sz="2500" dirty="0">
                    <a:effectLst/>
                    <a:latin typeface="Calibri"/>
                    <a:ea typeface="Times New Roman"/>
                    <a:cs typeface="Times New Roman"/>
                  </a:rPr>
                  <a:t> </a:t>
                </a:r>
                <a:r>
                  <a:rPr lang="en-US" sz="2500" dirty="0" smtClean="0">
                    <a:effectLst/>
                    <a:latin typeface="Calibri"/>
                    <a:ea typeface="Times New Roman"/>
                    <a:cs typeface="Times New Roman"/>
                  </a:rPr>
                  <a:t>X</a:t>
                </a:r>
                <a:r>
                  <a:rPr lang="en-US" sz="2500" baseline="-25000" dirty="0" smtClean="0">
                    <a:effectLst/>
                    <a:latin typeface="Calibri"/>
                    <a:ea typeface="Times New Roman"/>
                    <a:cs typeface="Times New Roman"/>
                  </a:rPr>
                  <a:t>1</a:t>
                </a:r>
                <a:r>
                  <a:rPr lang="en-US" sz="2500" dirty="0" smtClean="0">
                    <a:effectLst/>
                    <a:latin typeface="Calibri"/>
                    <a:ea typeface="Times New Roman"/>
                    <a:cs typeface="Times New Roman"/>
                  </a:rPr>
                  <a:t> </a:t>
                </a:r>
                <a:r>
                  <a:rPr lang="en-US" sz="2500" dirty="0" err="1">
                    <a:effectLst/>
                    <a:latin typeface="Calibri"/>
                    <a:ea typeface="Times New Roman"/>
                    <a:cs typeface="Times New Roman"/>
                  </a:rPr>
                  <a:t>terhadap</a:t>
                </a:r>
                <a:r>
                  <a:rPr lang="en-US" sz="2500" dirty="0">
                    <a:effectLst/>
                    <a:latin typeface="Calibri"/>
                    <a:ea typeface="Times New Roman"/>
                    <a:cs typeface="Times New Roman"/>
                  </a:rPr>
                  <a:t> Y)</a:t>
                </a:r>
                <a:endParaRPr lang="en-US" sz="2500" dirty="0">
                  <a:effectLst/>
                  <a:latin typeface="Calibri"/>
                  <a:ea typeface="Calibri"/>
                  <a:cs typeface="Times New Roman"/>
                </a:endParaRPr>
              </a:p>
              <a:p>
                <a:pPr marL="0" marR="0" indent="0">
                  <a:lnSpc>
                    <a:spcPct val="115000"/>
                  </a:lnSpc>
                  <a:spcBef>
                    <a:spcPts val="0"/>
                  </a:spcBef>
                  <a:spcAft>
                    <a:spcPts val="1000"/>
                  </a:spcAft>
                  <a:buNone/>
                </a:pPr>
                <a:r>
                  <a:rPr lang="en-US" sz="2500" dirty="0">
                    <a:latin typeface="Calibri"/>
                    <a:ea typeface="Times New Roman"/>
                    <a:cs typeface="Calibri"/>
                  </a:rPr>
                  <a:t> </a:t>
                </a:r>
                <a:r>
                  <a:rPr lang="en-US" sz="2500" dirty="0" smtClean="0">
                    <a:latin typeface="Calibri"/>
                    <a:ea typeface="Times New Roman"/>
                    <a:cs typeface="Calibri"/>
                  </a:rPr>
                  <a:t>   </a:t>
                </a:r>
                <a:r>
                  <a:rPr lang="en-US" sz="2500" dirty="0" smtClean="0">
                    <a:effectLst/>
                    <a:latin typeface="Calibri"/>
                    <a:ea typeface="Times New Roman"/>
                    <a:cs typeface="Calibri"/>
                  </a:rPr>
                  <a:t>α</a:t>
                </a:r>
                <a:r>
                  <a:rPr lang="en-US" sz="2500" dirty="0" smtClean="0">
                    <a:effectLst/>
                    <a:latin typeface="Calibri"/>
                    <a:ea typeface="Times New Roman"/>
                    <a:cs typeface="Times New Roman"/>
                  </a:rPr>
                  <a:t>  = 0,05 </a:t>
                </a:r>
                <a14:m>
                  <m:oMath xmlns:m="http://schemas.openxmlformats.org/officeDocument/2006/math">
                    <m:r>
                      <a:rPr lang="en-US" sz="2500" b="0" i="0" smtClean="0">
                        <a:latin typeface="Cambria Math"/>
                        <a:ea typeface="Times New Roman"/>
                        <a:cs typeface="Times New Roman"/>
                      </a:rPr>
                      <m:t> </m:t>
                    </m:r>
                    <m:r>
                      <a:rPr lang="en-US" sz="2500" i="1">
                        <a:latin typeface="Cambria Math"/>
                        <a:ea typeface="Times New Roman"/>
                        <a:cs typeface="Times New Roman"/>
                      </a:rPr>
                      <m:t>→</m:t>
                    </m:r>
                    <m:r>
                      <a:rPr lang="en-US" sz="2500" b="0" i="1" smtClean="0">
                        <a:latin typeface="Cambria Math"/>
                        <a:ea typeface="Times New Roman"/>
                        <a:cs typeface="Times New Roman"/>
                      </a:rPr>
                      <m:t>  </m:t>
                    </m:r>
                    <m:f>
                      <m:fPr>
                        <m:ctrlPr>
                          <a:rPr lang="en-US" sz="2500" i="1">
                            <a:effectLst/>
                            <a:latin typeface="Cambria Math"/>
                            <a:ea typeface="Times New Roman"/>
                            <a:cs typeface="Times New Roman"/>
                          </a:rPr>
                        </m:ctrlPr>
                      </m:fPr>
                      <m:num>
                        <m:r>
                          <a:rPr lang="en-US" sz="2500" i="1">
                            <a:effectLst/>
                            <a:latin typeface="Cambria Math"/>
                            <a:ea typeface="Times New Roman"/>
                            <a:cs typeface="Times New Roman"/>
                          </a:rPr>
                          <m:t>∝</m:t>
                        </m:r>
                      </m:num>
                      <m:den>
                        <m:r>
                          <a:rPr lang="en-US" sz="2500" i="1">
                            <a:effectLst/>
                            <a:latin typeface="Cambria Math"/>
                            <a:ea typeface="Times New Roman"/>
                            <a:cs typeface="Times New Roman"/>
                          </a:rPr>
                          <m:t>2</m:t>
                        </m:r>
                      </m:den>
                    </m:f>
                  </m:oMath>
                </a14:m>
                <a:r>
                  <a:rPr lang="en-US" sz="2500" dirty="0">
                    <a:effectLst/>
                    <a:latin typeface="Calibri"/>
                    <a:ea typeface="Times New Roman"/>
                    <a:cs typeface="Times New Roman"/>
                  </a:rPr>
                  <a:t> = </a:t>
                </a:r>
                <a:r>
                  <a:rPr lang="en-US" sz="2500" dirty="0" smtClean="0">
                    <a:effectLst/>
                    <a:latin typeface="Calibri"/>
                    <a:ea typeface="Times New Roman"/>
                    <a:cs typeface="Times New Roman"/>
                  </a:rPr>
                  <a:t>0,025  </a:t>
                </a:r>
                <a14:m>
                  <m:oMath xmlns:m="http://schemas.openxmlformats.org/officeDocument/2006/math">
                    <m:r>
                      <a:rPr lang="en-US" sz="2500" i="1">
                        <a:effectLst/>
                        <a:latin typeface="Cambria Math"/>
                        <a:ea typeface="Times New Roman"/>
                        <a:cs typeface="Times New Roman"/>
                      </a:rPr>
                      <m:t>→</m:t>
                    </m:r>
                  </m:oMath>
                </a14:m>
                <a:r>
                  <a:rPr lang="en-US" sz="2500" dirty="0" smtClean="0">
                    <a:effectLst/>
                    <a:latin typeface="Calibri"/>
                    <a:ea typeface="Times New Roman"/>
                    <a:cs typeface="Times New Roman"/>
                  </a:rPr>
                  <a:t> </a:t>
                </a:r>
                <a:r>
                  <a:rPr lang="en-US" sz="2500" dirty="0">
                    <a:effectLst/>
                    <a:latin typeface="Calibri"/>
                    <a:ea typeface="Times New Roman"/>
                    <a:cs typeface="Times New Roman"/>
                  </a:rPr>
                  <a:t> t</a:t>
                </a:r>
                <a:r>
                  <a:rPr lang="en-US" sz="2500" baseline="-25000" dirty="0">
                    <a:effectLst/>
                    <a:latin typeface="Calibri"/>
                    <a:ea typeface="Times New Roman"/>
                    <a:cs typeface="Calibri"/>
                  </a:rPr>
                  <a:t>α/2(n-k-1)</a:t>
                </a:r>
                <a:r>
                  <a:rPr lang="en-US" sz="2500" dirty="0">
                    <a:effectLst/>
                    <a:latin typeface="Calibri"/>
                    <a:ea typeface="Times New Roman"/>
                    <a:cs typeface="Calibri"/>
                  </a:rPr>
                  <a:t> </a:t>
                </a:r>
                <a:r>
                  <a:rPr lang="en-US" sz="2500" dirty="0" smtClean="0">
                    <a:effectLst/>
                    <a:latin typeface="Calibri"/>
                    <a:ea typeface="Times New Roman"/>
                    <a:cs typeface="Calibri"/>
                  </a:rPr>
                  <a:t>= t</a:t>
                </a:r>
                <a:r>
                  <a:rPr lang="en-US" sz="2500" baseline="-25000" dirty="0" smtClean="0">
                    <a:effectLst/>
                    <a:latin typeface="Calibri"/>
                    <a:ea typeface="Times New Roman"/>
                    <a:cs typeface="Calibri"/>
                  </a:rPr>
                  <a:t>0,025(</a:t>
                </a:r>
                <a:r>
                  <a:rPr lang="id-ID" sz="2500" baseline="-25000" dirty="0" smtClean="0">
                    <a:effectLst/>
                    <a:latin typeface="Calibri"/>
                    <a:ea typeface="Times New Roman"/>
                    <a:cs typeface="Calibri"/>
                  </a:rPr>
                  <a:t>8</a:t>
                </a:r>
                <a:r>
                  <a:rPr lang="en-US" sz="2500" baseline="-25000" dirty="0" smtClean="0">
                    <a:effectLst/>
                    <a:latin typeface="Calibri"/>
                    <a:ea typeface="Times New Roman"/>
                    <a:cs typeface="Calibri"/>
                  </a:rPr>
                  <a:t>)</a:t>
                </a:r>
                <a:r>
                  <a:rPr lang="en-US" sz="2500" dirty="0" smtClean="0">
                    <a:effectLst/>
                    <a:latin typeface="Calibri"/>
                    <a:ea typeface="Times New Roman"/>
                    <a:cs typeface="Calibri"/>
                  </a:rPr>
                  <a:t> </a:t>
                </a:r>
                <a:r>
                  <a:rPr lang="en-US" sz="2500" dirty="0">
                    <a:effectLst/>
                    <a:latin typeface="Calibri"/>
                    <a:ea typeface="Times New Roman"/>
                    <a:cs typeface="Calibri"/>
                  </a:rPr>
                  <a:t>= </a:t>
                </a:r>
                <a:r>
                  <a:rPr lang="en-US" sz="2500" dirty="0" smtClean="0">
                    <a:effectLst/>
                    <a:latin typeface="Calibri"/>
                    <a:ea typeface="Times New Roman"/>
                    <a:cs typeface="Calibri"/>
                  </a:rPr>
                  <a:t>±2,3</a:t>
                </a:r>
                <a:r>
                  <a:rPr lang="id-ID" sz="2500" dirty="0" smtClean="0">
                    <a:effectLst/>
                    <a:latin typeface="Calibri"/>
                    <a:ea typeface="Times New Roman"/>
                    <a:cs typeface="Calibri"/>
                  </a:rPr>
                  <a:t>0</a:t>
                </a:r>
                <a:r>
                  <a:rPr lang="en-US" sz="2500" dirty="0" smtClean="0">
                    <a:effectLst/>
                    <a:latin typeface="Calibri"/>
                    <a:ea typeface="Times New Roman"/>
                    <a:cs typeface="Calibri"/>
                  </a:rPr>
                  <a:t>6</a:t>
                </a:r>
                <a:endParaRPr lang="en-US" sz="2500" dirty="0">
                  <a:effectLst/>
                  <a:latin typeface="Calibri"/>
                  <a:ea typeface="Calibri"/>
                  <a:cs typeface="Times New Roman"/>
                </a:endParaRPr>
              </a:p>
              <a:p>
                <a:pPr marL="0" indent="0">
                  <a:lnSpc>
                    <a:spcPct val="115000"/>
                  </a:lnSpc>
                  <a:spcBef>
                    <a:spcPts val="0"/>
                  </a:spcBef>
                  <a:spcAft>
                    <a:spcPts val="1000"/>
                  </a:spcAft>
                  <a:buNone/>
                </a:pPr>
                <a:r>
                  <a:rPr lang="en-US" sz="2500" dirty="0" smtClean="0">
                    <a:latin typeface="Calibri"/>
                    <a:ea typeface="Times New Roman"/>
                    <a:cs typeface="Calibri"/>
                  </a:rPr>
                  <a:t>    </a:t>
                </a:r>
                <a:r>
                  <a:rPr lang="en-US" sz="2500" dirty="0">
                    <a:latin typeface="Calibri"/>
                    <a:ea typeface="Times New Roman"/>
                    <a:cs typeface="Calibri"/>
                  </a:rPr>
                  <a:t>b</a:t>
                </a:r>
                <a:r>
                  <a:rPr lang="en-US" sz="2500" baseline="-25000" dirty="0">
                    <a:latin typeface="Calibri"/>
                    <a:ea typeface="Times New Roman"/>
                    <a:cs typeface="Calibri"/>
                  </a:rPr>
                  <a:t>1</a:t>
                </a:r>
                <a:r>
                  <a:rPr lang="en-US" sz="2500" dirty="0">
                    <a:latin typeface="Calibri"/>
                    <a:ea typeface="Times New Roman"/>
                    <a:cs typeface="Calibri"/>
                  </a:rPr>
                  <a:t> = -1,0921, </a:t>
                </a:r>
                <a:r>
                  <a:rPr lang="id-ID" sz="2500" dirty="0" smtClean="0">
                    <a:latin typeface="Calibri"/>
                    <a:ea typeface="Times New Roman"/>
                    <a:cs typeface="Calibri"/>
                  </a:rPr>
                  <a:t> </a:t>
                </a:r>
                <a:r>
                  <a:rPr lang="en-US" sz="2500" dirty="0" smtClean="0">
                    <a:latin typeface="Calibri"/>
                    <a:ea typeface="Times New Roman"/>
                    <a:cs typeface="Calibri"/>
                  </a:rPr>
                  <a:t>S</a:t>
                </a:r>
                <a:r>
                  <a:rPr lang="en-US" sz="2500" baseline="-25000" dirty="0" smtClean="0">
                    <a:latin typeface="Calibri"/>
                    <a:ea typeface="Times New Roman"/>
                    <a:cs typeface="Calibri"/>
                  </a:rPr>
                  <a:t>b1</a:t>
                </a:r>
                <a:r>
                  <a:rPr lang="en-US" sz="2500" dirty="0">
                    <a:latin typeface="Calibri"/>
                    <a:ea typeface="Times New Roman"/>
                    <a:cs typeface="Calibri"/>
                  </a:rPr>
                  <a:t>= 0,2708</a:t>
                </a:r>
                <a:endParaRPr lang="en-US" sz="2500" dirty="0">
                  <a:latin typeface="Calibri"/>
                  <a:ea typeface="Calibri"/>
                  <a:cs typeface="Times New Roman"/>
                </a:endParaRPr>
              </a:p>
              <a:p>
                <a:pPr marL="0" marR="0" indent="0">
                  <a:lnSpc>
                    <a:spcPct val="115000"/>
                  </a:lnSpc>
                  <a:spcBef>
                    <a:spcPts val="0"/>
                  </a:spcBef>
                  <a:spcAft>
                    <a:spcPts val="1000"/>
                  </a:spcAft>
                  <a:buNone/>
                </a:pPr>
                <a:r>
                  <a:rPr lang="en-US" sz="2500" dirty="0" smtClean="0">
                    <a:latin typeface="Calibri"/>
                    <a:ea typeface="Times New Roman"/>
                    <a:cs typeface="Calibri"/>
                  </a:rPr>
                  <a:t>    t </a:t>
                </a:r>
                <a:r>
                  <a:rPr lang="en-US" sz="2500" dirty="0" err="1">
                    <a:latin typeface="Calibri"/>
                    <a:ea typeface="Times New Roman"/>
                    <a:cs typeface="Calibri"/>
                  </a:rPr>
                  <a:t>hitung</a:t>
                </a:r>
                <a:r>
                  <a:rPr lang="en-US" sz="2500" dirty="0">
                    <a:latin typeface="Calibri"/>
                    <a:ea typeface="Times New Roman"/>
                    <a:cs typeface="Calibri"/>
                  </a:rPr>
                  <a:t> :  t</a:t>
                </a:r>
                <a:r>
                  <a:rPr lang="en-US" sz="2500" baseline="-25000" dirty="0">
                    <a:latin typeface="Calibri"/>
                    <a:ea typeface="Times New Roman"/>
                    <a:cs typeface="Calibri"/>
                  </a:rPr>
                  <a:t>0</a:t>
                </a:r>
                <a:r>
                  <a:rPr lang="en-US" sz="2500" dirty="0">
                    <a:latin typeface="Calibri"/>
                    <a:ea typeface="Times New Roman"/>
                    <a:cs typeface="Calibri"/>
                  </a:rPr>
                  <a:t> = </a:t>
                </a:r>
                <a14:m>
                  <m:oMath xmlns:m="http://schemas.openxmlformats.org/officeDocument/2006/math">
                    <m:f>
                      <m:fPr>
                        <m:ctrlPr>
                          <a:rPr lang="en-US" sz="2500" i="1">
                            <a:latin typeface="Cambria Math"/>
                            <a:ea typeface="Times New Roman"/>
                            <a:cs typeface="Calibri"/>
                          </a:rPr>
                        </m:ctrlPr>
                      </m:fPr>
                      <m:num>
                        <m:r>
                          <a:rPr lang="en-US" sz="2500" i="1">
                            <a:latin typeface="Cambria Math"/>
                            <a:ea typeface="Times New Roman"/>
                            <a:cs typeface="Calibri"/>
                          </a:rPr>
                          <m:t>𝑏</m:t>
                        </m:r>
                        <m:r>
                          <a:rPr lang="en-US" sz="2500" i="1">
                            <a:latin typeface="Cambria Math"/>
                            <a:ea typeface="Times New Roman"/>
                            <a:cs typeface="Calibri"/>
                          </a:rPr>
                          <m:t>1</m:t>
                        </m:r>
                      </m:num>
                      <m:den>
                        <m:r>
                          <a:rPr lang="en-US" sz="2500" i="1">
                            <a:latin typeface="Cambria Math"/>
                            <a:ea typeface="Times New Roman"/>
                            <a:cs typeface="Calibri"/>
                          </a:rPr>
                          <m:t>𝑆𝑏</m:t>
                        </m:r>
                        <m:r>
                          <a:rPr lang="en-US" sz="2500" i="1">
                            <a:latin typeface="Cambria Math"/>
                            <a:ea typeface="Times New Roman"/>
                            <a:cs typeface="Calibri"/>
                          </a:rPr>
                          <m:t>1</m:t>
                        </m:r>
                      </m:den>
                    </m:f>
                  </m:oMath>
                </a14:m>
                <a:r>
                  <a:rPr lang="en-US" sz="2500" dirty="0">
                    <a:latin typeface="Calibri"/>
                    <a:ea typeface="Times New Roman"/>
                    <a:cs typeface="Calibri"/>
                  </a:rPr>
                  <a:t> = </a:t>
                </a:r>
                <a14:m>
                  <m:oMath xmlns:m="http://schemas.openxmlformats.org/officeDocument/2006/math">
                    <m:f>
                      <m:fPr>
                        <m:ctrlPr>
                          <a:rPr lang="en-US" sz="2500" i="1">
                            <a:latin typeface="Cambria Math"/>
                            <a:ea typeface="Times New Roman"/>
                            <a:cs typeface="Calibri"/>
                          </a:rPr>
                        </m:ctrlPr>
                      </m:fPr>
                      <m:num>
                        <m:r>
                          <a:rPr lang="en-US" sz="2500" i="1">
                            <a:latin typeface="Cambria Math"/>
                            <a:ea typeface="Times New Roman"/>
                            <a:cs typeface="Calibri"/>
                          </a:rPr>
                          <m:t>−1,0921</m:t>
                        </m:r>
                      </m:num>
                      <m:den>
                        <m:r>
                          <a:rPr lang="en-US" sz="2500" i="1">
                            <a:latin typeface="Cambria Math"/>
                            <a:ea typeface="Times New Roman"/>
                            <a:cs typeface="Calibri"/>
                          </a:rPr>
                          <m:t>0,2708</m:t>
                        </m:r>
                      </m:den>
                    </m:f>
                  </m:oMath>
                </a14:m>
                <a:r>
                  <a:rPr lang="en-US" sz="2500" dirty="0">
                    <a:latin typeface="Calibri"/>
                    <a:ea typeface="Times New Roman"/>
                    <a:cs typeface="Calibri"/>
                  </a:rPr>
                  <a:t> = - 4,0329 </a:t>
                </a:r>
                <a:endParaRPr lang="en-US" sz="2500" dirty="0" smtClean="0">
                  <a:effectLst/>
                  <a:latin typeface="Calibri"/>
                  <a:ea typeface="Times New Roman"/>
                  <a:cs typeface="Times New Roman"/>
                </a:endParaRPr>
              </a:p>
              <a:p>
                <a:pPr marL="0" marR="0">
                  <a:lnSpc>
                    <a:spcPct val="115000"/>
                  </a:lnSpc>
                  <a:spcBef>
                    <a:spcPts val="0"/>
                  </a:spcBef>
                  <a:spcAft>
                    <a:spcPts val="1000"/>
                  </a:spcAft>
                </a:pPr>
                <a:r>
                  <a:rPr lang="en-US" sz="2500" dirty="0" err="1" smtClean="0">
                    <a:effectLst/>
                    <a:latin typeface="Calibri"/>
                    <a:ea typeface="Times New Roman"/>
                    <a:cs typeface="Times New Roman"/>
                  </a:rPr>
                  <a:t>Karena</a:t>
                </a:r>
                <a:r>
                  <a:rPr lang="en-US" sz="2500" dirty="0" smtClean="0">
                    <a:effectLst/>
                    <a:latin typeface="Calibri"/>
                    <a:ea typeface="Times New Roman"/>
                    <a:cs typeface="Times New Roman"/>
                  </a:rPr>
                  <a:t> </a:t>
                </a:r>
                <a:r>
                  <a:rPr lang="en-US" sz="2500" dirty="0">
                    <a:effectLst/>
                    <a:latin typeface="Calibri"/>
                    <a:ea typeface="Times New Roman"/>
                    <a:cs typeface="Times New Roman"/>
                  </a:rPr>
                  <a:t>t</a:t>
                </a:r>
                <a:r>
                  <a:rPr lang="en-US" sz="2500" baseline="-25000" dirty="0">
                    <a:effectLst/>
                    <a:latin typeface="Calibri"/>
                    <a:ea typeface="Times New Roman"/>
                    <a:cs typeface="Times New Roman"/>
                  </a:rPr>
                  <a:t>0</a:t>
                </a:r>
                <a:r>
                  <a:rPr lang="en-US" sz="2500" dirty="0">
                    <a:effectLst/>
                    <a:latin typeface="Calibri"/>
                    <a:ea typeface="Times New Roman"/>
                    <a:cs typeface="Times New Roman"/>
                  </a:rPr>
                  <a:t> = </a:t>
                </a:r>
                <a:r>
                  <a:rPr lang="en-US" sz="2500" dirty="0" smtClean="0">
                    <a:effectLst/>
                    <a:latin typeface="Calibri"/>
                    <a:ea typeface="Times New Roman"/>
                    <a:cs typeface="Times New Roman"/>
                  </a:rPr>
                  <a:t>-4,0329 </a:t>
                </a:r>
                <a14:m>
                  <m:oMath xmlns:m="http://schemas.openxmlformats.org/officeDocument/2006/math">
                    <m:r>
                      <a:rPr lang="en-US" sz="2500" b="0" i="0" smtClean="0">
                        <a:effectLst/>
                        <a:latin typeface="Cambria Math"/>
                        <a:ea typeface="Times New Roman"/>
                        <a:cs typeface="Times New Roman"/>
                      </a:rPr>
                      <m:t>&lt;</m:t>
                    </m:r>
                  </m:oMath>
                </a14:m>
                <a:r>
                  <a:rPr lang="en-US" sz="2500" dirty="0" smtClean="0">
                    <a:effectLst/>
                    <a:latin typeface="Calibri"/>
                    <a:ea typeface="Times New Roman"/>
                    <a:cs typeface="Times New Roman"/>
                  </a:rPr>
                  <a:t>t­</a:t>
                </a:r>
                <a:r>
                  <a:rPr lang="en-US" sz="2500" baseline="-25000" dirty="0" smtClean="0">
                    <a:effectLst/>
                    <a:latin typeface="Calibri"/>
                    <a:ea typeface="Times New Roman"/>
                    <a:cs typeface="Times New Roman"/>
                  </a:rPr>
                  <a:t>0,025(</a:t>
                </a:r>
                <a:r>
                  <a:rPr lang="id-ID" sz="2500" baseline="-25000" dirty="0" smtClean="0">
                    <a:effectLst/>
                    <a:latin typeface="Calibri"/>
                    <a:ea typeface="Times New Roman"/>
                    <a:cs typeface="Times New Roman"/>
                  </a:rPr>
                  <a:t>8</a:t>
                </a:r>
                <a:r>
                  <a:rPr lang="en-US" sz="2500" baseline="-25000" dirty="0" smtClean="0">
                    <a:effectLst/>
                    <a:latin typeface="Calibri"/>
                    <a:ea typeface="Times New Roman"/>
                    <a:cs typeface="Times New Roman"/>
                  </a:rPr>
                  <a:t>) </a:t>
                </a:r>
                <a:r>
                  <a:rPr lang="en-US" sz="2500" dirty="0">
                    <a:effectLst/>
                    <a:latin typeface="Calibri"/>
                    <a:ea typeface="Times New Roman"/>
                    <a:cs typeface="Times New Roman"/>
                  </a:rPr>
                  <a:t>= </a:t>
                </a:r>
                <a:r>
                  <a:rPr lang="en-US" sz="2500" dirty="0" smtClean="0">
                    <a:effectLst/>
                    <a:latin typeface="Calibri"/>
                    <a:ea typeface="Times New Roman"/>
                    <a:cs typeface="Times New Roman"/>
                  </a:rPr>
                  <a:t>-2,</a:t>
                </a:r>
                <a:r>
                  <a:rPr lang="id-ID" sz="2500" dirty="0" smtClean="0">
                    <a:effectLst/>
                    <a:latin typeface="Calibri"/>
                    <a:ea typeface="Times New Roman"/>
                    <a:cs typeface="Times New Roman"/>
                  </a:rPr>
                  <a:t>30</a:t>
                </a:r>
                <a:r>
                  <a:rPr lang="en-US" sz="2500" dirty="0" smtClean="0">
                    <a:effectLst/>
                    <a:latin typeface="Calibri"/>
                    <a:ea typeface="Times New Roman"/>
                    <a:cs typeface="Times New Roman"/>
                  </a:rPr>
                  <a:t>6 </a:t>
                </a:r>
              </a:p>
              <a:p>
                <a:pPr marL="0" marR="0" indent="0">
                  <a:lnSpc>
                    <a:spcPct val="115000"/>
                  </a:lnSpc>
                  <a:spcBef>
                    <a:spcPts val="0"/>
                  </a:spcBef>
                  <a:spcAft>
                    <a:spcPts val="1000"/>
                  </a:spcAft>
                  <a:buNone/>
                </a:pPr>
                <a:r>
                  <a:rPr lang="id-ID" sz="2500" dirty="0" smtClean="0">
                    <a:effectLst/>
                    <a:latin typeface="Calibri"/>
                    <a:ea typeface="Times New Roman"/>
                    <a:cs typeface="Times New Roman"/>
                  </a:rPr>
                  <a:t>  </a:t>
                </a:r>
                <a:r>
                  <a:rPr lang="en-US" sz="2500" dirty="0" err="1" smtClean="0">
                    <a:effectLst/>
                    <a:latin typeface="Calibri"/>
                    <a:ea typeface="Times New Roman"/>
                    <a:cs typeface="Times New Roman"/>
                  </a:rPr>
                  <a:t>maka</a:t>
                </a:r>
                <a:r>
                  <a:rPr lang="en-US" sz="2500" dirty="0" smtClean="0">
                    <a:effectLst/>
                    <a:latin typeface="Calibri"/>
                    <a:ea typeface="Times New Roman"/>
                    <a:cs typeface="Times New Roman"/>
                  </a:rPr>
                  <a:t> </a:t>
                </a:r>
                <a:r>
                  <a:rPr lang="en-US" sz="2500" dirty="0">
                    <a:effectLst/>
                    <a:latin typeface="Calibri"/>
                    <a:ea typeface="Times New Roman"/>
                    <a:cs typeface="Times New Roman"/>
                  </a:rPr>
                  <a:t>H</a:t>
                </a:r>
                <a:r>
                  <a:rPr lang="en-US" sz="2500" baseline="-25000" dirty="0">
                    <a:effectLst/>
                    <a:latin typeface="Calibri"/>
                    <a:ea typeface="Times New Roman"/>
                    <a:cs typeface="Times New Roman"/>
                  </a:rPr>
                  <a:t>0</a:t>
                </a:r>
                <a:r>
                  <a:rPr lang="en-US" sz="2500" dirty="0">
                    <a:effectLst/>
                    <a:latin typeface="Calibri"/>
                    <a:ea typeface="Times New Roman"/>
                    <a:cs typeface="Times New Roman"/>
                  </a:rPr>
                  <a:t> </a:t>
                </a:r>
                <a:r>
                  <a:rPr lang="en-US" sz="2500" dirty="0" err="1">
                    <a:effectLst/>
                    <a:latin typeface="Calibri"/>
                    <a:ea typeface="Times New Roman"/>
                    <a:cs typeface="Times New Roman"/>
                  </a:rPr>
                  <a:t>ditolak</a:t>
                </a:r>
                <a:r>
                  <a:rPr lang="en-US" sz="2500" dirty="0">
                    <a:effectLst/>
                    <a:latin typeface="Calibri"/>
                    <a:ea typeface="Times New Roman"/>
                    <a:cs typeface="Times New Roman"/>
                  </a:rPr>
                  <a:t>. </a:t>
                </a:r>
                <a:r>
                  <a:rPr lang="en-US" sz="2500" dirty="0" err="1">
                    <a:effectLst/>
                    <a:latin typeface="Calibri"/>
                    <a:ea typeface="Times New Roman"/>
                    <a:cs typeface="Times New Roman"/>
                  </a:rPr>
                  <a:t>Berarti</a:t>
                </a:r>
                <a:r>
                  <a:rPr lang="en-US" sz="2500" dirty="0">
                    <a:effectLst/>
                    <a:latin typeface="Calibri"/>
                    <a:ea typeface="Times New Roman"/>
                    <a:cs typeface="Times New Roman"/>
                  </a:rPr>
                  <a:t> </a:t>
                </a:r>
                <a:r>
                  <a:rPr lang="en-US" sz="2500" dirty="0" err="1">
                    <a:effectLst/>
                    <a:latin typeface="Calibri"/>
                    <a:ea typeface="Times New Roman"/>
                    <a:cs typeface="Times New Roman"/>
                  </a:rPr>
                  <a:t>ada</a:t>
                </a:r>
                <a:r>
                  <a:rPr lang="en-US" sz="2500" dirty="0">
                    <a:effectLst/>
                    <a:latin typeface="Calibri"/>
                    <a:ea typeface="Times New Roman"/>
                    <a:cs typeface="Times New Roman"/>
                  </a:rPr>
                  <a:t> </a:t>
                </a:r>
                <a:r>
                  <a:rPr lang="en-US" sz="2500" dirty="0" err="1" smtClean="0">
                    <a:effectLst/>
                    <a:latin typeface="Calibri"/>
                    <a:ea typeface="Times New Roman"/>
                    <a:cs typeface="Times New Roman"/>
                  </a:rPr>
                  <a:t>pengaruh</a:t>
                </a:r>
                <a:endParaRPr lang="en-US" sz="2500" dirty="0" smtClean="0">
                  <a:effectLst/>
                  <a:latin typeface="Calibri"/>
                  <a:ea typeface="Times New Roman"/>
                  <a:cs typeface="Times New Roman"/>
                </a:endParaRPr>
              </a:p>
              <a:p>
                <a:pPr marL="0" marR="0" indent="0">
                  <a:lnSpc>
                    <a:spcPct val="115000"/>
                  </a:lnSpc>
                  <a:spcBef>
                    <a:spcPts val="0"/>
                  </a:spcBef>
                  <a:spcAft>
                    <a:spcPts val="1000"/>
                  </a:spcAft>
                  <a:buNone/>
                </a:pPr>
                <a:r>
                  <a:rPr lang="en-US" sz="2500" dirty="0" smtClean="0">
                    <a:effectLst/>
                    <a:latin typeface="Calibri"/>
                    <a:ea typeface="Times New Roman"/>
                    <a:cs typeface="Times New Roman"/>
                  </a:rPr>
                  <a:t> </a:t>
                </a:r>
                <a:r>
                  <a:rPr lang="id-ID" sz="2500" dirty="0" smtClean="0">
                    <a:effectLst/>
                    <a:latin typeface="Calibri"/>
                    <a:ea typeface="Times New Roman"/>
                    <a:cs typeface="Times New Roman"/>
                  </a:rPr>
                  <a:t> </a:t>
                </a:r>
                <a:r>
                  <a:rPr lang="en-US" sz="2500" dirty="0" err="1" smtClean="0">
                    <a:effectLst/>
                    <a:latin typeface="Calibri"/>
                    <a:ea typeface="Times New Roman"/>
                    <a:cs typeface="Times New Roman"/>
                  </a:rPr>
                  <a:t>dari</a:t>
                </a:r>
                <a:r>
                  <a:rPr lang="en-US" sz="2500" dirty="0" smtClean="0">
                    <a:effectLst/>
                    <a:latin typeface="Calibri"/>
                    <a:ea typeface="Times New Roman"/>
                    <a:cs typeface="Times New Roman"/>
                  </a:rPr>
                  <a:t> </a:t>
                </a:r>
                <a:r>
                  <a:rPr lang="en-US" sz="2500" dirty="0" err="1" smtClean="0">
                    <a:effectLst/>
                    <a:latin typeface="Calibri"/>
                    <a:ea typeface="Times New Roman"/>
                    <a:cs typeface="Times New Roman"/>
                  </a:rPr>
                  <a:t>harga</a:t>
                </a:r>
                <a:r>
                  <a:rPr lang="en-US" sz="2500" dirty="0" smtClean="0">
                    <a:effectLst/>
                    <a:latin typeface="Calibri"/>
                    <a:ea typeface="Times New Roman"/>
                    <a:cs typeface="Times New Roman"/>
                  </a:rPr>
                  <a:t> </a:t>
                </a:r>
                <a:r>
                  <a:rPr lang="en-US" sz="2500" dirty="0" err="1" smtClean="0">
                    <a:effectLst/>
                    <a:latin typeface="Calibri"/>
                    <a:ea typeface="Times New Roman"/>
                    <a:cs typeface="Times New Roman"/>
                  </a:rPr>
                  <a:t>terhadap</a:t>
                </a:r>
                <a:r>
                  <a:rPr lang="en-US" sz="2500" dirty="0" smtClean="0">
                    <a:effectLst/>
                    <a:latin typeface="Calibri"/>
                    <a:ea typeface="Times New Roman"/>
                    <a:cs typeface="Times New Roman"/>
                  </a:rPr>
                  <a:t> </a:t>
                </a:r>
                <a:r>
                  <a:rPr lang="en-US" sz="2500" dirty="0" err="1">
                    <a:effectLst/>
                    <a:latin typeface="Calibri"/>
                    <a:ea typeface="Times New Roman"/>
                    <a:cs typeface="Times New Roman"/>
                  </a:rPr>
                  <a:t>konsumsi</a:t>
                </a:r>
                <a:r>
                  <a:rPr lang="en-US" sz="2500" dirty="0" smtClean="0">
                    <a:effectLst/>
                    <a:latin typeface="Calibri"/>
                    <a:ea typeface="Times New Roman"/>
                    <a:cs typeface="Times New Roman"/>
                  </a:rPr>
                  <a:t>.                     </a:t>
                </a:r>
                <a:r>
                  <a:rPr lang="id-ID" sz="2500" dirty="0" smtClean="0">
                    <a:effectLst/>
                    <a:latin typeface="Calibri"/>
                    <a:ea typeface="Times New Roman"/>
                    <a:cs typeface="Times New Roman"/>
                  </a:rPr>
                  <a:t>  </a:t>
                </a:r>
                <a:r>
                  <a:rPr lang="en-US" sz="2500" dirty="0" smtClean="0">
                    <a:effectLst/>
                    <a:latin typeface="Calibri"/>
                    <a:ea typeface="Times New Roman"/>
                    <a:cs typeface="Times New Roman"/>
                  </a:rPr>
                  <a:t> </a:t>
                </a:r>
                <a:r>
                  <a:rPr lang="en-US" sz="1600" dirty="0" smtClean="0">
                    <a:latin typeface="Calibri"/>
                    <a:ea typeface="Times New Roman"/>
                    <a:cs typeface="Times New Roman"/>
                  </a:rPr>
                  <a:t>-2,3</a:t>
                </a:r>
                <a:r>
                  <a:rPr lang="id-ID" sz="1600" dirty="0" smtClean="0">
                    <a:latin typeface="Calibri"/>
                    <a:ea typeface="Times New Roman"/>
                    <a:cs typeface="Times New Roman"/>
                  </a:rPr>
                  <a:t>0</a:t>
                </a:r>
                <a:r>
                  <a:rPr lang="en-US" sz="1600" dirty="0" smtClean="0">
                    <a:latin typeface="Calibri"/>
                    <a:ea typeface="Times New Roman"/>
                    <a:cs typeface="Times New Roman"/>
                  </a:rPr>
                  <a:t>6      </a:t>
                </a:r>
                <a:r>
                  <a:rPr lang="id-ID" sz="1600" dirty="0" smtClean="0">
                    <a:latin typeface="Calibri"/>
                    <a:ea typeface="Times New Roman"/>
                    <a:cs typeface="Times New Roman"/>
                  </a:rPr>
                  <a:t> </a:t>
                </a:r>
                <a:r>
                  <a:rPr lang="en-US" sz="1600" dirty="0" smtClean="0">
                    <a:latin typeface="Calibri"/>
                    <a:ea typeface="Times New Roman"/>
                    <a:cs typeface="Times New Roman"/>
                  </a:rPr>
                  <a:t>     </a:t>
                </a:r>
                <a:r>
                  <a:rPr lang="id-ID" sz="1600" dirty="0" smtClean="0">
                    <a:latin typeface="Calibri"/>
                    <a:ea typeface="Times New Roman"/>
                    <a:cs typeface="Times New Roman"/>
                  </a:rPr>
                  <a:t>  </a:t>
                </a:r>
                <a:r>
                  <a:rPr lang="en-US" sz="1600" dirty="0" smtClean="0">
                    <a:latin typeface="Calibri"/>
                    <a:ea typeface="Times New Roman"/>
                    <a:cs typeface="Times New Roman"/>
                  </a:rPr>
                  <a:t> 2,3</a:t>
                </a:r>
                <a:r>
                  <a:rPr lang="id-ID" sz="1600" dirty="0" smtClean="0">
                    <a:latin typeface="Calibri"/>
                    <a:ea typeface="Times New Roman"/>
                    <a:cs typeface="Times New Roman"/>
                  </a:rPr>
                  <a:t>0</a:t>
                </a:r>
                <a:r>
                  <a:rPr lang="en-US" sz="1600" dirty="0" smtClean="0">
                    <a:latin typeface="Calibri"/>
                    <a:ea typeface="Times New Roman"/>
                    <a:cs typeface="Times New Roman"/>
                  </a:rPr>
                  <a:t>6 </a:t>
                </a:r>
                <a:r>
                  <a:rPr lang="en-US" sz="1600" dirty="0" smtClean="0">
                    <a:effectLst/>
                    <a:latin typeface="Calibri"/>
                    <a:ea typeface="Times New Roman"/>
                    <a:cs typeface="Times New Roman"/>
                  </a:rPr>
                  <a:t>  </a:t>
                </a:r>
                <a:endParaRPr lang="en-US" sz="1600" dirty="0">
                  <a:effectLst/>
                  <a:latin typeface="Calibri"/>
                  <a:ea typeface="Calibri"/>
                  <a:cs typeface="Times New Roman"/>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683568" y="914399"/>
                <a:ext cx="8308032" cy="5573713"/>
              </a:xfrm>
              <a:blipFill rotWithShape="1">
                <a:blip r:embed="rId2"/>
                <a:stretch>
                  <a:fillRect l="-1174" t="-219"/>
                </a:stretch>
              </a:blipFill>
            </p:spPr>
            <p:txBody>
              <a:bodyPr/>
              <a:lstStyle/>
              <a:p>
                <a:r>
                  <a:rPr lang="id-ID">
                    <a:noFill/>
                  </a:rPr>
                  <a:t> </a:t>
                </a:r>
              </a:p>
            </p:txBody>
          </p:sp>
        </mc:Fallback>
      </mc:AlternateContent>
      <p:sp>
        <p:nvSpPr>
          <p:cNvPr id="3" name="Title 2"/>
          <p:cNvSpPr>
            <a:spLocks noGrp="1"/>
          </p:cNvSpPr>
          <p:nvPr>
            <p:ph type="title"/>
          </p:nvPr>
        </p:nvSpPr>
        <p:spPr>
          <a:xfrm>
            <a:off x="755576" y="274638"/>
            <a:ext cx="8280920" cy="411162"/>
          </a:xfrm>
        </p:spPr>
        <p:txBody>
          <a:bodyPr>
            <a:noAutofit/>
          </a:bodyPr>
          <a:lstStyle/>
          <a:p>
            <a:r>
              <a:rPr lang="en-US" sz="2400" b="1" dirty="0" err="1">
                <a:solidFill>
                  <a:srgbClr val="696464"/>
                </a:solidFill>
              </a:rPr>
              <a:t>Jawaban</a:t>
            </a:r>
            <a:r>
              <a:rPr lang="en-US" sz="2400" b="1" dirty="0">
                <a:solidFill>
                  <a:srgbClr val="696464"/>
                </a:solidFill>
              </a:rPr>
              <a:t> </a:t>
            </a:r>
            <a:r>
              <a:rPr lang="en-US" sz="2400" b="1" dirty="0" err="1" smtClean="0">
                <a:solidFill>
                  <a:srgbClr val="696464"/>
                </a:solidFill>
              </a:rPr>
              <a:t>Contoh</a:t>
            </a:r>
            <a:r>
              <a:rPr lang="id-ID" sz="2400" b="1" dirty="0" smtClean="0">
                <a:solidFill>
                  <a:srgbClr val="696464"/>
                </a:solidFill>
              </a:rPr>
              <a:t> 5 :</a:t>
            </a:r>
            <a:r>
              <a:rPr lang="en-US" sz="2400" b="1" dirty="0" smtClean="0">
                <a:solidFill>
                  <a:srgbClr val="696464"/>
                </a:solidFill>
              </a:rPr>
              <a:t> </a:t>
            </a:r>
            <a:r>
              <a:rPr lang="en-US" sz="2400" b="1" dirty="0" err="1">
                <a:solidFill>
                  <a:srgbClr val="696464"/>
                </a:solidFill>
              </a:rPr>
              <a:t>Hipotesis</a:t>
            </a:r>
            <a:r>
              <a:rPr lang="en-US" sz="2400" b="1" dirty="0">
                <a:solidFill>
                  <a:srgbClr val="696464"/>
                </a:solidFill>
              </a:rPr>
              <a:t> </a:t>
            </a:r>
            <a:r>
              <a:rPr lang="en-US" sz="2400" b="1" dirty="0" err="1">
                <a:solidFill>
                  <a:srgbClr val="696464"/>
                </a:solidFill>
              </a:rPr>
              <a:t>Koefisien</a:t>
            </a:r>
            <a:r>
              <a:rPr lang="en-US" sz="2400" b="1" dirty="0">
                <a:solidFill>
                  <a:srgbClr val="696464"/>
                </a:solidFill>
              </a:rPr>
              <a:t> </a:t>
            </a:r>
            <a:r>
              <a:rPr lang="en-US" sz="2400" b="1" dirty="0" err="1">
                <a:solidFill>
                  <a:srgbClr val="696464"/>
                </a:solidFill>
              </a:rPr>
              <a:t>Regresi</a:t>
            </a:r>
            <a:endParaRPr lang="en-US" sz="2400" b="1" dirty="0"/>
          </a:p>
        </p:txBody>
      </p:sp>
      <p:sp>
        <p:nvSpPr>
          <p:cNvPr id="4" name="Rectangle 2"/>
          <p:cNvSpPr>
            <a:spLocks noChangeArrowheads="1"/>
          </p:cNvSpPr>
          <p:nvPr/>
        </p:nvSpPr>
        <p:spPr bwMode="auto">
          <a:xfrm>
            <a:off x="194275" y="6550968"/>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5" name="Content Placeholder 3">
            <a:extLst>
              <a:ext uri="{FF2B5EF4-FFF2-40B4-BE49-F238E27FC236}">
                <a16:creationId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lc="http://schemas.openxmlformats.org/drawingml/2006/lockedCanvas" id="{56526AEF-78F8-40F2-BF54-FA878C8D038C}"/>
              </a:ext>
            </a:extLst>
          </p:cNvPr>
          <p:cNvPicPr/>
          <p:nvPr/>
        </p:nvPicPr>
        <p:blipFill rotWithShape="1">
          <a:blip r:embed="rId3">
            <a:extLst>
              <a:ext uri="{28A0092B-C50C-407E-A947-70E740481C1C}">
                <a14:useLocalDpi xmlns:a14="http://schemas.microsoft.com/office/drawing/2010/main" val="0"/>
              </a:ext>
            </a:extLst>
          </a:blip>
          <a:srcRect l="1725" t="44197" r="59697" b="11588"/>
          <a:stretch/>
        </p:blipFill>
        <p:spPr bwMode="auto">
          <a:xfrm>
            <a:off x="5940152" y="3933056"/>
            <a:ext cx="2901950" cy="144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3104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2780928"/>
            <a:ext cx="5760640" cy="970657"/>
          </a:xfrm>
        </p:spPr>
        <p:txBody>
          <a:bodyPr>
            <a:normAutofit fontScale="90000"/>
          </a:bodyPr>
          <a:lstStyle/>
          <a:p>
            <a:pPr eaLnBrk="1" fontAlgn="auto" hangingPunct="1">
              <a:spcAft>
                <a:spcPts val="0"/>
              </a:spcAft>
              <a:defRPr/>
            </a:pPr>
            <a:r>
              <a:rPr lang="id-ID" dirty="0">
                <a:solidFill>
                  <a:schemeClr val="accent5">
                    <a:lumMod val="25000"/>
                  </a:schemeClr>
                </a:solidFill>
              </a:rPr>
              <a:t>REGRESI DENGAN  SPSS</a:t>
            </a:r>
          </a:p>
        </p:txBody>
      </p:sp>
      <p:sp>
        <p:nvSpPr>
          <p:cNvPr id="3" name="Rectangle 2"/>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3962097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5720" y="40804"/>
            <a:ext cx="8229600" cy="579884"/>
          </a:xfrm>
        </p:spPr>
        <p:txBody>
          <a:bodyPr>
            <a:normAutofit fontScale="90000"/>
          </a:bodyPr>
          <a:lstStyle/>
          <a:p>
            <a:pPr algn="ctr" eaLnBrk="1" fontAlgn="auto" hangingPunct="1">
              <a:spcAft>
                <a:spcPts val="0"/>
              </a:spcAft>
              <a:defRPr/>
            </a:pPr>
            <a:r>
              <a:rPr lang="en-US" sz="4400" b="1" smtClean="0">
                <a:solidFill>
                  <a:schemeClr val="tx1"/>
                </a:solidFill>
                <a:latin typeface="Times New Roman" panose="02020603050405020304" pitchFamily="18" charset="0"/>
                <a:cs typeface="Times New Roman" panose="02020603050405020304" pitchFamily="18" charset="0"/>
              </a:rPr>
              <a:t>CONTOH</a:t>
            </a:r>
            <a:r>
              <a:rPr lang="id-ID" sz="4400" b="1" smtClean="0">
                <a:solidFill>
                  <a:schemeClr val="tx1"/>
                </a:solidFill>
                <a:latin typeface="Times New Roman" panose="02020603050405020304" pitchFamily="18" charset="0"/>
                <a:cs typeface="Times New Roman" panose="02020603050405020304" pitchFamily="18" charset="0"/>
              </a:rPr>
              <a:t> </a:t>
            </a:r>
            <a:r>
              <a:rPr lang="en-US" sz="4400" b="1" smtClean="0">
                <a:solidFill>
                  <a:schemeClr val="tx1"/>
                </a:solidFill>
                <a:latin typeface="Times New Roman" panose="02020603050405020304" pitchFamily="18" charset="0"/>
                <a:cs typeface="Times New Roman" panose="02020603050405020304" pitchFamily="18" charset="0"/>
              </a:rPr>
              <a:t> </a:t>
            </a:r>
            <a:r>
              <a:rPr lang="en-US" sz="4400" b="1" dirty="0" smtClean="0">
                <a:solidFill>
                  <a:schemeClr val="tx1"/>
                </a:solidFill>
                <a:latin typeface="Times New Roman" panose="02020603050405020304" pitchFamily="18" charset="0"/>
                <a:cs typeface="Times New Roman" panose="02020603050405020304" pitchFamily="18" charset="0"/>
              </a:rPr>
              <a:t>: </a:t>
            </a:r>
            <a:r>
              <a:rPr lang="id-ID" sz="4400" b="1" dirty="0" smtClean="0">
                <a:solidFill>
                  <a:schemeClr val="tx1"/>
                </a:solidFill>
                <a:latin typeface="Times New Roman" panose="02020603050405020304" pitchFamily="18" charset="0"/>
                <a:cs typeface="Times New Roman" panose="02020603050405020304" pitchFamily="18" charset="0"/>
              </a:rPr>
              <a:t>Output </a:t>
            </a:r>
            <a:r>
              <a:rPr lang="id-ID" sz="4400" b="1" dirty="0">
                <a:solidFill>
                  <a:schemeClr val="tx1"/>
                </a:solidFill>
                <a:latin typeface="Times New Roman" panose="02020603050405020304" pitchFamily="18" charset="0"/>
                <a:cs typeface="Times New Roman" panose="02020603050405020304" pitchFamily="18" charset="0"/>
              </a:rPr>
              <a:t>SPSS</a:t>
            </a:r>
          </a:p>
        </p:txBody>
      </p:sp>
      <p:sp>
        <p:nvSpPr>
          <p:cNvPr id="33796" name="Content Placeholder 2"/>
          <p:cNvSpPr>
            <a:spLocks noGrp="1"/>
          </p:cNvSpPr>
          <p:nvPr>
            <p:ph idx="1"/>
          </p:nvPr>
        </p:nvSpPr>
        <p:spPr>
          <a:xfrm>
            <a:off x="142875" y="692696"/>
            <a:ext cx="8501063" cy="500062"/>
          </a:xfrm>
        </p:spPr>
        <p:txBody>
          <a:bodyPr/>
          <a:lstStyle/>
          <a:p>
            <a:pPr algn="ctr" eaLnBrk="1" hangingPunct="1">
              <a:buFont typeface="Wingdings 2" pitchFamily="18" charset="2"/>
              <a:buNone/>
            </a:pPr>
            <a:r>
              <a:rPr lang="id-ID" sz="2400" b="1" u="sng" dirty="0" smtClean="0">
                <a:solidFill>
                  <a:schemeClr val="tx1"/>
                </a:solidFill>
                <a:latin typeface="Times New Roman" panose="02020603050405020304" pitchFamily="18" charset="0"/>
                <a:cs typeface="Times New Roman" panose="02020603050405020304" pitchFamily="18" charset="0"/>
              </a:rPr>
              <a:t>KOEFISIEN </a:t>
            </a:r>
            <a:r>
              <a:rPr lang="id-ID" sz="2400" b="1" u="sng" dirty="0">
                <a:solidFill>
                  <a:schemeClr val="tx1"/>
                </a:solidFill>
                <a:latin typeface="Times New Roman" panose="02020603050405020304" pitchFamily="18" charset="0"/>
                <a:cs typeface="Times New Roman" panose="02020603050405020304" pitchFamily="18" charset="0"/>
              </a:rPr>
              <a:t>REGRESI</a:t>
            </a:r>
          </a:p>
        </p:txBody>
      </p:sp>
      <p:sp>
        <p:nvSpPr>
          <p:cNvPr id="8" name="TextBox 7"/>
          <p:cNvSpPr txBox="1"/>
          <p:nvPr/>
        </p:nvSpPr>
        <p:spPr>
          <a:xfrm>
            <a:off x="249113" y="3356992"/>
            <a:ext cx="8715375" cy="800219"/>
          </a:xfrm>
          <a:prstGeom prst="rect">
            <a:avLst/>
          </a:prstGeom>
          <a:noFill/>
        </p:spPr>
        <p:txBody>
          <a:bodyPr>
            <a:spAutoFit/>
          </a:bodyPr>
          <a:lstStyle/>
          <a:p>
            <a:pPr algn="ctr" fontAlgn="auto">
              <a:spcBef>
                <a:spcPts val="0"/>
              </a:spcBef>
              <a:spcAft>
                <a:spcPts val="0"/>
              </a:spcAft>
              <a:defRPr/>
            </a:pPr>
            <a:r>
              <a:rPr lang="id-ID" sz="2200" dirty="0">
                <a:latin typeface="Times New Roman" panose="02020603050405020304" pitchFamily="18" charset="0"/>
                <a:cs typeface="Times New Roman" panose="02020603050405020304" pitchFamily="18" charset="0"/>
              </a:rPr>
              <a:t>Dari </a:t>
            </a:r>
            <a:r>
              <a:rPr lang="id-ID" sz="2200" dirty="0" err="1">
                <a:latin typeface="Times New Roman" panose="02020603050405020304" pitchFamily="18" charset="0"/>
                <a:cs typeface="Times New Roman" panose="02020603050405020304" pitchFamily="18" charset="0"/>
              </a:rPr>
              <a:t>Output</a:t>
            </a:r>
            <a:r>
              <a:rPr lang="id-ID" sz="2200" dirty="0">
                <a:latin typeface="Times New Roman" panose="02020603050405020304" pitchFamily="18" charset="0"/>
                <a:cs typeface="Times New Roman" panose="02020603050405020304" pitchFamily="18" charset="0"/>
              </a:rPr>
              <a:t> tersebut dihasilkan persamaan regresi sebagai berikut :</a:t>
            </a:r>
          </a:p>
          <a:p>
            <a:pPr algn="ctr" fontAlgn="auto">
              <a:spcBef>
                <a:spcPts val="0"/>
              </a:spcBef>
              <a:defRPr/>
            </a:pPr>
            <a:r>
              <a:rPr lang="id-ID" sz="2400" b="1" dirty="0" smtClean="0">
                <a:latin typeface="Times New Roman" panose="02020603050405020304" pitchFamily="18" charset="0"/>
                <a:cs typeface="Times New Roman" panose="02020603050405020304" pitchFamily="18" charset="0"/>
              </a:rPr>
              <a:t>Y </a:t>
            </a:r>
            <a:r>
              <a:rPr lang="id-ID" sz="2400" b="1" dirty="0">
                <a:latin typeface="Times New Roman" panose="02020603050405020304" pitchFamily="18" charset="0"/>
                <a:cs typeface="Times New Roman" panose="02020603050405020304" pitchFamily="18" charset="0"/>
              </a:rPr>
              <a:t>= </a:t>
            </a:r>
            <a:r>
              <a:rPr lang="id-ID" sz="2400" b="1" dirty="0" smtClean="0">
                <a:latin typeface="Times New Roman" panose="02020603050405020304" pitchFamily="18" charset="0"/>
                <a:cs typeface="Times New Roman" panose="02020603050405020304" pitchFamily="18" charset="0"/>
              </a:rPr>
              <a:t>2</a:t>
            </a:r>
            <a:r>
              <a:rPr lang="en-US" sz="2400" b="1" dirty="0" smtClean="0">
                <a:latin typeface="Times New Roman" panose="02020603050405020304" pitchFamily="18" charset="0"/>
                <a:cs typeface="Times New Roman" panose="02020603050405020304" pitchFamily="18" charset="0"/>
              </a:rPr>
              <a:t>47.727 </a:t>
            </a:r>
            <a:r>
              <a:rPr lang="id-ID"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2.072</a:t>
            </a:r>
            <a:r>
              <a:rPr lang="id-ID" sz="2400" b="1" dirty="0" smtClean="0">
                <a:latin typeface="Times New Roman" panose="02020603050405020304" pitchFamily="18" charset="0"/>
                <a:cs typeface="Times New Roman" panose="02020603050405020304" pitchFamily="18" charset="0"/>
              </a:rPr>
              <a:t> </a:t>
            </a:r>
            <a:r>
              <a:rPr lang="id-ID" sz="2400" b="1" dirty="0">
                <a:latin typeface="Times New Roman" panose="02020603050405020304" pitchFamily="18" charset="0"/>
                <a:cs typeface="Times New Roman" panose="02020603050405020304" pitchFamily="18" charset="0"/>
              </a:rPr>
              <a:t>X</a:t>
            </a:r>
            <a:r>
              <a:rPr lang="id-ID" sz="2000" b="1" dirty="0">
                <a:latin typeface="Times New Roman" panose="02020603050405020304" pitchFamily="18" charset="0"/>
                <a:cs typeface="Times New Roman" panose="02020603050405020304" pitchFamily="18" charset="0"/>
              </a:rPr>
              <a:t>1</a:t>
            </a:r>
            <a:r>
              <a:rPr lang="id-ID" sz="2400" b="1" dirty="0">
                <a:latin typeface="Times New Roman" panose="02020603050405020304" pitchFamily="18" charset="0"/>
                <a:cs typeface="Times New Roman" panose="02020603050405020304" pitchFamily="18" charset="0"/>
              </a:rPr>
              <a:t> </a:t>
            </a:r>
            <a:r>
              <a:rPr lang="id-ID" sz="1200" dirty="0">
                <a:latin typeface="Times New Roman" panose="02020603050405020304" pitchFamily="18" charset="0"/>
                <a:cs typeface="Times New Roman" panose="02020603050405020304" pitchFamily="18" charset="0"/>
              </a:rPr>
              <a:t>	</a:t>
            </a:r>
            <a:endParaRPr lang="id-ID" sz="4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pPr algn="ctr">
              <a:defRPr/>
            </a:pPr>
            <a:fld id="{31988BCF-023C-45BF-9590-6D96E458F2F2}" type="slidenum">
              <a:rPr lang="id-ID" smtClean="0">
                <a:solidFill>
                  <a:schemeClr val="tx1"/>
                </a:solidFill>
                <a:latin typeface="Times New Roman" panose="02020603050405020304" pitchFamily="18" charset="0"/>
                <a:cs typeface="Times New Roman" panose="02020603050405020304" pitchFamily="18" charset="0"/>
              </a:rPr>
              <a:pPr algn="ctr">
                <a:defRPr/>
              </a:pPr>
              <a:t>26</a:t>
            </a:fld>
            <a:endParaRPr lang="id-ID">
              <a:solidFill>
                <a:schemeClr val="tx1"/>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12" name="Picture 2" descr="https://2.bp.blogspot.com/-n-am-XO1IcY/WW9zdpHBTTI/AAAAAAAAApk/Vmu8a_gRrkwVpngDpCHBmqayLoKnLON7QCLcBGAs/s1600/hasil%2B3.jpg"/>
          <p:cNvPicPr>
            <a:picLocks noChangeAspect="1" noChangeArrowheads="1"/>
          </p:cNvPicPr>
          <p:nvPr/>
        </p:nvPicPr>
        <p:blipFill rotWithShape="1">
          <a:blip r:embed="rId3">
            <a:extLst>
              <a:ext uri="{28A0092B-C50C-407E-A947-70E740481C1C}">
                <a14:useLocalDpi xmlns:a14="http://schemas.microsoft.com/office/drawing/2010/main" val="0"/>
              </a:ext>
            </a:extLst>
          </a:blip>
          <a:srcRect t="56659" b="2009"/>
          <a:stretch/>
        </p:blipFill>
        <p:spPr bwMode="auto">
          <a:xfrm>
            <a:off x="910788" y="1398494"/>
            <a:ext cx="7776864" cy="17282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059832" y="2204865"/>
            <a:ext cx="1285875" cy="720080"/>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5576" y="4221088"/>
            <a:ext cx="8102674" cy="2308324"/>
          </a:xfrm>
          <a:prstGeom prst="rect">
            <a:avLst/>
          </a:prstGeom>
        </p:spPr>
        <p:txBody>
          <a:bodyPr wrap="square">
            <a:spAutoFit/>
          </a:bodyPr>
          <a:lstStyle/>
          <a:p>
            <a:r>
              <a:rPr lang="id-ID" dirty="0" smtClean="0"/>
              <a:t>K</a:t>
            </a:r>
            <a:r>
              <a:rPr lang="en-US" dirty="0" err="1" smtClean="0"/>
              <a:t>eterangan</a:t>
            </a:r>
            <a:r>
              <a:rPr lang="en-US" dirty="0"/>
              <a:t>:</a:t>
            </a:r>
            <a:br>
              <a:rPr lang="en-US" dirty="0"/>
            </a:br>
            <a:r>
              <a:rPr lang="en-US" dirty="0"/>
              <a:t>Y = </a:t>
            </a:r>
            <a:r>
              <a:rPr lang="en-US" dirty="0" err="1"/>
              <a:t>hasil</a:t>
            </a:r>
            <a:r>
              <a:rPr lang="en-US" dirty="0"/>
              <a:t> </a:t>
            </a:r>
            <a:r>
              <a:rPr lang="en-US" dirty="0" err="1" smtClean="0"/>
              <a:t>penjualan</a:t>
            </a:r>
            <a:r>
              <a:rPr lang="id-ID" dirty="0" smtClean="0"/>
              <a:t>			</a:t>
            </a:r>
            <a:r>
              <a:rPr lang="en-US" dirty="0" smtClean="0"/>
              <a:t>X</a:t>
            </a:r>
            <a:r>
              <a:rPr lang="id-ID" sz="1600" dirty="0" smtClean="0"/>
              <a:t>1</a:t>
            </a:r>
            <a:r>
              <a:rPr lang="en-US" dirty="0" smtClean="0"/>
              <a:t> </a:t>
            </a:r>
            <a:r>
              <a:rPr lang="en-US" dirty="0"/>
              <a:t>= </a:t>
            </a:r>
            <a:r>
              <a:rPr lang="en-US" dirty="0" err="1"/>
              <a:t>biaya</a:t>
            </a:r>
            <a:r>
              <a:rPr lang="en-US" dirty="0"/>
              <a:t> </a:t>
            </a:r>
            <a:r>
              <a:rPr lang="en-US" dirty="0" err="1" smtClean="0"/>
              <a:t>promosi</a:t>
            </a:r>
            <a:endParaRPr lang="id-ID" dirty="0" smtClean="0"/>
          </a:p>
          <a:p>
            <a:r>
              <a:rPr lang="en-US" dirty="0" smtClean="0"/>
              <a:t/>
            </a:r>
            <a:br>
              <a:rPr lang="en-US" dirty="0" smtClean="0"/>
            </a:br>
            <a:r>
              <a:rPr lang="en-US" dirty="0" smtClean="0"/>
              <a:t>Dari </a:t>
            </a:r>
            <a:r>
              <a:rPr lang="en-US" dirty="0" err="1" smtClean="0"/>
              <a:t>persamaan</a:t>
            </a:r>
            <a:r>
              <a:rPr lang="en-US" dirty="0" smtClean="0"/>
              <a:t> di </a:t>
            </a:r>
            <a:r>
              <a:rPr lang="en-US" dirty="0" err="1" smtClean="0"/>
              <a:t>atas</a:t>
            </a:r>
            <a:r>
              <a:rPr lang="en-US" dirty="0" smtClean="0"/>
              <a:t> </a:t>
            </a:r>
            <a:r>
              <a:rPr lang="en-US" dirty="0" err="1" smtClean="0"/>
              <a:t>nilai</a:t>
            </a:r>
            <a:r>
              <a:rPr lang="en-US" dirty="0" smtClean="0"/>
              <a:t> 247.727 </a:t>
            </a:r>
            <a:r>
              <a:rPr lang="en-US" dirty="0" err="1" smtClean="0"/>
              <a:t>merupakan</a:t>
            </a:r>
            <a:r>
              <a:rPr lang="en-US" dirty="0" smtClean="0"/>
              <a:t> </a:t>
            </a:r>
            <a:r>
              <a:rPr lang="en-US" dirty="0" err="1" smtClean="0"/>
              <a:t>konstanta</a:t>
            </a:r>
            <a:r>
              <a:rPr lang="en-US" dirty="0" smtClean="0"/>
              <a:t>,  </a:t>
            </a:r>
            <a:r>
              <a:rPr lang="en-US" dirty="0" err="1" smtClean="0"/>
              <a:t>artinya</a:t>
            </a:r>
            <a:r>
              <a:rPr lang="en-US" dirty="0" smtClean="0"/>
              <a:t> </a:t>
            </a:r>
            <a:r>
              <a:rPr lang="en-US" dirty="0" err="1"/>
              <a:t>bila</a:t>
            </a:r>
            <a:r>
              <a:rPr lang="en-US" dirty="0"/>
              <a:t> </a:t>
            </a:r>
            <a:r>
              <a:rPr lang="en-US" dirty="0" err="1"/>
              <a:t>tidak</a:t>
            </a:r>
            <a:r>
              <a:rPr lang="en-US" dirty="0"/>
              <a:t> </a:t>
            </a:r>
            <a:r>
              <a:rPr lang="en-US" dirty="0" err="1"/>
              <a:t>ada</a:t>
            </a:r>
            <a:r>
              <a:rPr lang="en-US" dirty="0"/>
              <a:t> </a:t>
            </a:r>
            <a:r>
              <a:rPr lang="en-US" dirty="0" err="1"/>
              <a:t>biaya</a:t>
            </a:r>
            <a:r>
              <a:rPr lang="en-US" dirty="0"/>
              <a:t> </a:t>
            </a:r>
            <a:r>
              <a:rPr lang="en-US" dirty="0" err="1"/>
              <a:t>promosi</a:t>
            </a:r>
            <a:r>
              <a:rPr lang="en-US" dirty="0"/>
              <a:t> (x) </a:t>
            </a:r>
            <a:r>
              <a:rPr lang="en-US" dirty="0" err="1"/>
              <a:t>maka</a:t>
            </a:r>
            <a:r>
              <a:rPr lang="en-US" dirty="0"/>
              <a:t> </a:t>
            </a:r>
            <a:r>
              <a:rPr lang="en-US" dirty="0" err="1"/>
              <a:t>hasil</a:t>
            </a:r>
            <a:r>
              <a:rPr lang="en-US" dirty="0"/>
              <a:t> </a:t>
            </a:r>
            <a:r>
              <a:rPr lang="en-US" dirty="0" err="1"/>
              <a:t>penjualan</a:t>
            </a:r>
            <a:r>
              <a:rPr lang="en-US" dirty="0"/>
              <a:t> </a:t>
            </a:r>
            <a:r>
              <a:rPr lang="en-US" dirty="0" err="1"/>
              <a:t>tetap</a:t>
            </a:r>
            <a:r>
              <a:rPr lang="en-US" dirty="0"/>
              <a:t> </a:t>
            </a:r>
            <a:r>
              <a:rPr lang="en-US" dirty="0" err="1"/>
              <a:t>sebesar</a:t>
            </a:r>
            <a:r>
              <a:rPr lang="en-US" dirty="0"/>
              <a:t> 247.727 </a:t>
            </a:r>
            <a:r>
              <a:rPr lang="en-US" dirty="0" err="1"/>
              <a:t>juta</a:t>
            </a:r>
            <a:r>
              <a:rPr lang="en-US" dirty="0"/>
              <a:t>.</a:t>
            </a:r>
            <a:br>
              <a:rPr lang="en-US" dirty="0"/>
            </a:br>
            <a:r>
              <a:rPr lang="en-US" dirty="0" err="1"/>
              <a:t>K</a:t>
            </a:r>
            <a:r>
              <a:rPr lang="en-US" dirty="0" err="1" smtClean="0"/>
              <a:t>oefesien</a:t>
            </a:r>
            <a:r>
              <a:rPr lang="en-US" dirty="0" smtClean="0"/>
              <a:t> </a:t>
            </a:r>
            <a:r>
              <a:rPr lang="en-US" dirty="0" err="1"/>
              <a:t>regresi</a:t>
            </a:r>
            <a:r>
              <a:rPr lang="en-US" dirty="0"/>
              <a:t> 2.072 </a:t>
            </a:r>
            <a:r>
              <a:rPr lang="en-US" dirty="0" err="1"/>
              <a:t>menandakan</a:t>
            </a:r>
            <a:r>
              <a:rPr lang="en-US" dirty="0"/>
              <a:t> </a:t>
            </a:r>
            <a:r>
              <a:rPr lang="en-US" dirty="0" err="1"/>
              <a:t>setiap</a:t>
            </a:r>
            <a:r>
              <a:rPr lang="en-US" dirty="0"/>
              <a:t> </a:t>
            </a:r>
            <a:r>
              <a:rPr lang="en-US" dirty="0" err="1"/>
              <a:t>ada</a:t>
            </a:r>
            <a:r>
              <a:rPr lang="en-US" dirty="0"/>
              <a:t> </a:t>
            </a:r>
            <a:r>
              <a:rPr lang="en-US" dirty="0" err="1"/>
              <a:t>peningkatan</a:t>
            </a:r>
            <a:r>
              <a:rPr lang="en-US" dirty="0"/>
              <a:t> </a:t>
            </a:r>
            <a:r>
              <a:rPr lang="en-US" dirty="0" err="1"/>
              <a:t>satu</a:t>
            </a:r>
            <a:r>
              <a:rPr lang="en-US" dirty="0"/>
              <a:t> </a:t>
            </a:r>
            <a:r>
              <a:rPr lang="en-US" dirty="0" err="1"/>
              <a:t>satuan</a:t>
            </a:r>
            <a:r>
              <a:rPr lang="en-US" dirty="0"/>
              <a:t> (x=</a:t>
            </a:r>
            <a:r>
              <a:rPr lang="en-US" dirty="0" err="1"/>
              <a:t>biaya</a:t>
            </a:r>
            <a:r>
              <a:rPr lang="en-US" dirty="0"/>
              <a:t> </a:t>
            </a:r>
            <a:r>
              <a:rPr lang="en-US" dirty="0" err="1"/>
              <a:t>promosi</a:t>
            </a:r>
            <a:r>
              <a:rPr lang="en-US" dirty="0"/>
              <a:t>) </a:t>
            </a:r>
            <a:r>
              <a:rPr lang="en-US" dirty="0" err="1"/>
              <a:t>maka</a:t>
            </a:r>
            <a:r>
              <a:rPr lang="en-US" dirty="0"/>
              <a:t> Y </a:t>
            </a:r>
            <a:r>
              <a:rPr lang="en-US" dirty="0" err="1"/>
              <a:t>ada</a:t>
            </a:r>
            <a:r>
              <a:rPr lang="en-US" dirty="0"/>
              <a:t> </a:t>
            </a:r>
            <a:r>
              <a:rPr lang="en-US" dirty="0" err="1"/>
              <a:t>peningkatan</a:t>
            </a:r>
            <a:r>
              <a:rPr lang="en-US" dirty="0"/>
              <a:t> 2.072 </a:t>
            </a:r>
            <a:r>
              <a:rPr lang="id-ID" dirty="0" smtClean="0"/>
              <a:t> </a:t>
            </a:r>
            <a:r>
              <a:rPr lang="en-US" dirty="0" err="1" smtClean="0"/>
              <a:t>satuan</a:t>
            </a:r>
            <a:r>
              <a:rPr lang="en-US" dirty="0" smtClean="0"/>
              <a:t> </a:t>
            </a:r>
            <a:r>
              <a:rPr lang="en-US" dirty="0" err="1"/>
              <a:t>tergantung</a:t>
            </a:r>
            <a:r>
              <a:rPr lang="en-US" dirty="0"/>
              <a:t> </a:t>
            </a:r>
            <a:r>
              <a:rPr lang="en-US" dirty="0" err="1"/>
              <a:t>nilai</a:t>
            </a:r>
            <a:r>
              <a:rPr lang="en-US" dirty="0"/>
              <a:t> x, </a:t>
            </a:r>
            <a:r>
              <a:rPr lang="en-US" dirty="0" err="1"/>
              <a:t>begitu</a:t>
            </a:r>
            <a:r>
              <a:rPr lang="en-US" dirty="0"/>
              <a:t> </a:t>
            </a:r>
            <a:r>
              <a:rPr lang="en-US" dirty="0" err="1"/>
              <a:t>juga</a:t>
            </a:r>
            <a:r>
              <a:rPr lang="en-US" dirty="0"/>
              <a:t> </a:t>
            </a:r>
            <a:r>
              <a:rPr lang="en-US" dirty="0" err="1"/>
              <a:t>sebaliknya</a:t>
            </a:r>
            <a:r>
              <a:rPr lang="en-US" dirty="0"/>
              <a:t>.</a:t>
            </a:r>
          </a:p>
        </p:txBody>
      </p:sp>
    </p:spTree>
    <p:extLst>
      <p:ext uri="{BB962C8B-B14F-4D97-AF65-F5344CB8AC3E}">
        <p14:creationId xmlns:p14="http://schemas.microsoft.com/office/powerpoint/2010/main" val="881987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05742" y="432048"/>
            <a:ext cx="8186738" cy="764704"/>
          </a:xfrm>
        </p:spPr>
        <p:txBody>
          <a:bodyPr>
            <a:normAutofit/>
          </a:bodyPr>
          <a:lstStyle/>
          <a:p>
            <a:pPr eaLnBrk="1" hangingPunct="1"/>
            <a:r>
              <a:rPr lang="id-ID" sz="4000" b="1" u="sng" dirty="0">
                <a:solidFill>
                  <a:schemeClr val="accent5">
                    <a:lumMod val="25000"/>
                  </a:schemeClr>
                </a:solidFill>
              </a:rPr>
              <a:t>Pengujian </a:t>
            </a:r>
            <a:r>
              <a:rPr lang="en-US" sz="4000" b="1" u="sng" dirty="0" smtClean="0">
                <a:solidFill>
                  <a:schemeClr val="accent5">
                    <a:lumMod val="25000"/>
                  </a:schemeClr>
                </a:solidFill>
              </a:rPr>
              <a:t> PERSAMAAN  </a:t>
            </a:r>
            <a:r>
              <a:rPr lang="id-ID" sz="4000" b="1" u="sng" dirty="0" smtClean="0">
                <a:solidFill>
                  <a:schemeClr val="accent5">
                    <a:lumMod val="25000"/>
                  </a:schemeClr>
                </a:solidFill>
              </a:rPr>
              <a:t>Regresi</a:t>
            </a:r>
            <a:endParaRPr lang="id-ID" sz="4000" b="1" u="sng" dirty="0">
              <a:solidFill>
                <a:schemeClr val="accent5">
                  <a:lumMod val="25000"/>
                </a:schemeClr>
              </a:solidFill>
            </a:endParaRPr>
          </a:p>
        </p:txBody>
      </p:sp>
      <p:sp>
        <p:nvSpPr>
          <p:cNvPr id="14339" name="Content Placeholder 2"/>
          <p:cNvSpPr>
            <a:spLocks noGrp="1"/>
          </p:cNvSpPr>
          <p:nvPr>
            <p:ph idx="1"/>
          </p:nvPr>
        </p:nvSpPr>
        <p:spPr>
          <a:xfrm>
            <a:off x="755577" y="1340768"/>
            <a:ext cx="8064895" cy="5040560"/>
          </a:xfrm>
        </p:spPr>
        <p:txBody>
          <a:bodyPr/>
          <a:lstStyle/>
          <a:p>
            <a:pPr marL="0" indent="0" eaLnBrk="1" hangingPunct="1">
              <a:buNone/>
            </a:pPr>
            <a:r>
              <a:rPr lang="en-US" sz="2300" dirty="0" err="1" smtClean="0">
                <a:solidFill>
                  <a:schemeClr val="accent5">
                    <a:lumMod val="25000"/>
                  </a:schemeClr>
                </a:solidFill>
              </a:rPr>
              <a:t>Pengujian</a:t>
            </a:r>
            <a:r>
              <a:rPr lang="en-US" sz="2300" dirty="0" smtClean="0">
                <a:solidFill>
                  <a:schemeClr val="accent5">
                    <a:lumMod val="25000"/>
                  </a:schemeClr>
                </a:solidFill>
              </a:rPr>
              <a:t> </a:t>
            </a:r>
            <a:r>
              <a:rPr lang="en-US" sz="2300" dirty="0" err="1" smtClean="0">
                <a:solidFill>
                  <a:schemeClr val="accent5">
                    <a:lumMod val="25000"/>
                  </a:schemeClr>
                </a:solidFill>
              </a:rPr>
              <a:t>statistik</a:t>
            </a:r>
            <a:r>
              <a:rPr lang="en-US" sz="2300" dirty="0" smtClean="0">
                <a:solidFill>
                  <a:schemeClr val="accent5">
                    <a:lumMod val="25000"/>
                  </a:schemeClr>
                </a:solidFill>
              </a:rPr>
              <a:t> yang </a:t>
            </a:r>
            <a:r>
              <a:rPr lang="en-US" sz="2300" dirty="0" err="1" smtClean="0">
                <a:solidFill>
                  <a:schemeClr val="accent5">
                    <a:lumMod val="25000"/>
                  </a:schemeClr>
                </a:solidFill>
              </a:rPr>
              <a:t>dapat</a:t>
            </a:r>
            <a:r>
              <a:rPr lang="en-US" sz="2300" dirty="0" smtClean="0">
                <a:solidFill>
                  <a:schemeClr val="accent5">
                    <a:lumMod val="25000"/>
                  </a:schemeClr>
                </a:solidFill>
              </a:rPr>
              <a:t> </a:t>
            </a:r>
            <a:r>
              <a:rPr lang="en-US" sz="2300" dirty="0" err="1" smtClean="0">
                <a:solidFill>
                  <a:schemeClr val="accent5">
                    <a:lumMod val="25000"/>
                  </a:schemeClr>
                </a:solidFill>
              </a:rPr>
              <a:t>dilakukan</a:t>
            </a:r>
            <a:r>
              <a:rPr lang="en-US" sz="2300" dirty="0" smtClean="0">
                <a:solidFill>
                  <a:schemeClr val="accent5">
                    <a:lumMod val="25000"/>
                  </a:schemeClr>
                </a:solidFill>
              </a:rPr>
              <a:t> </a:t>
            </a:r>
            <a:r>
              <a:rPr lang="en-US" sz="2300" dirty="0" err="1" smtClean="0">
                <a:solidFill>
                  <a:schemeClr val="accent5">
                    <a:lumMod val="25000"/>
                  </a:schemeClr>
                </a:solidFill>
              </a:rPr>
              <a:t>pada</a:t>
            </a:r>
            <a:r>
              <a:rPr lang="en-US" sz="2300" dirty="0" smtClean="0">
                <a:solidFill>
                  <a:schemeClr val="accent5">
                    <a:lumMod val="25000"/>
                  </a:schemeClr>
                </a:solidFill>
              </a:rPr>
              <a:t> </a:t>
            </a:r>
            <a:r>
              <a:rPr lang="en-US" sz="2300" dirty="0" err="1" smtClean="0">
                <a:solidFill>
                  <a:schemeClr val="accent5">
                    <a:lumMod val="25000"/>
                  </a:schemeClr>
                </a:solidFill>
              </a:rPr>
              <a:t>persamaan</a:t>
            </a:r>
            <a:r>
              <a:rPr lang="en-US" sz="2300" dirty="0" smtClean="0">
                <a:solidFill>
                  <a:schemeClr val="accent5">
                    <a:lumMod val="25000"/>
                  </a:schemeClr>
                </a:solidFill>
              </a:rPr>
              <a:t> </a:t>
            </a:r>
            <a:r>
              <a:rPr lang="en-US" sz="2300" dirty="0" err="1" smtClean="0">
                <a:solidFill>
                  <a:schemeClr val="accent5">
                    <a:lumMod val="25000"/>
                  </a:schemeClr>
                </a:solidFill>
              </a:rPr>
              <a:t>regresi</a:t>
            </a:r>
            <a:r>
              <a:rPr lang="en-US" sz="2300" dirty="0" smtClean="0">
                <a:solidFill>
                  <a:schemeClr val="accent5">
                    <a:lumMod val="25000"/>
                  </a:schemeClr>
                </a:solidFill>
              </a:rPr>
              <a:t> :</a:t>
            </a:r>
          </a:p>
          <a:p>
            <a:pPr marL="0" indent="0" eaLnBrk="1" hangingPunct="1">
              <a:buNone/>
            </a:pPr>
            <a:r>
              <a:rPr lang="en-US" sz="2300" dirty="0" smtClean="0">
                <a:solidFill>
                  <a:schemeClr val="accent5">
                    <a:lumMod val="25000"/>
                  </a:schemeClr>
                </a:solidFill>
              </a:rPr>
              <a:t>1.  </a:t>
            </a:r>
            <a:r>
              <a:rPr lang="id-ID" sz="2300" dirty="0" smtClean="0">
                <a:solidFill>
                  <a:schemeClr val="accent5">
                    <a:lumMod val="25000"/>
                  </a:schemeClr>
                </a:solidFill>
              </a:rPr>
              <a:t>Korelasi</a:t>
            </a:r>
            <a:r>
              <a:rPr lang="en-US" sz="2300" dirty="0" smtClean="0">
                <a:solidFill>
                  <a:schemeClr val="accent5">
                    <a:lumMod val="25000"/>
                  </a:schemeClr>
                </a:solidFill>
              </a:rPr>
              <a:t> (r), </a:t>
            </a:r>
            <a:endParaRPr lang="id-ID" sz="2300" dirty="0">
              <a:solidFill>
                <a:schemeClr val="accent5">
                  <a:lumMod val="25000"/>
                </a:schemeClr>
              </a:solidFill>
            </a:endParaRPr>
          </a:p>
          <a:p>
            <a:pPr marL="0" indent="0">
              <a:buNone/>
            </a:pPr>
            <a:r>
              <a:rPr lang="en-US" sz="2300" dirty="0" smtClean="0">
                <a:solidFill>
                  <a:schemeClr val="accent5">
                    <a:lumMod val="25000"/>
                  </a:schemeClr>
                </a:solidFill>
              </a:rPr>
              <a:t>2.  </a:t>
            </a:r>
            <a:r>
              <a:rPr lang="id-ID" sz="2300" dirty="0" smtClean="0">
                <a:solidFill>
                  <a:schemeClr val="accent5">
                    <a:lumMod val="25000"/>
                  </a:schemeClr>
                </a:solidFill>
              </a:rPr>
              <a:t>Koefisien </a:t>
            </a:r>
            <a:r>
              <a:rPr lang="id-ID" sz="2400" dirty="0">
                <a:solidFill>
                  <a:srgbClr val="D36F68">
                    <a:lumMod val="25000"/>
                  </a:srgbClr>
                </a:solidFill>
              </a:rPr>
              <a:t>Determinasi (R</a:t>
            </a:r>
            <a:r>
              <a:rPr lang="id-ID" sz="2400" baseline="30000" dirty="0">
                <a:solidFill>
                  <a:srgbClr val="D36F68">
                    <a:lumMod val="25000"/>
                  </a:srgbClr>
                </a:solidFill>
              </a:rPr>
              <a:t>2</a:t>
            </a:r>
            <a:r>
              <a:rPr lang="id-ID" sz="2400" dirty="0">
                <a:solidFill>
                  <a:srgbClr val="D36F68">
                    <a:lumMod val="25000"/>
                  </a:srgbClr>
                </a:solidFill>
              </a:rPr>
              <a:t>)</a:t>
            </a:r>
            <a:r>
              <a:rPr lang="id-ID" sz="2300" dirty="0" smtClean="0">
                <a:solidFill>
                  <a:schemeClr val="accent5">
                    <a:lumMod val="25000"/>
                  </a:schemeClr>
                </a:solidFill>
              </a:rPr>
              <a:t> </a:t>
            </a:r>
            <a:endParaRPr lang="id-ID" sz="2300" dirty="0">
              <a:solidFill>
                <a:schemeClr val="accent5">
                  <a:lumMod val="25000"/>
                </a:schemeClr>
              </a:solidFill>
            </a:endParaRPr>
          </a:p>
          <a:p>
            <a:pPr marL="0" indent="0">
              <a:buNone/>
            </a:pPr>
            <a:r>
              <a:rPr lang="en-US" sz="2300" dirty="0" smtClean="0">
                <a:solidFill>
                  <a:schemeClr val="accent5">
                    <a:lumMod val="25000"/>
                  </a:schemeClr>
                </a:solidFill>
              </a:rPr>
              <a:t>3. </a:t>
            </a:r>
            <a:r>
              <a:rPr lang="id-ID" sz="2300" dirty="0">
                <a:solidFill>
                  <a:schemeClr val="accent5">
                    <a:lumMod val="25000"/>
                  </a:schemeClr>
                </a:solidFill>
                <a:sym typeface="Wingdings" pitchFamily="2" charset="2"/>
              </a:rPr>
              <a:t>Uji Persamaan secara parsial  Uji </a:t>
            </a:r>
            <a:r>
              <a:rPr lang="id-ID" sz="2300" dirty="0" smtClean="0">
                <a:solidFill>
                  <a:schemeClr val="accent5">
                    <a:lumMod val="25000"/>
                  </a:schemeClr>
                </a:solidFill>
                <a:sym typeface="Wingdings" pitchFamily="2" charset="2"/>
              </a:rPr>
              <a:t>T</a:t>
            </a:r>
            <a:endParaRPr lang="id-ID" sz="2300" dirty="0">
              <a:solidFill>
                <a:schemeClr val="accent5">
                  <a:lumMod val="25000"/>
                </a:schemeClr>
              </a:solidFill>
              <a:sym typeface="Wingdings" pitchFamily="2" charset="2"/>
            </a:endParaRPr>
          </a:p>
          <a:p>
            <a:pPr marL="0" indent="0">
              <a:buNone/>
            </a:pPr>
            <a:r>
              <a:rPr lang="en-US" sz="2300" dirty="0" smtClean="0">
                <a:solidFill>
                  <a:schemeClr val="accent5">
                    <a:lumMod val="25000"/>
                  </a:schemeClr>
                </a:solidFill>
                <a:sym typeface="Wingdings" pitchFamily="2" charset="2"/>
              </a:rPr>
              <a:t>4. </a:t>
            </a:r>
            <a:r>
              <a:rPr lang="id-ID" sz="2300" dirty="0">
                <a:solidFill>
                  <a:schemeClr val="accent5">
                    <a:lumMod val="25000"/>
                  </a:schemeClr>
                </a:solidFill>
              </a:rPr>
              <a:t>Uji Persamaan secara simultan </a:t>
            </a:r>
            <a:r>
              <a:rPr lang="id-ID" sz="2300" dirty="0">
                <a:solidFill>
                  <a:schemeClr val="accent5">
                    <a:lumMod val="25000"/>
                  </a:schemeClr>
                </a:solidFill>
                <a:sym typeface="Wingdings" pitchFamily="2" charset="2"/>
              </a:rPr>
              <a:t> Uji F</a:t>
            </a:r>
            <a:endParaRPr lang="id-ID" sz="2300" dirty="0">
              <a:solidFill>
                <a:schemeClr val="accent5">
                  <a:lumMod val="25000"/>
                </a:schemeClr>
              </a:solidFill>
              <a:sym typeface="Wingdings" pitchFamily="2" charset="2"/>
            </a:endParaRPr>
          </a:p>
          <a:p>
            <a:pPr eaLnBrk="1" hangingPunct="1">
              <a:buFont typeface="Wingdings 2" pitchFamily="18" charset="2"/>
              <a:buNone/>
            </a:pPr>
            <a:endParaRPr lang="id-ID" dirty="0">
              <a:solidFill>
                <a:schemeClr val="accent5">
                  <a:lumMod val="25000"/>
                </a:schemeClr>
              </a:solidFill>
              <a:sym typeface="Wingdings" pitchFamily="2" charset="2"/>
            </a:endParaRPr>
          </a:p>
        </p:txBody>
      </p:sp>
      <p:sp>
        <p:nvSpPr>
          <p:cNvPr id="5" name="Rectangle 4"/>
          <p:cNvSpPr>
            <a:spLocks noChangeArrowheads="1"/>
          </p:cNvSpPr>
          <p:nvPr/>
        </p:nvSpPr>
        <p:spPr bwMode="auto">
          <a:xfrm>
            <a:off x="6965731" y="6510536"/>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77151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4.bp.blogspot.com/-E_S17NxAzt8/WW9wao6SnBI/AAAAAAAAApY/Zd4p2PpaGXoeRQGMy3wGI3BvssAm7mv2ACLcBGAs/s1600/hasil%2B2.jpg"/>
          <p:cNvPicPr>
            <a:picLocks noChangeAspect="1" noChangeArrowheads="1"/>
          </p:cNvPicPr>
          <p:nvPr/>
        </p:nvPicPr>
        <p:blipFill rotWithShape="1">
          <a:blip r:embed="rId2">
            <a:extLst>
              <a:ext uri="{28A0092B-C50C-407E-A947-70E740481C1C}">
                <a14:useLocalDpi xmlns:a14="http://schemas.microsoft.com/office/drawing/2010/main" val="0"/>
              </a:ext>
            </a:extLst>
          </a:blip>
          <a:srcRect t="53492"/>
          <a:stretch/>
        </p:blipFill>
        <p:spPr bwMode="auto">
          <a:xfrm>
            <a:off x="755576" y="1052735"/>
            <a:ext cx="7704856" cy="158417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568" y="404664"/>
            <a:ext cx="8280920" cy="576064"/>
          </a:xfrm>
          <a:prstGeom prst="rect">
            <a:avLst/>
          </a:prstGeom>
        </p:spPr>
        <p:txBody>
          <a:bodyPr>
            <a:normAutofit lnSpcReduction="10000"/>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id-ID" sz="2500" b="1" u="sng" dirty="0">
                <a:solidFill>
                  <a:schemeClr val="accent5">
                    <a:lumMod val="25000"/>
                  </a:schemeClr>
                </a:solidFill>
              </a:rPr>
              <a:t> </a:t>
            </a:r>
            <a:r>
              <a:rPr lang="id-ID" sz="3600" b="1" u="sng" dirty="0" smtClean="0">
                <a:solidFill>
                  <a:schemeClr val="accent5">
                    <a:lumMod val="25000"/>
                  </a:schemeClr>
                </a:solidFill>
              </a:rPr>
              <a:t>Koefisien </a:t>
            </a:r>
            <a:r>
              <a:rPr lang="en-US" sz="3600" b="1" u="sng" dirty="0" smtClean="0">
                <a:solidFill>
                  <a:schemeClr val="accent5">
                    <a:lumMod val="25000"/>
                  </a:schemeClr>
                </a:solidFill>
              </a:rPr>
              <a:t>KORELASI DAN DETERMINASI </a:t>
            </a:r>
            <a:endParaRPr lang="id-ID" sz="3600" b="1" u="sng" dirty="0">
              <a:solidFill>
                <a:schemeClr val="accent5">
                  <a:lumMod val="25000"/>
                </a:schemeClr>
              </a:solidFill>
            </a:endParaRPr>
          </a:p>
        </p:txBody>
      </p:sp>
      <p:sp>
        <p:nvSpPr>
          <p:cNvPr id="4" name="Rectangle 3"/>
          <p:cNvSpPr/>
          <p:nvPr/>
        </p:nvSpPr>
        <p:spPr>
          <a:xfrm>
            <a:off x="731223" y="2708920"/>
            <a:ext cx="8064896" cy="3929281"/>
          </a:xfrm>
          <a:prstGeom prst="rect">
            <a:avLst/>
          </a:prstGeom>
        </p:spPr>
        <p:txBody>
          <a:bodyPr wrap="square">
            <a:spAutoFit/>
          </a:bodyPr>
          <a:lstStyle/>
          <a:p>
            <a:pPr fontAlgn="auto">
              <a:spcBef>
                <a:spcPts val="0"/>
              </a:spcBef>
              <a:spcAft>
                <a:spcPts val="1000"/>
              </a:spcAft>
              <a:defRPr/>
            </a:pPr>
            <a:r>
              <a:rPr lang="en-US" sz="2400" b="1" dirty="0" err="1"/>
              <a:t>Analisis</a:t>
            </a:r>
            <a:r>
              <a:rPr lang="en-US" sz="2400" b="1" dirty="0"/>
              <a:t> </a:t>
            </a:r>
            <a:r>
              <a:rPr lang="en-US" sz="2400" b="1" dirty="0" err="1"/>
              <a:t>bagian</a:t>
            </a:r>
            <a:r>
              <a:rPr lang="en-US" sz="2400" b="1" dirty="0"/>
              <a:t> Model Summary</a:t>
            </a:r>
            <a:endParaRPr lang="id-ID" sz="2400" b="1" dirty="0" smtClean="0">
              <a:solidFill>
                <a:srgbClr val="FF0000"/>
              </a:solidFill>
              <a:latin typeface="Arial" pitchFamily="34" charset="0"/>
              <a:cs typeface="Arial" pitchFamily="34" charset="0"/>
            </a:endParaRPr>
          </a:p>
          <a:p>
            <a:pPr fontAlgn="auto">
              <a:spcBef>
                <a:spcPts val="0"/>
              </a:spcBef>
              <a:spcAft>
                <a:spcPts val="1000"/>
              </a:spcAft>
              <a:defRPr/>
            </a:pPr>
            <a:r>
              <a:rPr lang="en-US" b="1" dirty="0" smtClean="0">
                <a:solidFill>
                  <a:srgbClr val="FF0000"/>
                </a:solidFill>
                <a:latin typeface="Arial" pitchFamily="34" charset="0"/>
                <a:cs typeface="Arial" pitchFamily="34" charset="0"/>
              </a:rPr>
              <a:t>R</a:t>
            </a:r>
            <a:r>
              <a:rPr lang="en-US" b="1" dirty="0" smtClean="0">
                <a:latin typeface="Arial" pitchFamily="34" charset="0"/>
                <a:cs typeface="Arial" pitchFamily="34" charset="0"/>
              </a:rPr>
              <a:t> </a:t>
            </a:r>
            <a:r>
              <a:rPr lang="id-ID" b="1" dirty="0" smtClean="0">
                <a:latin typeface="Arial" pitchFamily="34" charset="0"/>
                <a:cs typeface="Arial" pitchFamily="34" charset="0"/>
              </a:rPr>
              <a:t> menunjukkan nilai </a:t>
            </a:r>
            <a:r>
              <a:rPr lang="id-ID" b="1" dirty="0">
                <a:solidFill>
                  <a:srgbClr val="FF0000"/>
                </a:solidFill>
                <a:latin typeface="Arial" pitchFamily="34" charset="0"/>
                <a:cs typeface="Arial" pitchFamily="34" charset="0"/>
              </a:rPr>
              <a:t>Koefisien </a:t>
            </a:r>
            <a:r>
              <a:rPr lang="en-US" b="1" dirty="0" err="1">
                <a:solidFill>
                  <a:srgbClr val="FF0000"/>
                </a:solidFill>
                <a:latin typeface="Arial" pitchFamily="34" charset="0"/>
                <a:cs typeface="Arial" pitchFamily="34" charset="0"/>
              </a:rPr>
              <a:t>Korelasi</a:t>
            </a:r>
            <a:r>
              <a:rPr lang="en-US" b="1" dirty="0">
                <a:latin typeface="Arial" pitchFamily="34" charset="0"/>
                <a:cs typeface="Arial" pitchFamily="34" charset="0"/>
              </a:rPr>
              <a:t> </a:t>
            </a:r>
            <a:r>
              <a:rPr lang="id-ID" b="1" dirty="0">
                <a:latin typeface="Arial" pitchFamily="34" charset="0"/>
                <a:cs typeface="Arial" pitchFamily="34" charset="0"/>
              </a:rPr>
              <a:t> dari model</a:t>
            </a:r>
            <a:r>
              <a:rPr lang="id-ID" dirty="0">
                <a:latin typeface="Arial" pitchFamily="34" charset="0"/>
                <a:cs typeface="Arial" pitchFamily="34" charset="0"/>
              </a:rPr>
              <a:t> </a:t>
            </a:r>
            <a:r>
              <a:rPr lang="id-ID" b="1" dirty="0">
                <a:latin typeface="Arial" pitchFamily="34" charset="0"/>
                <a:cs typeface="Arial" pitchFamily="34" charset="0"/>
              </a:rPr>
              <a:t>regresi. </a:t>
            </a:r>
            <a:endParaRPr lang="id-ID" b="1" dirty="0" smtClean="0">
              <a:latin typeface="Arial" pitchFamily="34" charset="0"/>
              <a:cs typeface="Arial" pitchFamily="34" charset="0"/>
            </a:endParaRPr>
          </a:p>
          <a:p>
            <a:pPr fontAlgn="auto">
              <a:spcBef>
                <a:spcPts val="0"/>
              </a:spcBef>
              <a:spcAft>
                <a:spcPts val="1000"/>
              </a:spcAft>
              <a:defRPr/>
            </a:pPr>
            <a:r>
              <a:rPr lang="id-ID" dirty="0" smtClean="0"/>
              <a:t>R </a:t>
            </a:r>
            <a:r>
              <a:rPr lang="id-ID" dirty="0"/>
              <a:t>sebesar </a:t>
            </a:r>
            <a:r>
              <a:rPr lang="id-ID" dirty="0" smtClean="0"/>
              <a:t>0.740 </a:t>
            </a:r>
            <a:r>
              <a:rPr lang="id-ID" b="1" dirty="0">
                <a:latin typeface="Arial" pitchFamily="34" charset="0"/>
                <a:cs typeface="Arial" pitchFamily="34" charset="0"/>
              </a:rPr>
              <a:t>(</a:t>
            </a:r>
            <a:r>
              <a:rPr lang="en-US" dirty="0"/>
              <a:t>R </a:t>
            </a:r>
            <a:r>
              <a:rPr lang="id-ID" dirty="0"/>
              <a:t>=</a:t>
            </a:r>
            <a:r>
              <a:rPr lang="en-US" dirty="0"/>
              <a:t> 0.740</a:t>
            </a:r>
            <a:r>
              <a:rPr lang="id-ID" dirty="0" smtClean="0"/>
              <a:t>),  </a:t>
            </a:r>
            <a:r>
              <a:rPr lang="id-ID" dirty="0"/>
              <a:t>artinya hubungan variabel biaya promosi dan hasil penjualan </a:t>
            </a:r>
            <a:r>
              <a:rPr lang="id-ID" dirty="0" smtClean="0"/>
              <a:t>kuat.</a:t>
            </a:r>
            <a:endParaRPr lang="en-US" b="1" dirty="0">
              <a:latin typeface="Arial" pitchFamily="34" charset="0"/>
              <a:cs typeface="Arial" pitchFamily="34" charset="0"/>
            </a:endParaRPr>
          </a:p>
          <a:p>
            <a:pPr fontAlgn="auto">
              <a:spcBef>
                <a:spcPts val="0"/>
              </a:spcBef>
              <a:spcAft>
                <a:spcPts val="1000"/>
              </a:spcAft>
              <a:defRPr/>
            </a:pPr>
            <a:r>
              <a:rPr lang="id-ID" b="1" dirty="0">
                <a:solidFill>
                  <a:srgbClr val="FF0000"/>
                </a:solidFill>
                <a:latin typeface="Arial" pitchFamily="34" charset="0"/>
                <a:cs typeface="Arial" pitchFamily="34" charset="0"/>
              </a:rPr>
              <a:t>(R Square /R</a:t>
            </a:r>
            <a:r>
              <a:rPr lang="id-ID" b="1" baseline="30000" dirty="0">
                <a:solidFill>
                  <a:srgbClr val="FF0000"/>
                </a:solidFill>
                <a:latin typeface="Arial" pitchFamily="34" charset="0"/>
                <a:cs typeface="Arial" pitchFamily="34" charset="0"/>
              </a:rPr>
              <a:t>2</a:t>
            </a:r>
            <a:r>
              <a:rPr lang="id-ID" b="1" dirty="0">
                <a:solidFill>
                  <a:srgbClr val="FF0000"/>
                </a:solidFill>
                <a:latin typeface="Arial" pitchFamily="34" charset="0"/>
                <a:cs typeface="Arial" pitchFamily="34" charset="0"/>
              </a:rPr>
              <a:t>)</a:t>
            </a:r>
            <a:r>
              <a:rPr lang="en-US" b="1" dirty="0">
                <a:solidFill>
                  <a:srgbClr val="FF0000"/>
                </a:solidFill>
                <a:latin typeface="Arial" pitchFamily="34" charset="0"/>
                <a:cs typeface="Arial" pitchFamily="34" charset="0"/>
              </a:rPr>
              <a:t> = </a:t>
            </a:r>
            <a:r>
              <a:rPr lang="id-ID" b="1" dirty="0">
                <a:solidFill>
                  <a:srgbClr val="FF0000"/>
                </a:solidFill>
                <a:latin typeface="Arial" pitchFamily="34" charset="0"/>
                <a:cs typeface="Arial" pitchFamily="34" charset="0"/>
              </a:rPr>
              <a:t>Koefisien Determinasi</a:t>
            </a:r>
            <a:r>
              <a:rPr lang="en-US" b="1" dirty="0">
                <a:solidFill>
                  <a:srgbClr val="FF0000"/>
                </a:solidFill>
                <a:latin typeface="Arial" pitchFamily="34" charset="0"/>
                <a:cs typeface="Arial" pitchFamily="34" charset="0"/>
              </a:rPr>
              <a:t>,</a:t>
            </a:r>
            <a:r>
              <a:rPr lang="id-ID" b="1" dirty="0">
                <a:solidFill>
                  <a:srgbClr val="FF0000"/>
                </a:solidFill>
                <a:latin typeface="Arial" pitchFamily="34" charset="0"/>
                <a:cs typeface="Arial" pitchFamily="34" charset="0"/>
              </a:rPr>
              <a:t> </a:t>
            </a:r>
            <a:r>
              <a:rPr lang="id-ID" b="1" dirty="0">
                <a:latin typeface="Arial" pitchFamily="34" charset="0"/>
                <a:cs typeface="Arial" pitchFamily="34" charset="0"/>
              </a:rPr>
              <a:t>digunakan untuk menghitung besarnya peranan atau pengaruh variabel bebas terhadap variabel ter</a:t>
            </a:r>
            <a:r>
              <a:rPr lang="en-US" b="1" dirty="0" err="1">
                <a:latin typeface="Arial" pitchFamily="34" charset="0"/>
                <a:cs typeface="Arial" pitchFamily="34" charset="0"/>
              </a:rPr>
              <a:t>ikat</a:t>
            </a:r>
            <a:r>
              <a:rPr lang="id-ID" dirty="0">
                <a:latin typeface="Arial" pitchFamily="34" charset="0"/>
                <a:cs typeface="Arial" pitchFamily="34" charset="0"/>
              </a:rPr>
              <a:t>. </a:t>
            </a:r>
            <a:r>
              <a:rPr lang="id-ID" dirty="0" smtClean="0">
                <a:latin typeface="Arial" pitchFamily="34" charset="0"/>
                <a:cs typeface="Arial" pitchFamily="34" charset="0"/>
              </a:rPr>
              <a:t> </a:t>
            </a:r>
            <a:r>
              <a:rPr lang="id-ID" b="1" dirty="0" smtClean="0">
                <a:latin typeface="Arial" pitchFamily="34" charset="0"/>
                <a:cs typeface="Arial" pitchFamily="34" charset="0"/>
              </a:rPr>
              <a:t>Namun </a:t>
            </a:r>
            <a:r>
              <a:rPr lang="id-ID" b="1" dirty="0">
                <a:latin typeface="Arial" pitchFamily="34" charset="0"/>
                <a:cs typeface="Arial" pitchFamily="34" charset="0"/>
              </a:rPr>
              <a:t>jika variabel bebas</a:t>
            </a:r>
            <a:r>
              <a:rPr lang="en-US" b="1" dirty="0">
                <a:latin typeface="Arial" pitchFamily="34" charset="0"/>
                <a:cs typeface="Arial" pitchFamily="34" charset="0"/>
              </a:rPr>
              <a:t> yang </a:t>
            </a:r>
            <a:r>
              <a:rPr lang="en-US" b="1" dirty="0" err="1">
                <a:latin typeface="Arial" pitchFamily="34" charset="0"/>
                <a:cs typeface="Arial" pitchFamily="34" charset="0"/>
              </a:rPr>
              <a:t>digunakan</a:t>
            </a:r>
            <a:r>
              <a:rPr lang="id-ID" b="1" dirty="0">
                <a:latin typeface="Arial" pitchFamily="34" charset="0"/>
                <a:cs typeface="Arial" pitchFamily="34" charset="0"/>
              </a:rPr>
              <a:t> lebih dari satu </a:t>
            </a:r>
            <a:r>
              <a:rPr lang="en-US" b="1" dirty="0" err="1">
                <a:latin typeface="Arial" pitchFamily="34" charset="0"/>
                <a:cs typeface="Arial" pitchFamily="34" charset="0"/>
              </a:rPr>
              <a:t>maka</a:t>
            </a:r>
            <a:r>
              <a:rPr lang="en-US" b="1" dirty="0">
                <a:latin typeface="Arial" pitchFamily="34" charset="0"/>
                <a:cs typeface="Arial" pitchFamily="34" charset="0"/>
              </a:rPr>
              <a:t> yang di</a:t>
            </a:r>
            <a:r>
              <a:rPr lang="id-ID" b="1" dirty="0" smtClean="0">
                <a:latin typeface="Arial" pitchFamily="34" charset="0"/>
                <a:cs typeface="Arial" pitchFamily="34" charset="0"/>
              </a:rPr>
              <a:t>gunakan adalah </a:t>
            </a:r>
            <a:r>
              <a:rPr lang="id-ID" b="1" dirty="0">
                <a:solidFill>
                  <a:srgbClr val="FF0000"/>
                </a:solidFill>
                <a:latin typeface="Arial" pitchFamily="34" charset="0"/>
                <a:cs typeface="Arial" pitchFamily="34" charset="0"/>
              </a:rPr>
              <a:t>Adjusted R </a:t>
            </a:r>
            <a:r>
              <a:rPr lang="id-ID" b="1" dirty="0" smtClean="0">
                <a:solidFill>
                  <a:srgbClr val="FF0000"/>
                </a:solidFill>
                <a:latin typeface="Arial" pitchFamily="34" charset="0"/>
                <a:cs typeface="Arial" pitchFamily="34" charset="0"/>
              </a:rPr>
              <a:t>Square</a:t>
            </a:r>
            <a:endParaRPr lang="id-ID" sz="2200" b="1" dirty="0" smtClean="0"/>
          </a:p>
          <a:p>
            <a:r>
              <a:rPr lang="en-US" sz="2200" dirty="0" smtClean="0"/>
              <a:t>R</a:t>
            </a:r>
            <a:r>
              <a:rPr lang="id-ID" sz="2200" baseline="30000" dirty="0" smtClean="0"/>
              <a:t>2</a:t>
            </a:r>
            <a:r>
              <a:rPr lang="en-US" sz="2200" dirty="0" smtClean="0"/>
              <a:t> </a:t>
            </a:r>
            <a:r>
              <a:rPr lang="id-ID" sz="2200" dirty="0" smtClean="0"/>
              <a:t>= 0,548 artinya </a:t>
            </a:r>
            <a:r>
              <a:rPr lang="en-US" sz="2200" dirty="0" err="1" smtClean="0"/>
              <a:t>variasi</a:t>
            </a:r>
            <a:r>
              <a:rPr lang="en-US" sz="2200" dirty="0" smtClean="0"/>
              <a:t> </a:t>
            </a:r>
            <a:r>
              <a:rPr lang="en-US" sz="2200" dirty="0" err="1"/>
              <a:t>dari</a:t>
            </a:r>
            <a:r>
              <a:rPr lang="en-US" sz="2200" dirty="0"/>
              <a:t> </a:t>
            </a:r>
            <a:r>
              <a:rPr lang="en-US" sz="2200" dirty="0" err="1"/>
              <a:t>variabel</a:t>
            </a:r>
            <a:r>
              <a:rPr lang="en-US" sz="2200" dirty="0"/>
              <a:t> </a:t>
            </a:r>
            <a:r>
              <a:rPr lang="en-US" sz="2200" dirty="0" err="1"/>
              <a:t>terikat</a:t>
            </a:r>
            <a:r>
              <a:rPr lang="en-US" sz="2200" dirty="0"/>
              <a:t> (</a:t>
            </a:r>
            <a:r>
              <a:rPr lang="en-US" sz="2200" dirty="0" err="1"/>
              <a:t>hasil</a:t>
            </a:r>
            <a:r>
              <a:rPr lang="en-US" sz="2200" dirty="0"/>
              <a:t> </a:t>
            </a:r>
            <a:r>
              <a:rPr lang="en-US" sz="2200" dirty="0" err="1"/>
              <a:t>penjualan</a:t>
            </a:r>
            <a:r>
              <a:rPr lang="en-US" sz="2200" dirty="0"/>
              <a:t>) </a:t>
            </a:r>
            <a:r>
              <a:rPr lang="en-US" sz="2200" dirty="0" err="1"/>
              <a:t>dapat</a:t>
            </a:r>
            <a:r>
              <a:rPr lang="en-US" sz="2200" dirty="0"/>
              <a:t> </a:t>
            </a:r>
            <a:r>
              <a:rPr lang="en-US" sz="2200" dirty="0" err="1"/>
              <a:t>dijelaskan</a:t>
            </a:r>
            <a:r>
              <a:rPr lang="en-US" sz="2200" dirty="0"/>
              <a:t> </a:t>
            </a:r>
            <a:r>
              <a:rPr lang="en-US" sz="2200" dirty="0" err="1"/>
              <a:t>oleh</a:t>
            </a:r>
            <a:r>
              <a:rPr lang="en-US" sz="2200" dirty="0"/>
              <a:t> </a:t>
            </a:r>
            <a:r>
              <a:rPr lang="en-US" sz="2200" dirty="0" err="1"/>
              <a:t>variabel</a:t>
            </a:r>
            <a:r>
              <a:rPr lang="en-US" sz="2200" dirty="0"/>
              <a:t> </a:t>
            </a:r>
            <a:r>
              <a:rPr lang="en-US" sz="2200" dirty="0" err="1"/>
              <a:t>bebas</a:t>
            </a:r>
            <a:r>
              <a:rPr lang="en-US" sz="2200" dirty="0"/>
              <a:t> (</a:t>
            </a:r>
            <a:r>
              <a:rPr lang="en-US" sz="2200" dirty="0" err="1"/>
              <a:t>biaya</a:t>
            </a:r>
            <a:r>
              <a:rPr lang="en-US" sz="2200" dirty="0"/>
              <a:t> </a:t>
            </a:r>
            <a:r>
              <a:rPr lang="en-US" sz="2200" dirty="0" err="1"/>
              <a:t>promosi</a:t>
            </a:r>
            <a:r>
              <a:rPr lang="en-US" sz="2200" dirty="0"/>
              <a:t>) </a:t>
            </a:r>
            <a:r>
              <a:rPr lang="en-US" sz="2200" dirty="0" err="1"/>
              <a:t>yaitu</a:t>
            </a:r>
            <a:r>
              <a:rPr lang="en-US" sz="2200" dirty="0"/>
              <a:t> </a:t>
            </a:r>
            <a:r>
              <a:rPr lang="en-US" sz="2200" dirty="0" err="1"/>
              <a:t>sebesar</a:t>
            </a:r>
            <a:r>
              <a:rPr lang="en-US" sz="2200" dirty="0"/>
              <a:t> 54.8%. </a:t>
            </a:r>
            <a:r>
              <a:rPr lang="en-US" sz="2200" dirty="0" err="1"/>
              <a:t>sedangkan</a:t>
            </a:r>
            <a:r>
              <a:rPr lang="en-US" sz="2200" dirty="0"/>
              <a:t> </a:t>
            </a:r>
            <a:r>
              <a:rPr lang="en-US" sz="2200" dirty="0" err="1"/>
              <a:t>sisanya</a:t>
            </a:r>
            <a:r>
              <a:rPr lang="en-US" sz="2200" dirty="0"/>
              <a:t> 45.2% </a:t>
            </a:r>
            <a:r>
              <a:rPr lang="en-US" sz="2200" dirty="0" err="1"/>
              <a:t>dipengaruhi</a:t>
            </a:r>
            <a:r>
              <a:rPr lang="en-US" sz="2200" dirty="0"/>
              <a:t> </a:t>
            </a:r>
            <a:r>
              <a:rPr lang="en-US" sz="2200" dirty="0" err="1"/>
              <a:t>oleh</a:t>
            </a:r>
            <a:r>
              <a:rPr lang="en-US" sz="2200" dirty="0"/>
              <a:t> </a:t>
            </a:r>
            <a:r>
              <a:rPr lang="en-US" sz="2200" dirty="0" err="1"/>
              <a:t>faktor</a:t>
            </a:r>
            <a:r>
              <a:rPr lang="en-US" sz="2200" dirty="0"/>
              <a:t> yang lain.</a:t>
            </a:r>
          </a:p>
        </p:txBody>
      </p:sp>
      <p:sp>
        <p:nvSpPr>
          <p:cNvPr id="6" name="Rectangle 5"/>
          <p:cNvSpPr>
            <a:spLocks noChangeArrowheads="1"/>
          </p:cNvSpPr>
          <p:nvPr/>
        </p:nvSpPr>
        <p:spPr bwMode="auto">
          <a:xfrm>
            <a:off x="6965731" y="6510536"/>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775351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 xmlns:a16="http://schemas.microsoft.com/office/drawing/2014/main" id="{BCE163C9-A5BE-4065-AC51-316F19B4F644}"/>
              </a:ext>
            </a:extLst>
          </p:cNvPr>
          <p:cNvSpPr>
            <a:spLocks noGrp="1" noChangeArrowheads="1"/>
          </p:cNvSpPr>
          <p:nvPr>
            <p:ph type="body" sz="half" idx="1"/>
          </p:nvPr>
        </p:nvSpPr>
        <p:spPr>
          <a:xfrm>
            <a:off x="571500" y="1500188"/>
            <a:ext cx="8002588" cy="4648200"/>
          </a:xfrm>
        </p:spPr>
        <p:txBody>
          <a:bodyPr>
            <a:normAutofit/>
          </a:bodyPr>
          <a:lstStyle/>
          <a:p>
            <a:pPr eaLnBrk="1" hangingPunct="1">
              <a:buFont typeface="Wingdings" panose="05000000000000000000" pitchFamily="2" charset="2"/>
              <a:buNone/>
            </a:pPr>
            <a:r>
              <a:rPr lang="en-US" altLang="en-US" sz="2800" dirty="0"/>
              <a:t>  </a:t>
            </a:r>
            <a:endParaRPr lang="en-US" altLang="en-US" sz="3000" dirty="0">
              <a:cs typeface="Arial" panose="020B0604020202020204" pitchFamily="34" charset="0"/>
            </a:endParaRPr>
          </a:p>
        </p:txBody>
      </p:sp>
      <p:pic>
        <p:nvPicPr>
          <p:cNvPr id="3" name="Picture 2" descr="https://2.bp.blogspot.com/-n-am-XO1IcY/WW9zdpHBTTI/AAAAAAAAApk/Vmu8a_gRrkwVpngDpCHBmqayLoKnLON7QCLcBGAs/s1600/hasil%2B3.jpg"/>
          <p:cNvPicPr>
            <a:picLocks noChangeAspect="1" noChangeArrowheads="1"/>
          </p:cNvPicPr>
          <p:nvPr/>
        </p:nvPicPr>
        <p:blipFill rotWithShape="1">
          <a:blip r:embed="rId3">
            <a:extLst>
              <a:ext uri="{28A0092B-C50C-407E-A947-70E740481C1C}">
                <a14:useLocalDpi xmlns:a14="http://schemas.microsoft.com/office/drawing/2010/main" val="0"/>
              </a:ext>
            </a:extLst>
          </a:blip>
          <a:srcRect l="1803" t="56993"/>
          <a:stretch/>
        </p:blipFill>
        <p:spPr bwMode="auto">
          <a:xfrm>
            <a:off x="941293" y="692696"/>
            <a:ext cx="7636677" cy="185794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3568" y="188640"/>
            <a:ext cx="8280920" cy="576064"/>
          </a:xfrm>
        </p:spPr>
        <p:txBody>
          <a:bodyPr>
            <a:normAutofit/>
          </a:bodyPr>
          <a:lstStyle/>
          <a:p>
            <a:r>
              <a:rPr lang="id-ID" sz="2300" b="1" u="sng" dirty="0" smtClean="0">
                <a:solidFill>
                  <a:schemeClr val="accent5">
                    <a:lumMod val="25000"/>
                  </a:schemeClr>
                </a:solidFill>
              </a:rPr>
              <a:t>Uji T</a:t>
            </a:r>
            <a:r>
              <a:rPr lang="en-US" sz="2300" b="1" u="sng" dirty="0" smtClean="0">
                <a:solidFill>
                  <a:schemeClr val="accent5">
                    <a:lumMod val="25000"/>
                  </a:schemeClr>
                </a:solidFill>
              </a:rPr>
              <a:t> : U</a:t>
            </a:r>
            <a:r>
              <a:rPr lang="id-ID" sz="2300" b="1" u="sng" dirty="0" smtClean="0">
                <a:solidFill>
                  <a:schemeClr val="accent5">
                    <a:lumMod val="25000"/>
                  </a:schemeClr>
                </a:solidFill>
              </a:rPr>
              <a:t>ji </a:t>
            </a:r>
            <a:r>
              <a:rPr lang="id-ID" sz="2300" b="1" u="sng" dirty="0">
                <a:solidFill>
                  <a:schemeClr val="accent5">
                    <a:lumMod val="25000"/>
                  </a:schemeClr>
                </a:solidFill>
              </a:rPr>
              <a:t>Hipotesis Koefisien Regresi </a:t>
            </a:r>
            <a:r>
              <a:rPr lang="id-ID" sz="2300" b="1" u="sng" dirty="0" smtClean="0">
                <a:solidFill>
                  <a:schemeClr val="accent5">
                    <a:lumMod val="25000"/>
                  </a:schemeClr>
                </a:solidFill>
              </a:rPr>
              <a:t> (</a:t>
            </a:r>
            <a:r>
              <a:rPr lang="id-ID" sz="2300" b="1" u="sng" dirty="0">
                <a:solidFill>
                  <a:schemeClr val="accent5">
                    <a:lumMod val="25000"/>
                  </a:schemeClr>
                </a:solidFill>
              </a:rPr>
              <a:t>Parameter </a:t>
            </a:r>
            <a:r>
              <a:rPr lang="id-ID" sz="2300" b="1" u="sng" dirty="0" smtClean="0">
                <a:solidFill>
                  <a:schemeClr val="accent5">
                    <a:lumMod val="25000"/>
                  </a:schemeClr>
                </a:solidFill>
              </a:rPr>
              <a:t> A </a:t>
            </a:r>
            <a:r>
              <a:rPr lang="en-US" sz="2300" b="1" u="sng" dirty="0" smtClean="0">
                <a:solidFill>
                  <a:schemeClr val="accent5">
                    <a:lumMod val="25000"/>
                  </a:schemeClr>
                </a:solidFill>
              </a:rPr>
              <a:t>&amp;</a:t>
            </a:r>
            <a:r>
              <a:rPr lang="id-ID" sz="2300" b="1" u="sng" dirty="0" smtClean="0">
                <a:solidFill>
                  <a:schemeClr val="accent5">
                    <a:lumMod val="25000"/>
                  </a:schemeClr>
                </a:solidFill>
              </a:rPr>
              <a:t> </a:t>
            </a:r>
            <a:r>
              <a:rPr lang="id-ID" sz="2300" b="1" u="sng" dirty="0">
                <a:solidFill>
                  <a:schemeClr val="accent5">
                    <a:lumMod val="25000"/>
                  </a:schemeClr>
                </a:solidFill>
              </a:rPr>
              <a:t>B</a:t>
            </a:r>
            <a:r>
              <a:rPr lang="id-ID" sz="2300" b="1" u="sng" dirty="0" smtClean="0">
                <a:solidFill>
                  <a:schemeClr val="accent5">
                    <a:lumMod val="25000"/>
                  </a:schemeClr>
                </a:solidFill>
              </a:rPr>
              <a:t>)</a:t>
            </a:r>
            <a:endParaRPr lang="id-ID" sz="2300" b="1" u="sng" dirty="0">
              <a:solidFill>
                <a:schemeClr val="accent5">
                  <a:lumMod val="25000"/>
                </a:schemeClr>
              </a:solidFill>
            </a:endParaRPr>
          </a:p>
        </p:txBody>
      </p:sp>
      <p:sp>
        <p:nvSpPr>
          <p:cNvPr id="10" name="Rectangle 9"/>
          <p:cNvSpPr/>
          <p:nvPr/>
        </p:nvSpPr>
        <p:spPr>
          <a:xfrm>
            <a:off x="6660232" y="1340768"/>
            <a:ext cx="864096" cy="921841"/>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5576" y="2564904"/>
            <a:ext cx="8217922" cy="4524315"/>
          </a:xfrm>
          <a:prstGeom prst="rect">
            <a:avLst/>
          </a:prstGeom>
        </p:spPr>
        <p:txBody>
          <a:bodyPr wrap="square">
            <a:spAutoFit/>
          </a:bodyPr>
          <a:lstStyle/>
          <a:p>
            <a:r>
              <a:rPr lang="en-US" dirty="0" err="1"/>
              <a:t>Persamaan</a:t>
            </a:r>
            <a:r>
              <a:rPr lang="en-US" dirty="0"/>
              <a:t> </a:t>
            </a:r>
            <a:r>
              <a:rPr lang="en-US" dirty="0" err="1"/>
              <a:t>regresi</a:t>
            </a:r>
            <a:r>
              <a:rPr lang="en-US" dirty="0"/>
              <a:t> yang </a:t>
            </a:r>
            <a:r>
              <a:rPr lang="en-US" dirty="0" err="1"/>
              <a:t>telah</a:t>
            </a:r>
            <a:r>
              <a:rPr lang="en-US" dirty="0"/>
              <a:t> </a:t>
            </a:r>
            <a:r>
              <a:rPr lang="en-US" dirty="0" err="1"/>
              <a:t>diperoleh</a:t>
            </a:r>
            <a:r>
              <a:rPr lang="en-US" dirty="0"/>
              <a:t> </a:t>
            </a:r>
            <a:r>
              <a:rPr lang="en-US" dirty="0" err="1"/>
              <a:t>sebelumnya</a:t>
            </a:r>
            <a:r>
              <a:rPr lang="en-US" dirty="0"/>
              <a:t> </a:t>
            </a:r>
            <a:r>
              <a:rPr lang="en-US" dirty="0" err="1"/>
              <a:t>akan</a:t>
            </a:r>
            <a:r>
              <a:rPr lang="en-US" dirty="0"/>
              <a:t> di </a:t>
            </a:r>
            <a:r>
              <a:rPr lang="en-US" dirty="0" err="1"/>
              <a:t>uji</a:t>
            </a:r>
            <a:r>
              <a:rPr lang="en-US" dirty="0"/>
              <a:t> </a:t>
            </a:r>
            <a:r>
              <a:rPr lang="en-US" dirty="0" err="1"/>
              <a:t>apakah</a:t>
            </a:r>
            <a:r>
              <a:rPr lang="en-US" dirty="0"/>
              <a:t> </a:t>
            </a:r>
            <a:r>
              <a:rPr lang="en-US" dirty="0" err="1"/>
              <a:t>variabel</a:t>
            </a:r>
            <a:r>
              <a:rPr lang="en-US" dirty="0"/>
              <a:t> </a:t>
            </a:r>
            <a:r>
              <a:rPr lang="en-US" dirty="0" err="1"/>
              <a:t>bebas</a:t>
            </a:r>
            <a:r>
              <a:rPr lang="en-US" dirty="0"/>
              <a:t> (</a:t>
            </a:r>
            <a:r>
              <a:rPr lang="en-US" dirty="0" err="1"/>
              <a:t>biaya</a:t>
            </a:r>
            <a:r>
              <a:rPr lang="en-US" dirty="0"/>
              <a:t> </a:t>
            </a:r>
            <a:r>
              <a:rPr lang="en-US" dirty="0" err="1"/>
              <a:t>promosi</a:t>
            </a:r>
            <a:r>
              <a:rPr lang="en-US" dirty="0"/>
              <a:t>) </a:t>
            </a:r>
            <a:r>
              <a:rPr lang="en-US" dirty="0" err="1"/>
              <a:t>dapat</a:t>
            </a:r>
            <a:r>
              <a:rPr lang="en-US" dirty="0"/>
              <a:t> </a:t>
            </a:r>
            <a:r>
              <a:rPr lang="en-US" dirty="0" err="1"/>
              <a:t>dijadikan</a:t>
            </a:r>
            <a:r>
              <a:rPr lang="en-US" dirty="0"/>
              <a:t> </a:t>
            </a:r>
            <a:r>
              <a:rPr lang="en-US" dirty="0" err="1"/>
              <a:t>sebagai</a:t>
            </a:r>
            <a:r>
              <a:rPr lang="en-US" dirty="0"/>
              <a:t> </a:t>
            </a:r>
            <a:r>
              <a:rPr lang="en-US" dirty="0" err="1"/>
              <a:t>variabel</a:t>
            </a:r>
            <a:r>
              <a:rPr lang="en-US" dirty="0"/>
              <a:t> </a:t>
            </a:r>
            <a:r>
              <a:rPr lang="en-US" dirty="0" err="1"/>
              <a:t>untuk</a:t>
            </a:r>
            <a:r>
              <a:rPr lang="en-US" dirty="0"/>
              <a:t> </a:t>
            </a:r>
            <a:r>
              <a:rPr lang="en-US" dirty="0" err="1"/>
              <a:t>memprediksi</a:t>
            </a:r>
            <a:r>
              <a:rPr lang="en-US" dirty="0"/>
              <a:t> </a:t>
            </a:r>
            <a:r>
              <a:rPr lang="en-US" dirty="0" err="1"/>
              <a:t>hasil</a:t>
            </a:r>
            <a:r>
              <a:rPr lang="en-US" dirty="0"/>
              <a:t> </a:t>
            </a:r>
            <a:r>
              <a:rPr lang="en-US" dirty="0" err="1"/>
              <a:t>penjualan</a:t>
            </a:r>
            <a:r>
              <a:rPr lang="en-US" dirty="0"/>
              <a:t> yang </a:t>
            </a:r>
            <a:r>
              <a:rPr lang="en-US" dirty="0" err="1"/>
              <a:t>akan</a:t>
            </a:r>
            <a:r>
              <a:rPr lang="en-US" dirty="0"/>
              <a:t> </a:t>
            </a:r>
            <a:r>
              <a:rPr lang="en-US" dirty="0" err="1"/>
              <a:t>datang</a:t>
            </a:r>
            <a:r>
              <a:rPr lang="en-US" dirty="0"/>
              <a:t>.</a:t>
            </a:r>
            <a:br>
              <a:rPr lang="en-US" dirty="0"/>
            </a:br>
            <a:r>
              <a:rPr lang="en-US" dirty="0" err="1" smtClean="0"/>
              <a:t>Sebelumnya</a:t>
            </a:r>
            <a:r>
              <a:rPr lang="en-US" dirty="0" smtClean="0"/>
              <a:t> </a:t>
            </a:r>
            <a:r>
              <a:rPr lang="en-US" dirty="0" err="1"/>
              <a:t>kita</a:t>
            </a:r>
            <a:r>
              <a:rPr lang="en-US" dirty="0"/>
              <a:t> </a:t>
            </a:r>
            <a:r>
              <a:rPr lang="en-US" dirty="0" err="1"/>
              <a:t>buat</a:t>
            </a:r>
            <a:r>
              <a:rPr lang="en-US" dirty="0"/>
              <a:t> </a:t>
            </a:r>
            <a:r>
              <a:rPr lang="en-US" dirty="0" err="1"/>
              <a:t>hipotesis</a:t>
            </a:r>
            <a:r>
              <a:rPr lang="en-US" dirty="0"/>
              <a:t>:</a:t>
            </a:r>
            <a:br>
              <a:rPr lang="en-US" dirty="0"/>
            </a:br>
            <a:r>
              <a:rPr lang="en-US" dirty="0"/>
              <a:t>H0 = </a:t>
            </a:r>
            <a:r>
              <a:rPr lang="en-US" dirty="0" err="1"/>
              <a:t>koefesien</a:t>
            </a:r>
            <a:r>
              <a:rPr lang="en-US" dirty="0"/>
              <a:t> </a:t>
            </a:r>
            <a:r>
              <a:rPr lang="en-US" dirty="0" err="1"/>
              <a:t>regresi</a:t>
            </a:r>
            <a:r>
              <a:rPr lang="en-US" dirty="0"/>
              <a:t> </a:t>
            </a:r>
            <a:r>
              <a:rPr lang="en-US" dirty="0" err="1"/>
              <a:t>tidak</a:t>
            </a:r>
            <a:r>
              <a:rPr lang="en-US" dirty="0"/>
              <a:t> </a:t>
            </a:r>
            <a:r>
              <a:rPr lang="en-US" dirty="0" err="1"/>
              <a:t>signifikan</a:t>
            </a:r>
            <a:r>
              <a:rPr lang="en-US" dirty="0"/>
              <a:t/>
            </a:r>
            <a:br>
              <a:rPr lang="en-US" dirty="0"/>
            </a:br>
            <a:r>
              <a:rPr lang="en-US" dirty="0"/>
              <a:t>H1 = </a:t>
            </a:r>
            <a:r>
              <a:rPr lang="en-US" dirty="0" err="1"/>
              <a:t>koefesien</a:t>
            </a:r>
            <a:r>
              <a:rPr lang="en-US" dirty="0"/>
              <a:t> </a:t>
            </a:r>
            <a:r>
              <a:rPr lang="en-US" dirty="0" err="1"/>
              <a:t>regresi</a:t>
            </a:r>
            <a:r>
              <a:rPr lang="en-US" dirty="0"/>
              <a:t> </a:t>
            </a:r>
            <a:r>
              <a:rPr lang="en-US" dirty="0" err="1"/>
              <a:t>signifikan</a:t>
            </a:r>
            <a:r>
              <a:rPr lang="en-US" dirty="0"/>
              <a:t/>
            </a:r>
            <a:br>
              <a:rPr lang="en-US" dirty="0"/>
            </a:br>
            <a:endParaRPr lang="id-ID" dirty="0" smtClean="0"/>
          </a:p>
          <a:p>
            <a:r>
              <a:rPr lang="en-US" dirty="0" err="1" smtClean="0"/>
              <a:t>Pengujian</a:t>
            </a:r>
            <a:r>
              <a:rPr lang="en-US" dirty="0" smtClean="0"/>
              <a:t> </a:t>
            </a:r>
            <a:r>
              <a:rPr lang="en-US" dirty="0" err="1"/>
              <a:t>statistik</a:t>
            </a:r>
            <a:r>
              <a:rPr lang="en-US" dirty="0"/>
              <a:t>:</a:t>
            </a:r>
            <a:br>
              <a:rPr lang="en-US" dirty="0"/>
            </a:br>
            <a:r>
              <a:rPr lang="en-US" dirty="0" err="1"/>
              <a:t>jika</a:t>
            </a:r>
            <a:r>
              <a:rPr lang="en-US" dirty="0"/>
              <a:t> t </a:t>
            </a:r>
            <a:r>
              <a:rPr lang="en-US" dirty="0" err="1"/>
              <a:t>hitung</a:t>
            </a:r>
            <a:r>
              <a:rPr lang="en-US" dirty="0"/>
              <a:t> &lt; t </a:t>
            </a:r>
            <a:r>
              <a:rPr lang="en-US" dirty="0" err="1"/>
              <a:t>tabel</a:t>
            </a:r>
            <a:r>
              <a:rPr lang="en-US" dirty="0"/>
              <a:t> </a:t>
            </a:r>
            <a:r>
              <a:rPr lang="en-US" dirty="0" err="1"/>
              <a:t>maka</a:t>
            </a:r>
            <a:r>
              <a:rPr lang="en-US" dirty="0"/>
              <a:t> </a:t>
            </a:r>
            <a:r>
              <a:rPr lang="en-US" dirty="0" smtClean="0"/>
              <a:t>H</a:t>
            </a:r>
            <a:r>
              <a:rPr lang="id-ID" dirty="0"/>
              <a:t>o</a:t>
            </a:r>
            <a:r>
              <a:rPr lang="en-US" dirty="0" smtClean="0"/>
              <a:t> </a:t>
            </a:r>
            <a:r>
              <a:rPr lang="en-US" dirty="0" err="1"/>
              <a:t>diterima</a:t>
            </a:r>
            <a:r>
              <a:rPr lang="en-US" dirty="0"/>
              <a:t>, </a:t>
            </a:r>
            <a:r>
              <a:rPr lang="en-US" dirty="0" err="1"/>
              <a:t>nilai</a:t>
            </a:r>
            <a:r>
              <a:rPr lang="en-US" dirty="0"/>
              <a:t> </a:t>
            </a:r>
            <a:r>
              <a:rPr lang="en-US" dirty="0" err="1"/>
              <a:t>probabilitas</a:t>
            </a:r>
            <a:r>
              <a:rPr lang="en-US" dirty="0"/>
              <a:t> &gt; 0.05</a:t>
            </a:r>
            <a:br>
              <a:rPr lang="en-US" dirty="0"/>
            </a:br>
            <a:r>
              <a:rPr lang="en-US" dirty="0" err="1"/>
              <a:t>jika</a:t>
            </a:r>
            <a:r>
              <a:rPr lang="en-US" dirty="0"/>
              <a:t> t </a:t>
            </a:r>
            <a:r>
              <a:rPr lang="en-US" dirty="0" err="1"/>
              <a:t>hitung</a:t>
            </a:r>
            <a:r>
              <a:rPr lang="en-US" dirty="0"/>
              <a:t> &gt; t </a:t>
            </a:r>
            <a:r>
              <a:rPr lang="en-US" dirty="0" err="1"/>
              <a:t>tabel</a:t>
            </a:r>
            <a:r>
              <a:rPr lang="en-US" dirty="0"/>
              <a:t> </a:t>
            </a:r>
            <a:r>
              <a:rPr lang="en-US" dirty="0" err="1"/>
              <a:t>maka</a:t>
            </a:r>
            <a:r>
              <a:rPr lang="en-US" dirty="0"/>
              <a:t> </a:t>
            </a:r>
            <a:r>
              <a:rPr lang="en-US" dirty="0" smtClean="0"/>
              <a:t>H</a:t>
            </a:r>
            <a:r>
              <a:rPr lang="id-ID" dirty="0" smtClean="0"/>
              <a:t>o</a:t>
            </a:r>
            <a:r>
              <a:rPr lang="id-ID" dirty="0"/>
              <a:t> </a:t>
            </a:r>
            <a:r>
              <a:rPr lang="en-US" dirty="0" smtClean="0"/>
              <a:t>di </a:t>
            </a:r>
            <a:r>
              <a:rPr lang="en-US" dirty="0" err="1" smtClean="0"/>
              <a:t>tolak</a:t>
            </a:r>
            <a:r>
              <a:rPr lang="id-ID" dirty="0" smtClean="0"/>
              <a:t> atau H</a:t>
            </a:r>
            <a:r>
              <a:rPr lang="id-ID" baseline="-25000" dirty="0" smtClean="0"/>
              <a:t>1</a:t>
            </a:r>
            <a:r>
              <a:rPr lang="id-ID" dirty="0" smtClean="0"/>
              <a:t> </a:t>
            </a:r>
            <a:r>
              <a:rPr lang="en-US" dirty="0" err="1"/>
              <a:t>diterima</a:t>
            </a:r>
            <a:r>
              <a:rPr lang="en-US" dirty="0"/>
              <a:t>, </a:t>
            </a:r>
            <a:r>
              <a:rPr lang="id-ID" dirty="0" smtClean="0"/>
              <a:t> </a:t>
            </a:r>
            <a:r>
              <a:rPr lang="en-US" dirty="0" err="1" smtClean="0"/>
              <a:t>nilai</a:t>
            </a:r>
            <a:r>
              <a:rPr lang="en-US" dirty="0" smtClean="0"/>
              <a:t> </a:t>
            </a:r>
            <a:r>
              <a:rPr lang="en-US" dirty="0" err="1"/>
              <a:t>probabilitas</a:t>
            </a:r>
            <a:r>
              <a:rPr lang="en-US" dirty="0"/>
              <a:t> &lt; </a:t>
            </a:r>
            <a:r>
              <a:rPr lang="en-US" dirty="0" smtClean="0"/>
              <a:t>0.05</a:t>
            </a:r>
            <a:endParaRPr lang="id-ID" dirty="0" smtClean="0"/>
          </a:p>
          <a:p>
            <a:r>
              <a:rPr lang="en-US" dirty="0" smtClean="0"/>
              <a:t/>
            </a:r>
            <a:br>
              <a:rPr lang="en-US" dirty="0" smtClean="0"/>
            </a:br>
            <a:r>
              <a:rPr lang="en-US" dirty="0" smtClean="0"/>
              <a:t>Dari </a:t>
            </a:r>
            <a:r>
              <a:rPr lang="en-US" dirty="0" err="1"/>
              <a:t>hasil</a:t>
            </a:r>
            <a:r>
              <a:rPr lang="en-US" dirty="0"/>
              <a:t> </a:t>
            </a:r>
            <a:r>
              <a:rPr lang="en-US" dirty="0" err="1"/>
              <a:t>perhitungan</a:t>
            </a:r>
            <a:r>
              <a:rPr lang="en-US" dirty="0"/>
              <a:t> </a:t>
            </a:r>
            <a:r>
              <a:rPr lang="en-US" dirty="0" err="1"/>
              <a:t>diperoleh</a:t>
            </a:r>
            <a:r>
              <a:rPr lang="en-US" dirty="0"/>
              <a:t> </a:t>
            </a:r>
            <a:r>
              <a:rPr lang="en-US" dirty="0" err="1"/>
              <a:t>nilai</a:t>
            </a:r>
            <a:r>
              <a:rPr lang="en-US" dirty="0"/>
              <a:t> t </a:t>
            </a:r>
            <a:r>
              <a:rPr lang="en-US" dirty="0" err="1"/>
              <a:t>hitung</a:t>
            </a:r>
            <a:r>
              <a:rPr lang="en-US" dirty="0"/>
              <a:t> 6.326 </a:t>
            </a:r>
            <a:r>
              <a:rPr lang="en-US" dirty="0" err="1"/>
              <a:t>dan</a:t>
            </a:r>
            <a:r>
              <a:rPr lang="en-US" dirty="0"/>
              <a:t> t </a:t>
            </a:r>
            <a:r>
              <a:rPr lang="en-US" dirty="0" err="1"/>
              <a:t>tabel</a:t>
            </a:r>
            <a:r>
              <a:rPr lang="en-US" dirty="0"/>
              <a:t> 1.73. </a:t>
            </a:r>
            <a:r>
              <a:rPr lang="en-US" dirty="0" err="1"/>
              <a:t>jadi</a:t>
            </a:r>
            <a:r>
              <a:rPr lang="en-US" dirty="0"/>
              <a:t> 6.326 &gt; </a:t>
            </a:r>
            <a:r>
              <a:rPr lang="en-US" dirty="0" smtClean="0"/>
              <a:t>1.734. </a:t>
            </a:r>
            <a:r>
              <a:rPr lang="en-US" dirty="0" err="1"/>
              <a:t>dan</a:t>
            </a:r>
            <a:r>
              <a:rPr lang="en-US" dirty="0"/>
              <a:t> </a:t>
            </a:r>
            <a:r>
              <a:rPr lang="en-US" dirty="0" err="1"/>
              <a:t>nilai</a:t>
            </a:r>
            <a:r>
              <a:rPr lang="en-US" dirty="0"/>
              <a:t> </a:t>
            </a:r>
            <a:r>
              <a:rPr lang="en-US" dirty="0" err="1"/>
              <a:t>signifikan</a:t>
            </a:r>
            <a:r>
              <a:rPr lang="en-US" dirty="0"/>
              <a:t> </a:t>
            </a:r>
            <a:r>
              <a:rPr lang="en-US" dirty="0" err="1"/>
              <a:t>atau</a:t>
            </a:r>
            <a:r>
              <a:rPr lang="en-US" dirty="0"/>
              <a:t> </a:t>
            </a:r>
            <a:r>
              <a:rPr lang="en-US" dirty="0" err="1"/>
              <a:t>probabilitas</a:t>
            </a:r>
            <a:r>
              <a:rPr lang="en-US" dirty="0"/>
              <a:t> 0.00. </a:t>
            </a:r>
            <a:r>
              <a:rPr lang="en-US" dirty="0" err="1"/>
              <a:t>maka</a:t>
            </a:r>
            <a:r>
              <a:rPr lang="en-US" dirty="0"/>
              <a:t> </a:t>
            </a:r>
            <a:r>
              <a:rPr lang="en-US" dirty="0" err="1"/>
              <a:t>berdasarkan</a:t>
            </a:r>
            <a:r>
              <a:rPr lang="en-US" dirty="0"/>
              <a:t> </a:t>
            </a:r>
            <a:r>
              <a:rPr lang="en-US" dirty="0" err="1"/>
              <a:t>pengujian</a:t>
            </a:r>
            <a:r>
              <a:rPr lang="en-US" dirty="0"/>
              <a:t> </a:t>
            </a:r>
            <a:r>
              <a:rPr lang="en-US" dirty="0" err="1"/>
              <a:t>statistik</a:t>
            </a:r>
            <a:r>
              <a:rPr lang="en-US" dirty="0"/>
              <a:t> H0 di </a:t>
            </a:r>
            <a:r>
              <a:rPr lang="en-US" dirty="0" err="1"/>
              <a:t>tolak</a:t>
            </a:r>
            <a:r>
              <a:rPr lang="en-US" dirty="0"/>
              <a:t> </a:t>
            </a:r>
            <a:r>
              <a:rPr lang="en-US" dirty="0" err="1"/>
              <a:t>dan</a:t>
            </a:r>
            <a:r>
              <a:rPr lang="en-US" dirty="0"/>
              <a:t> </a:t>
            </a:r>
            <a:r>
              <a:rPr lang="en-US" dirty="0" err="1"/>
              <a:t>terima</a:t>
            </a:r>
            <a:r>
              <a:rPr lang="en-US" dirty="0"/>
              <a:t> H1. </a:t>
            </a:r>
            <a:r>
              <a:rPr lang="en-US" dirty="0" err="1"/>
              <a:t>Jadi</a:t>
            </a:r>
            <a:r>
              <a:rPr lang="en-US" dirty="0"/>
              <a:t> </a:t>
            </a:r>
            <a:r>
              <a:rPr lang="en-US" dirty="0" err="1"/>
              <a:t>koefesien</a:t>
            </a:r>
            <a:r>
              <a:rPr lang="en-US" dirty="0"/>
              <a:t> </a:t>
            </a:r>
            <a:r>
              <a:rPr lang="en-US" dirty="0" err="1"/>
              <a:t>regresi</a:t>
            </a:r>
            <a:r>
              <a:rPr lang="en-US" dirty="0"/>
              <a:t> </a:t>
            </a:r>
            <a:r>
              <a:rPr lang="en-US" dirty="0" err="1"/>
              <a:t>signifikan</a:t>
            </a:r>
            <a:r>
              <a:rPr lang="en-US" dirty="0"/>
              <a:t> </a:t>
            </a:r>
            <a:r>
              <a:rPr lang="en-US" dirty="0" err="1"/>
              <a:t>atau</a:t>
            </a:r>
            <a:r>
              <a:rPr lang="en-US" dirty="0"/>
              <a:t> </a:t>
            </a:r>
            <a:r>
              <a:rPr lang="en-US" dirty="0" err="1"/>
              <a:t>biaya</a:t>
            </a:r>
            <a:r>
              <a:rPr lang="en-US" dirty="0"/>
              <a:t> </a:t>
            </a:r>
            <a:r>
              <a:rPr lang="en-US" dirty="0" err="1"/>
              <a:t>promosi</a:t>
            </a:r>
            <a:r>
              <a:rPr lang="en-US" dirty="0"/>
              <a:t> </a:t>
            </a:r>
            <a:r>
              <a:rPr lang="en-US" dirty="0" err="1"/>
              <a:t>berpengaruh</a:t>
            </a:r>
            <a:r>
              <a:rPr lang="en-US" dirty="0"/>
              <a:t> </a:t>
            </a:r>
            <a:r>
              <a:rPr lang="en-US" dirty="0" err="1"/>
              <a:t>secara</a:t>
            </a:r>
            <a:r>
              <a:rPr lang="en-US" dirty="0"/>
              <a:t> </a:t>
            </a:r>
            <a:r>
              <a:rPr lang="en-US" dirty="0" err="1"/>
              <a:t>nyata</a:t>
            </a:r>
            <a:r>
              <a:rPr lang="en-US" dirty="0"/>
              <a:t> </a:t>
            </a:r>
            <a:r>
              <a:rPr lang="en-US" dirty="0" err="1"/>
              <a:t>terhadap</a:t>
            </a:r>
            <a:r>
              <a:rPr lang="en-US" dirty="0"/>
              <a:t> </a:t>
            </a:r>
            <a:r>
              <a:rPr lang="en-US" dirty="0" err="1"/>
              <a:t>hasil</a:t>
            </a:r>
            <a:r>
              <a:rPr lang="en-US" dirty="0"/>
              <a:t> </a:t>
            </a:r>
            <a:r>
              <a:rPr lang="en-US" dirty="0" err="1"/>
              <a:t>penjualan</a:t>
            </a:r>
            <a:r>
              <a:rPr lang="en-US" dirty="0"/>
              <a:t>.</a:t>
            </a:r>
            <a:br>
              <a:rPr lang="en-US" dirty="0"/>
            </a:br>
            <a:endParaRPr lang="en-US" dirty="0"/>
          </a:p>
        </p:txBody>
      </p:sp>
      <p:sp>
        <p:nvSpPr>
          <p:cNvPr id="12" name="Rectangle 11"/>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34243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 xmlns:a16="http://schemas.microsoft.com/office/drawing/2014/main" id="{A3F67072-A9AC-40A8-8B03-AD34F7BAEBD1}"/>
              </a:ext>
            </a:extLst>
          </p:cNvPr>
          <p:cNvSpPr>
            <a:spLocks noGrp="1"/>
          </p:cNvSpPr>
          <p:nvPr>
            <p:ph type="title"/>
          </p:nvPr>
        </p:nvSpPr>
        <p:spPr/>
        <p:txBody>
          <a:bodyPr/>
          <a:lstStyle/>
          <a:p>
            <a:pPr eaLnBrk="1" hangingPunct="1"/>
            <a:r>
              <a:rPr lang="id-ID" altLang="en-US"/>
              <a:t>Interpretasi korelasi</a:t>
            </a:r>
          </a:p>
        </p:txBody>
      </p:sp>
      <p:sp>
        <p:nvSpPr>
          <p:cNvPr id="3" name="Content Placeholder 2">
            <a:extLst>
              <a:ext uri="{FF2B5EF4-FFF2-40B4-BE49-F238E27FC236}">
                <a16:creationId xmlns="" xmlns:a16="http://schemas.microsoft.com/office/drawing/2014/main" id="{E4015F01-B4C6-4279-AD6F-EECFC9775DCB}"/>
              </a:ext>
            </a:extLst>
          </p:cNvPr>
          <p:cNvSpPr>
            <a:spLocks noGrp="1"/>
          </p:cNvSpPr>
          <p:nvPr>
            <p:ph idx="1"/>
          </p:nvPr>
        </p:nvSpPr>
        <p:spPr>
          <a:xfrm>
            <a:off x="849188" y="1484784"/>
            <a:ext cx="7971284" cy="4658841"/>
          </a:xfrm>
        </p:spPr>
        <p:txBody>
          <a:bodyPr>
            <a:normAutofit/>
          </a:bodyPr>
          <a:lstStyle/>
          <a:p>
            <a:pPr marL="274320" indent="-274320" eaLnBrk="1" fontAlgn="auto" hangingPunct="1">
              <a:spcAft>
                <a:spcPts val="0"/>
              </a:spcAft>
              <a:buFont typeface="Wingdings"/>
              <a:buNone/>
              <a:defRPr/>
            </a:pPr>
            <a:r>
              <a:rPr lang="en-US" dirty="0" smtClean="0"/>
              <a:t>	</a:t>
            </a:r>
            <a:r>
              <a:rPr lang="id-ID" sz="2800" dirty="0" smtClean="0"/>
              <a:t>Ada </a:t>
            </a:r>
            <a:r>
              <a:rPr lang="id-ID" sz="2800" dirty="0"/>
              <a:t>3 penafsiran hasil analisis korelasi :</a:t>
            </a:r>
          </a:p>
          <a:p>
            <a:pPr marL="0" indent="0">
              <a:buNone/>
              <a:defRPr/>
            </a:pPr>
            <a:r>
              <a:rPr lang="id-ID" sz="2800" dirty="0" smtClean="0"/>
              <a:t>1.  Melihat </a:t>
            </a:r>
            <a:r>
              <a:rPr lang="id-ID" sz="2800" dirty="0"/>
              <a:t>arah hubungan antar dua </a:t>
            </a:r>
            <a:r>
              <a:rPr lang="id-ID" sz="2800" dirty="0" smtClean="0"/>
              <a:t>variabel :</a:t>
            </a:r>
          </a:p>
          <a:p>
            <a:pPr marL="0" indent="0">
              <a:buNone/>
              <a:defRPr/>
            </a:pPr>
            <a:r>
              <a:rPr lang="en-US" sz="2800" dirty="0" smtClean="0"/>
              <a:t>2. </a:t>
            </a:r>
            <a:r>
              <a:rPr lang="id-ID" sz="2800" dirty="0"/>
              <a:t>Melihat kekuatan hubungan antar dua variabel</a:t>
            </a:r>
            <a:endParaRPr lang="id-ID" sz="2800" dirty="0" smtClean="0"/>
          </a:p>
          <a:p>
            <a:pPr marL="0" indent="0">
              <a:buNone/>
              <a:defRPr/>
            </a:pPr>
            <a:r>
              <a:rPr lang="en-US" sz="2800" dirty="0" smtClean="0"/>
              <a:t>3. </a:t>
            </a:r>
            <a:r>
              <a:rPr lang="id-ID" sz="2800" dirty="0"/>
              <a:t>Melihat signifikansi hubungan antar dua variabel</a:t>
            </a:r>
            <a:endParaRPr lang="en-US" sz="2800" dirty="0"/>
          </a:p>
          <a:p>
            <a:pPr marL="0" indent="0">
              <a:buNone/>
              <a:defRPr/>
            </a:pPr>
            <a:r>
              <a:rPr lang="id-ID" sz="2800" dirty="0"/>
              <a:t> </a:t>
            </a:r>
            <a:r>
              <a:rPr lang="id-ID" sz="2800" dirty="0" smtClean="0"/>
              <a:t>  </a:t>
            </a:r>
            <a:r>
              <a:rPr lang="en-US" sz="2800" dirty="0" smtClean="0"/>
              <a:t>(</a:t>
            </a:r>
            <a:r>
              <a:rPr lang="en-US" sz="2800" dirty="0" err="1"/>
              <a:t>Uji</a:t>
            </a:r>
            <a:r>
              <a:rPr lang="en-US" sz="2800" dirty="0"/>
              <a:t> </a:t>
            </a:r>
            <a:r>
              <a:rPr lang="en-US" sz="2800" dirty="0" err="1"/>
              <a:t>Hipotesis</a:t>
            </a:r>
            <a:r>
              <a:rPr lang="en-US" sz="2800" dirty="0"/>
              <a:t> </a:t>
            </a:r>
            <a:r>
              <a:rPr lang="en-US" sz="2800" dirty="0" err="1"/>
              <a:t>koefisien</a:t>
            </a:r>
            <a:r>
              <a:rPr lang="en-US" sz="2800" dirty="0"/>
              <a:t> </a:t>
            </a:r>
            <a:r>
              <a:rPr lang="en-US" sz="2800" dirty="0" err="1"/>
              <a:t>korelasi</a:t>
            </a:r>
            <a:r>
              <a:rPr lang="en-US" sz="2800" dirty="0"/>
              <a:t>)</a:t>
            </a:r>
            <a:endParaRPr lang="id-ID" sz="2800" dirty="0"/>
          </a:p>
          <a:p>
            <a:pPr marL="0" indent="0" eaLnBrk="1" fontAlgn="auto" hangingPunct="1">
              <a:spcAft>
                <a:spcPts val="0"/>
              </a:spcAft>
              <a:buNone/>
              <a:defRPr/>
            </a:pPr>
            <a:r>
              <a:rPr lang="en-US" sz="2800" dirty="0" smtClean="0"/>
              <a:t> </a:t>
            </a:r>
            <a:endParaRPr lang="id-ID" sz="2800" dirty="0"/>
          </a:p>
        </p:txBody>
      </p:sp>
      <p:sp>
        <p:nvSpPr>
          <p:cNvPr id="4" name="Rectangle 3"/>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0353" y="2813538"/>
            <a:ext cx="3502882" cy="707886"/>
          </a:xfrm>
          <a:prstGeom prst="rect">
            <a:avLst/>
          </a:prstGeom>
          <a:noFill/>
        </p:spPr>
        <p:txBody>
          <a:bodyPr wrap="none" rtlCol="0">
            <a:spAutoFit/>
          </a:bodyPr>
          <a:lstStyle/>
          <a:p>
            <a:r>
              <a:rPr lang="id-ID" sz="4000" dirty="0">
                <a:solidFill>
                  <a:prstClr val="black"/>
                </a:solidFill>
                <a:latin typeface="Century Gothic" panose="020B0502020202020204" pitchFamily="34" charset="0"/>
              </a:rPr>
              <a:t>TERIMA KASIH</a:t>
            </a:r>
          </a:p>
        </p:txBody>
      </p:sp>
      <p:pic>
        <p:nvPicPr>
          <p:cNvPr id="3" name="Picture 2" descr="https://2.bp.blogspot.com/-a4p2XfwhO0c/VQfZfQXuttI/AAAAAAAAB50/2Gr4kf1Jk4I/s1600/Tabel%2BT.jpg"/>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5725"/>
            <a:ext cx="6696744" cy="6598920"/>
          </a:xfrm>
          <a:prstGeom prst="rect">
            <a:avLst/>
          </a:prstGeom>
          <a:noFill/>
          <a:ln>
            <a:noFill/>
          </a:ln>
        </p:spPr>
      </p:pic>
      <p:sp>
        <p:nvSpPr>
          <p:cNvPr id="4" name="Oval 3"/>
          <p:cNvSpPr/>
          <p:nvPr/>
        </p:nvSpPr>
        <p:spPr>
          <a:xfrm>
            <a:off x="4860032" y="3749396"/>
            <a:ext cx="745232" cy="255667"/>
          </a:xfrm>
          <a:prstGeom prst="ellipse">
            <a:avLst/>
          </a:prstGeom>
          <a:noFill/>
          <a:ln w="6350">
            <a:solidFill>
              <a:srgbClr val="FF0000"/>
            </a:solidFill>
          </a:ln>
        </p:spPr>
        <p:txBody>
          <a:bodyPr rtlCol="0" anchor="ctr"/>
          <a:lstStyle/>
          <a:p>
            <a:pPr algn="ctr"/>
            <a:endParaRPr lang="en-US">
              <a:noFill/>
            </a:endParaRPr>
          </a:p>
        </p:txBody>
      </p:sp>
      <p:sp>
        <p:nvSpPr>
          <p:cNvPr id="5" name="Oval 4"/>
          <p:cNvSpPr/>
          <p:nvPr/>
        </p:nvSpPr>
        <p:spPr>
          <a:xfrm>
            <a:off x="2195736" y="3776464"/>
            <a:ext cx="457200" cy="228600"/>
          </a:xfrm>
          <a:prstGeom prst="ellipse">
            <a:avLst/>
          </a:prstGeom>
          <a:noFill/>
          <a:ln w="6350">
            <a:solidFill>
              <a:srgbClr val="FF0000"/>
            </a:solidFill>
          </a:ln>
        </p:spPr>
        <p:txBody>
          <a:bodyPr rtlCol="0" anchor="ctr"/>
          <a:lstStyle/>
          <a:p>
            <a:pPr algn="ctr"/>
            <a:endParaRPr lang="en-US">
              <a:noFill/>
            </a:endParaRPr>
          </a:p>
        </p:txBody>
      </p:sp>
      <p:sp>
        <p:nvSpPr>
          <p:cNvPr id="6" name="Oval 5"/>
          <p:cNvSpPr/>
          <p:nvPr/>
        </p:nvSpPr>
        <p:spPr>
          <a:xfrm>
            <a:off x="4499992" y="332656"/>
            <a:ext cx="457200" cy="228600"/>
          </a:xfrm>
          <a:prstGeom prst="ellipse">
            <a:avLst/>
          </a:prstGeom>
          <a:noFill/>
          <a:ln w="6350">
            <a:solidFill>
              <a:srgbClr val="FF0000"/>
            </a:solidFill>
          </a:ln>
        </p:spPr>
        <p:txBody>
          <a:bodyPr rtlCol="0" anchor="ctr"/>
          <a:lstStyle/>
          <a:p>
            <a:pPr algn="ctr"/>
            <a:endParaRPr lang="en-US">
              <a:noFill/>
            </a:endParaRPr>
          </a:p>
        </p:txBody>
      </p:sp>
      <p:sp>
        <p:nvSpPr>
          <p:cNvPr id="7" name="Rectangle 6"/>
          <p:cNvSpPr/>
          <p:nvPr/>
        </p:nvSpPr>
        <p:spPr>
          <a:xfrm>
            <a:off x="755576" y="188640"/>
            <a:ext cx="1296143" cy="523220"/>
          </a:xfrm>
          <a:prstGeom prst="rect">
            <a:avLst/>
          </a:prstGeom>
        </p:spPr>
        <p:txBody>
          <a:bodyPr wrap="square">
            <a:spAutoFit/>
          </a:bodyPr>
          <a:lstStyle/>
          <a:p>
            <a:r>
              <a:rPr lang="it-IT" sz="2800"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sym typeface="+mn-ea"/>
              </a:rPr>
              <a:t>Tabel </a:t>
            </a:r>
            <a:r>
              <a:rPr lang="it-IT" sz="280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sym typeface="+mn-ea"/>
              </a:rPr>
              <a:t>t</a:t>
            </a:r>
            <a:endParaRPr lang="en-US" sz="2800" dirty="0">
              <a:solidFill>
                <a:srgbClr val="FFC000"/>
              </a:solidFill>
            </a:endParaRPr>
          </a:p>
        </p:txBody>
      </p:sp>
      <p:sp>
        <p:nvSpPr>
          <p:cNvPr id="8" name="Rectangle 7"/>
          <p:cNvSpPr/>
          <p:nvPr/>
        </p:nvSpPr>
        <p:spPr>
          <a:xfrm>
            <a:off x="730995" y="3521424"/>
            <a:ext cx="1536749" cy="646331"/>
          </a:xfrm>
          <a:prstGeom prst="rect">
            <a:avLst/>
          </a:prstGeom>
        </p:spPr>
        <p:txBody>
          <a:bodyPr wrap="square">
            <a:spAutoFit/>
          </a:bodyPr>
          <a:lstStyle/>
          <a:p>
            <a:r>
              <a:rPr lang="en-US" dirty="0" smtClean="0">
                <a:latin typeface="Arial Rounded MT Bold" pitchFamily="34" charset="0"/>
              </a:rPr>
              <a:t>t</a:t>
            </a:r>
            <a:r>
              <a:rPr lang="en-US" baseline="-25000" dirty="0" smtClean="0">
                <a:latin typeface="Arial Rounded MT Bold" pitchFamily="34" charset="0"/>
              </a:rPr>
              <a:t>0,05</a:t>
            </a:r>
            <a:r>
              <a:rPr lang="en-US" dirty="0" smtClean="0">
                <a:latin typeface="Arial Rounded MT Bold" pitchFamily="34" charset="0"/>
              </a:rPr>
              <a:t>(18) </a:t>
            </a:r>
            <a:r>
              <a:rPr lang="en-US" dirty="0">
                <a:latin typeface="Arial Rounded MT Bold" pitchFamily="34" charset="0"/>
              </a:rPr>
              <a:t>= </a:t>
            </a:r>
            <a:r>
              <a:rPr lang="en-US" dirty="0" smtClean="0">
                <a:latin typeface="Arial Rounded MT Bold" pitchFamily="34" charset="0"/>
              </a:rPr>
              <a:t>1,734 </a:t>
            </a:r>
            <a:endParaRPr lang="en-US" dirty="0"/>
          </a:p>
        </p:txBody>
      </p:sp>
      <p:sp>
        <p:nvSpPr>
          <p:cNvPr id="9" name="Rectangle 8"/>
          <p:cNvSpPr>
            <a:spLocks noChangeArrowheads="1"/>
          </p:cNvSpPr>
          <p:nvPr/>
        </p:nvSpPr>
        <p:spPr bwMode="auto">
          <a:xfrm>
            <a:off x="7518057" y="6553200"/>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525159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915841" y="2244254"/>
            <a:ext cx="7616599" cy="1256754"/>
          </a:xfrm>
          <a:prstGeom prst="rect">
            <a:avLst/>
          </a:prstGeom>
          <a:noFill/>
          <a:ln w="9525">
            <a:noFill/>
            <a:miter lim="800000"/>
            <a:headEnd/>
            <a:tailEnd/>
          </a:ln>
        </p:spPr>
        <p:txBody>
          <a:bodyPr wrap="square">
            <a:spAutoFit/>
          </a:bodyPr>
          <a:lstStyle/>
          <a:p>
            <a:pPr marL="803275" indent="-803275">
              <a:spcAft>
                <a:spcPts val="400"/>
              </a:spcAft>
            </a:pPr>
            <a:r>
              <a:rPr lang="id-ID" sz="2300" b="1" dirty="0" smtClean="0">
                <a:latin typeface="Times New Roman" panose="02020603050405020304" pitchFamily="18" charset="0"/>
                <a:cs typeface="Times New Roman" panose="02020603050405020304" pitchFamily="18" charset="0"/>
              </a:rPr>
              <a:t>Rumusan Hipotesis uji F </a:t>
            </a:r>
            <a:r>
              <a:rPr lang="id-ID" sz="2000" dirty="0">
                <a:latin typeface="Arial Narrow"/>
                <a:ea typeface="Calibri"/>
                <a:cs typeface="Calibri" pitchFamily="34" charset="0"/>
              </a:rPr>
              <a:t>→  </a:t>
            </a:r>
            <a:r>
              <a:rPr lang="id-ID" sz="2000" b="1" dirty="0">
                <a:latin typeface="Arial Narrow"/>
                <a:ea typeface="Calibri"/>
                <a:cs typeface="Calibri" pitchFamily="34" charset="0"/>
              </a:rPr>
              <a:t>U</a:t>
            </a:r>
            <a:r>
              <a:rPr lang="en-US" sz="2000" b="1" dirty="0" err="1">
                <a:solidFill>
                  <a:prstClr val="black"/>
                </a:solidFill>
                <a:latin typeface="Calibri"/>
                <a:ea typeface="Calibri"/>
                <a:cs typeface="Times New Roman"/>
              </a:rPr>
              <a:t>ji</a:t>
            </a:r>
            <a:r>
              <a:rPr lang="en-US" sz="2000" b="1" dirty="0">
                <a:solidFill>
                  <a:prstClr val="black"/>
                </a:solidFill>
                <a:latin typeface="Calibri"/>
                <a:ea typeface="Calibri"/>
                <a:cs typeface="Times New Roman"/>
              </a:rPr>
              <a:t> </a:t>
            </a:r>
            <a:r>
              <a:rPr lang="en-US" sz="2000" b="1" dirty="0" err="1">
                <a:solidFill>
                  <a:prstClr val="black"/>
                </a:solidFill>
                <a:latin typeface="Calibri"/>
                <a:ea typeface="Calibri"/>
                <a:cs typeface="Times New Roman"/>
              </a:rPr>
              <a:t>keberartian</a:t>
            </a:r>
            <a:r>
              <a:rPr lang="en-US" sz="2000" b="1" dirty="0">
                <a:solidFill>
                  <a:prstClr val="black"/>
                </a:solidFill>
                <a:latin typeface="Calibri"/>
                <a:ea typeface="Calibri"/>
                <a:cs typeface="Times New Roman"/>
              </a:rPr>
              <a:t> model</a:t>
            </a:r>
            <a:r>
              <a:rPr lang="en-US" sz="2000" dirty="0">
                <a:solidFill>
                  <a:prstClr val="black"/>
                </a:solidFill>
                <a:latin typeface="Calibri"/>
                <a:ea typeface="Calibri"/>
                <a:cs typeface="Times New Roman"/>
              </a:rPr>
              <a:t> </a:t>
            </a:r>
            <a:r>
              <a:rPr lang="id-ID" sz="2300" b="1" dirty="0" smtClean="0">
                <a:latin typeface="Times New Roman" panose="02020603050405020304" pitchFamily="18" charset="0"/>
                <a:cs typeface="Times New Roman" panose="02020603050405020304" pitchFamily="18" charset="0"/>
              </a:rPr>
              <a:t>:</a:t>
            </a:r>
          </a:p>
          <a:p>
            <a:pPr marL="803275" indent="-803275">
              <a:spcAft>
                <a:spcPts val="400"/>
              </a:spcAft>
            </a:pPr>
            <a:r>
              <a:rPr lang="id-ID" sz="2300" b="1" dirty="0">
                <a:latin typeface="Times New Roman" panose="02020603050405020304" pitchFamily="18" charset="0"/>
                <a:cs typeface="Times New Roman" panose="02020603050405020304" pitchFamily="18" charset="0"/>
              </a:rPr>
              <a:t> </a:t>
            </a:r>
            <a:r>
              <a:rPr lang="id-ID" sz="2300" b="1" dirty="0" smtClean="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H</a:t>
            </a:r>
            <a:r>
              <a:rPr lang="en-US" sz="2300" b="1" baseline="-25000" dirty="0" smtClean="0">
                <a:latin typeface="Times New Roman" panose="02020603050405020304" pitchFamily="18" charset="0"/>
                <a:cs typeface="Times New Roman" panose="02020603050405020304" pitchFamily="18" charset="0"/>
              </a:rPr>
              <a:t>0</a:t>
            </a:r>
            <a:r>
              <a:rPr lang="en-US" sz="2300" b="1" dirty="0" smtClean="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 </a:t>
            </a:r>
            <a:r>
              <a:rPr lang="id-ID" sz="2300" b="1" dirty="0">
                <a:latin typeface="Times New Roman" panose="02020603050405020304" pitchFamily="18" charset="0"/>
                <a:cs typeface="Times New Roman" panose="02020603050405020304" pitchFamily="18" charset="0"/>
              </a:rPr>
              <a:t> </a:t>
            </a:r>
            <a:r>
              <a:rPr lang="id-ID" sz="2300"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Model </a:t>
            </a:r>
            <a:r>
              <a:rPr lang="en-US" sz="2300" dirty="0" err="1">
                <a:latin typeface="Times New Roman" panose="02020603050405020304" pitchFamily="18" charset="0"/>
                <a:cs typeface="Times New Roman" panose="02020603050405020304" pitchFamily="18" charset="0"/>
              </a:rPr>
              <a:t>Penelitian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tidak</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layak</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digunakan</a:t>
            </a:r>
            <a:endParaRPr lang="id-ID" sz="2300" dirty="0">
              <a:latin typeface="Times New Roman" panose="02020603050405020304" pitchFamily="18" charset="0"/>
              <a:cs typeface="Times New Roman" panose="02020603050405020304" pitchFamily="18" charset="0"/>
              <a:sym typeface="Symbol" pitchFamily="18" charset="2"/>
            </a:endParaRPr>
          </a:p>
          <a:p>
            <a:pPr marL="803275" indent="-803275">
              <a:spcAft>
                <a:spcPts val="600"/>
              </a:spcAft>
            </a:pPr>
            <a:r>
              <a:rPr lang="id-ID" sz="2300" b="1" dirty="0" smtClean="0">
                <a:latin typeface="Times New Roman" panose="02020603050405020304" pitchFamily="18" charset="0"/>
                <a:cs typeface="Times New Roman" panose="02020603050405020304" pitchFamily="18" charset="0"/>
                <a:sym typeface="Symbol" pitchFamily="18" charset="2"/>
              </a:rPr>
              <a:t>  </a:t>
            </a:r>
            <a:r>
              <a:rPr lang="en-US" sz="2300" b="1" dirty="0" smtClean="0">
                <a:latin typeface="Times New Roman" panose="02020603050405020304" pitchFamily="18" charset="0"/>
                <a:cs typeface="Times New Roman" panose="02020603050405020304" pitchFamily="18" charset="0"/>
                <a:sym typeface="Symbol" pitchFamily="18" charset="2"/>
              </a:rPr>
              <a:t>H</a:t>
            </a:r>
            <a:r>
              <a:rPr lang="en-US" sz="2300" b="1" baseline="-25000" dirty="0" smtClean="0">
                <a:latin typeface="Times New Roman" panose="02020603050405020304" pitchFamily="18" charset="0"/>
                <a:cs typeface="Times New Roman" panose="02020603050405020304" pitchFamily="18" charset="0"/>
                <a:sym typeface="Symbol" pitchFamily="18" charset="2"/>
              </a:rPr>
              <a:t>1</a:t>
            </a:r>
            <a:r>
              <a:rPr lang="id-ID" sz="2300" b="1" baseline="-25000" dirty="0" smtClean="0">
                <a:latin typeface="Times New Roman" panose="02020603050405020304" pitchFamily="18" charset="0"/>
                <a:cs typeface="Times New Roman" panose="02020603050405020304" pitchFamily="18" charset="0"/>
                <a:sym typeface="Symbol" pitchFamily="18" charset="2"/>
              </a:rPr>
              <a:t> </a:t>
            </a:r>
            <a:r>
              <a:rPr lang="en-US" sz="2300" b="1" dirty="0">
                <a:latin typeface="Times New Roman" panose="02020603050405020304" pitchFamily="18" charset="0"/>
                <a:cs typeface="Times New Roman" panose="02020603050405020304" pitchFamily="18" charset="0"/>
                <a:sym typeface="Symbol" pitchFamily="18" charset="2"/>
              </a:rPr>
              <a:t>: </a:t>
            </a:r>
            <a:r>
              <a:rPr lang="id-ID" sz="2300" b="1" dirty="0">
                <a:latin typeface="Times New Roman" panose="02020603050405020304" pitchFamily="18" charset="0"/>
                <a:cs typeface="Times New Roman" panose="02020603050405020304" pitchFamily="18" charset="0"/>
                <a:sym typeface="Symbol" pitchFamily="18" charset="2"/>
              </a:rPr>
              <a:t> </a:t>
            </a:r>
            <a:r>
              <a:rPr lang="id-ID" sz="2300" dirty="0">
                <a:latin typeface="Times New Roman" panose="02020603050405020304" pitchFamily="18" charset="0"/>
                <a:cs typeface="Times New Roman" panose="02020603050405020304" pitchFamily="18" charset="0"/>
                <a:sym typeface="Symbol" pitchFamily="18" charset="2"/>
              </a:rPr>
              <a:t>	</a:t>
            </a:r>
            <a:r>
              <a:rPr lang="id-ID" sz="2300" dirty="0">
                <a:latin typeface="Times New Roman" panose="02020603050405020304" pitchFamily="18" charset="0"/>
                <a:cs typeface="Times New Roman" panose="02020603050405020304" pitchFamily="18" charset="0"/>
              </a:rPr>
              <a:t>Model Penelitian layak digunakan</a:t>
            </a:r>
            <a:endParaRPr lang="en-US" sz="2300" dirty="0">
              <a:latin typeface="Times New Roman" panose="02020603050405020304" pitchFamily="18" charset="0"/>
              <a:cs typeface="Times New Roman" panose="02020603050405020304" pitchFamily="18" charset="0"/>
              <a:sym typeface="Symbol" pitchFamily="18" charset="2"/>
            </a:endParaRPr>
          </a:p>
        </p:txBody>
      </p:sp>
      <p:sp>
        <p:nvSpPr>
          <p:cNvPr id="31747" name="TextBox 9"/>
          <p:cNvSpPr txBox="1">
            <a:spLocks noChangeArrowheads="1"/>
          </p:cNvSpPr>
          <p:nvPr/>
        </p:nvSpPr>
        <p:spPr bwMode="auto">
          <a:xfrm>
            <a:off x="890530" y="3512621"/>
            <a:ext cx="5841710" cy="492443"/>
          </a:xfrm>
          <a:prstGeom prst="rect">
            <a:avLst/>
          </a:prstGeom>
          <a:noFill/>
          <a:ln w="9525">
            <a:noFill/>
            <a:miter lim="800000"/>
            <a:headEnd/>
            <a:tailEnd/>
          </a:ln>
        </p:spPr>
        <p:txBody>
          <a:bodyPr wrap="square">
            <a:spAutoFit/>
          </a:bodyPr>
          <a:lstStyle/>
          <a:p>
            <a:r>
              <a:rPr lang="id-ID" sz="2600" b="1" dirty="0" smtClean="0">
                <a:latin typeface="Times New Roman" panose="02020603050405020304" pitchFamily="18" charset="0"/>
                <a:cs typeface="Times New Roman" panose="02020603050405020304" pitchFamily="18" charset="0"/>
              </a:rPr>
              <a:t>Aturan atau Kriteria </a:t>
            </a:r>
            <a:r>
              <a:rPr lang="id-ID" sz="2600" b="1" dirty="0">
                <a:latin typeface="Times New Roman" panose="02020603050405020304" pitchFamily="18" charset="0"/>
                <a:cs typeface="Times New Roman" panose="02020603050405020304" pitchFamily="18" charset="0"/>
              </a:rPr>
              <a:t>dalam Uji F :</a:t>
            </a:r>
          </a:p>
        </p:txBody>
      </p:sp>
      <p:sp>
        <p:nvSpPr>
          <p:cNvPr id="31748" name="TextBox 10"/>
          <p:cNvSpPr txBox="1">
            <a:spLocks noChangeArrowheads="1"/>
          </p:cNvSpPr>
          <p:nvPr/>
        </p:nvSpPr>
        <p:spPr bwMode="auto">
          <a:xfrm>
            <a:off x="1043608" y="3933056"/>
            <a:ext cx="7874789" cy="1754326"/>
          </a:xfrm>
          <a:prstGeom prst="rect">
            <a:avLst/>
          </a:prstGeom>
          <a:noFill/>
          <a:ln w="9525">
            <a:noFill/>
            <a:miter lim="800000"/>
            <a:headEnd/>
            <a:tailEnd/>
          </a:ln>
        </p:spPr>
        <p:txBody>
          <a:bodyPr wrap="square">
            <a:spAutoFit/>
          </a:bodyPr>
          <a:lstStyle/>
          <a:p>
            <a:r>
              <a:rPr lang="id-ID" sz="2000" dirty="0">
                <a:latin typeface="Times New Roman" panose="02020603050405020304" pitchFamily="18" charset="0"/>
                <a:cs typeface="Times New Roman" panose="02020603050405020304" pitchFamily="18" charset="0"/>
              </a:rPr>
              <a:t>Jika F Hitung </a:t>
            </a:r>
            <a:r>
              <a:rPr lang="id-ID" sz="2000" dirty="0" smtClean="0">
                <a:latin typeface="Times New Roman" panose="02020603050405020304" pitchFamily="18" charset="0"/>
                <a:cs typeface="Times New Roman" panose="02020603050405020304" pitchFamily="18" charset="0"/>
              </a:rPr>
              <a:t>&gt;  F </a:t>
            </a:r>
            <a:r>
              <a:rPr lang="id-ID" sz="2000" dirty="0">
                <a:latin typeface="Times New Roman" panose="02020603050405020304" pitchFamily="18" charset="0"/>
                <a:cs typeface="Times New Roman" panose="02020603050405020304" pitchFamily="18" charset="0"/>
              </a:rPr>
              <a:t>Tabel  </a:t>
            </a:r>
            <a:r>
              <a:rPr lang="id-ID" sz="2000" dirty="0">
                <a:latin typeface="Times New Roman" panose="02020603050405020304" pitchFamily="18" charset="0"/>
                <a:cs typeface="Times New Roman" panose="02020603050405020304" pitchFamily="18" charset="0"/>
                <a:sym typeface="Wingdings" pitchFamily="2" charset="2"/>
              </a:rPr>
              <a:t>  Tolak H0 sehingga H1 diterima (Layak)</a:t>
            </a:r>
          </a:p>
          <a:p>
            <a:r>
              <a:rPr lang="id-ID" sz="2000" dirty="0">
                <a:latin typeface="Times New Roman" panose="02020603050405020304" pitchFamily="18" charset="0"/>
                <a:cs typeface="Times New Roman" panose="02020603050405020304" pitchFamily="18" charset="0"/>
                <a:sym typeface="Wingdings" pitchFamily="2" charset="2"/>
              </a:rPr>
              <a:t>Jika </a:t>
            </a:r>
            <a:r>
              <a:rPr lang="id-ID" sz="2000" dirty="0" err="1">
                <a:latin typeface="Times New Roman" panose="02020603050405020304" pitchFamily="18" charset="0"/>
                <a:cs typeface="Times New Roman" panose="02020603050405020304" pitchFamily="18" charset="0"/>
                <a:sym typeface="Wingdings" pitchFamily="2" charset="2"/>
              </a:rPr>
              <a:t>F</a:t>
            </a:r>
            <a:r>
              <a:rPr lang="id-ID" sz="2000" dirty="0">
                <a:latin typeface="Times New Roman" panose="02020603050405020304" pitchFamily="18" charset="0"/>
                <a:cs typeface="Times New Roman" panose="02020603050405020304" pitchFamily="18" charset="0"/>
                <a:sym typeface="Wingdings" pitchFamily="2" charset="2"/>
              </a:rPr>
              <a:t> Hitung &lt;  </a:t>
            </a:r>
            <a:r>
              <a:rPr lang="id-ID" sz="2000" dirty="0" err="1">
                <a:latin typeface="Times New Roman" panose="02020603050405020304" pitchFamily="18" charset="0"/>
                <a:cs typeface="Times New Roman" panose="02020603050405020304" pitchFamily="18" charset="0"/>
                <a:sym typeface="Wingdings" pitchFamily="2" charset="2"/>
              </a:rPr>
              <a:t>F</a:t>
            </a:r>
            <a:r>
              <a:rPr lang="id-ID" sz="2000" dirty="0">
                <a:latin typeface="Times New Roman" panose="02020603050405020304" pitchFamily="18" charset="0"/>
                <a:cs typeface="Times New Roman" panose="02020603050405020304" pitchFamily="18" charset="0"/>
                <a:sym typeface="Wingdings" pitchFamily="2" charset="2"/>
              </a:rPr>
              <a:t> Tabel   Terima H0 sehingga H1 ditolak (Tidak Layak)</a:t>
            </a:r>
          </a:p>
          <a:p>
            <a:endParaRPr lang="id-ID" sz="800" dirty="0">
              <a:latin typeface="Times New Roman" panose="02020603050405020304" pitchFamily="18" charset="0"/>
              <a:cs typeface="Times New Roman" panose="02020603050405020304" pitchFamily="18" charset="0"/>
              <a:sym typeface="Wingdings" pitchFamily="2" charset="2"/>
            </a:endParaRPr>
          </a:p>
          <a:p>
            <a:r>
              <a:rPr lang="id-ID" sz="2000" dirty="0">
                <a:latin typeface="Times New Roman" panose="02020603050405020304" pitchFamily="18" charset="0"/>
                <a:cs typeface="Times New Roman" panose="02020603050405020304" pitchFamily="18" charset="0"/>
              </a:rPr>
              <a:t>Atau dapat juga </a:t>
            </a:r>
            <a:r>
              <a:rPr lang="id-ID" sz="2000" b="1" dirty="0" smtClean="0">
                <a:latin typeface="Times New Roman" panose="02020603050405020304" pitchFamily="18" charset="0"/>
                <a:cs typeface="Times New Roman" panose="02020603050405020304" pitchFamily="18" charset="0"/>
              </a:rPr>
              <a:t>menggunakan </a:t>
            </a:r>
            <a:r>
              <a:rPr lang="id-ID" sz="2000" b="1" dirty="0" smtClean="0">
                <a:latin typeface="Times New Roman" panose="02020603050405020304" pitchFamily="18" charset="0"/>
                <a:cs typeface="Times New Roman" panose="02020603050405020304" pitchFamily="18" charset="0"/>
              </a:rPr>
              <a:t>nilai  Signifikansi </a:t>
            </a:r>
            <a:r>
              <a:rPr lang="id-ID" sz="2000" b="1" dirty="0" smtClean="0">
                <a:latin typeface="Times New Roman" panose="02020603050405020304" pitchFamily="18" charset="0"/>
                <a:cs typeface="Times New Roman" panose="02020603050405020304" pitchFamily="18" charset="0"/>
              </a:rPr>
              <a:t>probabilitas </a:t>
            </a:r>
            <a:r>
              <a:rPr lang="id-ID" sz="2000" dirty="0">
                <a:latin typeface="Times New Roman" panose="02020603050405020304" pitchFamily="18" charset="0"/>
                <a:cs typeface="Times New Roman" panose="02020603050405020304" pitchFamily="18" charset="0"/>
              </a:rPr>
              <a:t>:</a:t>
            </a:r>
          </a:p>
          <a:p>
            <a:r>
              <a:rPr lang="id-ID" sz="2000" dirty="0">
                <a:latin typeface="Times New Roman" panose="02020603050405020304" pitchFamily="18" charset="0"/>
                <a:cs typeface="Times New Roman" panose="02020603050405020304" pitchFamily="18" charset="0"/>
              </a:rPr>
              <a:t>Jika </a:t>
            </a:r>
            <a:r>
              <a:rPr lang="id-ID" sz="2000" dirty="0" err="1">
                <a:latin typeface="Times New Roman" panose="02020603050405020304" pitchFamily="18" charset="0"/>
                <a:cs typeface="Times New Roman" panose="02020603050405020304" pitchFamily="18" charset="0"/>
              </a:rPr>
              <a:t>Sig</a:t>
            </a:r>
            <a:r>
              <a:rPr lang="id-ID" sz="2000" dirty="0">
                <a:latin typeface="Times New Roman" panose="02020603050405020304" pitchFamily="18" charset="0"/>
                <a:cs typeface="Times New Roman" panose="02020603050405020304" pitchFamily="18" charset="0"/>
              </a:rPr>
              <a:t> &lt; 0.05   </a:t>
            </a:r>
            <a:r>
              <a:rPr lang="id-ID" sz="2000" dirty="0">
                <a:latin typeface="Times New Roman" panose="02020603050405020304" pitchFamily="18" charset="0"/>
                <a:cs typeface="Times New Roman" panose="02020603050405020304" pitchFamily="18" charset="0"/>
                <a:sym typeface="Wingdings" pitchFamily="2" charset="2"/>
              </a:rPr>
              <a:t>  Tolak H0 sehingga H1 diterima (Layak)</a:t>
            </a:r>
          </a:p>
          <a:p>
            <a:r>
              <a:rPr lang="id-ID" sz="2000" dirty="0">
                <a:latin typeface="Times New Roman" panose="02020603050405020304" pitchFamily="18" charset="0"/>
                <a:cs typeface="Times New Roman" panose="02020603050405020304" pitchFamily="18" charset="0"/>
                <a:sym typeface="Wingdings" pitchFamily="2" charset="2"/>
              </a:rPr>
              <a:t>Jika Sig &gt; 0.05     Terima H0 sehingga H1 ditolak (Tidak Layak</a:t>
            </a:r>
            <a:r>
              <a:rPr lang="id-ID" sz="2000" dirty="0" smtClean="0">
                <a:latin typeface="Times New Roman" panose="02020603050405020304" pitchFamily="18" charset="0"/>
                <a:cs typeface="Times New Roman" panose="02020603050405020304" pitchFamily="18" charset="0"/>
                <a:sym typeface="Wingdings" pitchFamily="2" charset="2"/>
              </a:rPr>
              <a:t>)</a:t>
            </a:r>
            <a:endParaRPr lang="id-ID" sz="2000" dirty="0">
              <a:latin typeface="Times New Roman" panose="02020603050405020304" pitchFamily="18" charset="0"/>
              <a:cs typeface="Times New Roman" panose="02020603050405020304" pitchFamily="18" charset="0"/>
              <a:sym typeface="Wingdings" pitchFamily="2" charset="2"/>
            </a:endParaRPr>
          </a:p>
        </p:txBody>
      </p:sp>
      <p:sp>
        <p:nvSpPr>
          <p:cNvPr id="15" name="Title 1"/>
          <p:cNvSpPr txBox="1">
            <a:spLocks/>
          </p:cNvSpPr>
          <p:nvPr/>
        </p:nvSpPr>
        <p:spPr>
          <a:xfrm>
            <a:off x="858754" y="260648"/>
            <a:ext cx="7745694" cy="509568"/>
          </a:xfrm>
          <a:prstGeom prst="rect">
            <a:avLst/>
          </a:prstGeom>
        </p:spPr>
        <p:txBody>
          <a:bodyPr lIns="0" rIns="0" bIns="0" anchor="b">
            <a:normAutofit fontScale="90000" lnSpcReduction="20000"/>
          </a:bodyPr>
          <a:lstStyle/>
          <a:p>
            <a:pPr fontAlgn="auto">
              <a:spcAft>
                <a:spcPts val="0"/>
              </a:spcAft>
              <a:defRPr/>
            </a:pPr>
            <a:r>
              <a:rPr lang="id-ID" sz="4000" b="1" u="sng" cap="all" spc="150" dirty="0" smtClean="0">
                <a:solidFill>
                  <a:srgbClr val="D36F68">
                    <a:lumMod val="25000"/>
                  </a:srgbClr>
                </a:solidFill>
                <a:latin typeface="Impact"/>
                <a:ea typeface="+mj-ea"/>
                <a:cs typeface="+mj-cs"/>
              </a:rPr>
              <a:t>Uji</a:t>
            </a:r>
            <a:r>
              <a:rPr lang="en-US" sz="4000" b="1" u="sng" cap="all" spc="150" dirty="0" smtClean="0">
                <a:solidFill>
                  <a:srgbClr val="D36F68">
                    <a:lumMod val="25000"/>
                  </a:srgbClr>
                </a:solidFill>
                <a:latin typeface="Impact"/>
                <a:ea typeface="+mj-ea"/>
                <a:cs typeface="+mj-cs"/>
              </a:rPr>
              <a:t> </a:t>
            </a:r>
            <a:r>
              <a:rPr lang="fi-FI" sz="4000" b="1" u="sng" cap="all" spc="150" dirty="0" smtClean="0">
                <a:solidFill>
                  <a:srgbClr val="D36F68">
                    <a:lumMod val="25000"/>
                  </a:srgbClr>
                </a:solidFill>
                <a:latin typeface="Impact"/>
                <a:ea typeface="+mj-ea"/>
                <a:cs typeface="+mj-cs"/>
              </a:rPr>
              <a:t>Simultan </a:t>
            </a:r>
            <a:r>
              <a:rPr lang="fi-FI" sz="4000" b="1" u="sng" cap="all" spc="150" dirty="0">
                <a:solidFill>
                  <a:srgbClr val="D36F68">
                    <a:lumMod val="25000"/>
                  </a:srgbClr>
                </a:solidFill>
                <a:latin typeface="Impact"/>
                <a:ea typeface="+mj-ea"/>
                <a:cs typeface="+mj-cs"/>
              </a:rPr>
              <a:t>Koefisien Regresi : Uji </a:t>
            </a:r>
            <a:r>
              <a:rPr lang="fi-FI" sz="4000" b="1" u="sng" cap="all" spc="150" dirty="0" smtClean="0">
                <a:solidFill>
                  <a:srgbClr val="D36F68">
                    <a:lumMod val="25000"/>
                  </a:srgbClr>
                </a:solidFill>
                <a:latin typeface="Impact"/>
                <a:ea typeface="+mj-ea"/>
                <a:cs typeface="+mj-cs"/>
              </a:rPr>
              <a:t>F</a:t>
            </a:r>
            <a:endParaRPr lang="id-ID" sz="2500" b="1" u="sng" dirty="0">
              <a:latin typeface="Times New Roman" panose="02020603050405020304" pitchFamily="18" charset="0"/>
              <a:ea typeface="+mj-ea"/>
              <a:cs typeface="Times New Roman" panose="02020603050405020304" pitchFamily="18" charset="0"/>
            </a:endParaRPr>
          </a:p>
        </p:txBody>
      </p:sp>
      <p:sp>
        <p:nvSpPr>
          <p:cNvPr id="6" name="Slide Number Placeholder 5"/>
          <p:cNvSpPr>
            <a:spLocks noGrp="1"/>
          </p:cNvSpPr>
          <p:nvPr>
            <p:ph type="sldNum" sz="quarter" idx="12"/>
          </p:nvPr>
        </p:nvSpPr>
        <p:spPr>
          <a:xfrm>
            <a:off x="6661896" y="6375679"/>
            <a:ext cx="1910604" cy="345796"/>
          </a:xfrm>
        </p:spPr>
        <p:txBody>
          <a:bodyPr/>
          <a:lstStyle/>
          <a:p>
            <a:pPr>
              <a:defRPr/>
            </a:pPr>
            <a:fld id="{31988BCF-023C-45BF-9590-6D96E458F2F2}" type="slidenum">
              <a:rPr lang="id-ID" smtClean="0">
                <a:solidFill>
                  <a:schemeClr val="tx1"/>
                </a:solidFill>
                <a:latin typeface="Times New Roman" panose="02020603050405020304" pitchFamily="18" charset="0"/>
                <a:cs typeface="Times New Roman" panose="02020603050405020304" pitchFamily="18" charset="0"/>
              </a:rPr>
              <a:pPr>
                <a:defRPr/>
              </a:pPr>
              <a:t>31</a:t>
            </a:fld>
            <a:endParaRPr lang="id-ID"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2" name="Rectangle 1"/>
          <p:cNvSpPr/>
          <p:nvPr/>
        </p:nvSpPr>
        <p:spPr>
          <a:xfrm>
            <a:off x="755576" y="5663570"/>
            <a:ext cx="7861823" cy="861774"/>
          </a:xfrm>
          <a:prstGeom prst="rect">
            <a:avLst/>
          </a:prstGeom>
        </p:spPr>
        <p:txBody>
          <a:bodyPr wrap="square">
            <a:spAutoFit/>
          </a:bodyPr>
          <a:lstStyle/>
          <a:p>
            <a:pPr>
              <a:spcAft>
                <a:spcPts val="600"/>
              </a:spcAft>
            </a:pPr>
            <a:r>
              <a:rPr lang="id-ID" sz="2400" b="1" dirty="0">
                <a:latin typeface="Times New Roman" pitchFamily="18" charset="0"/>
                <a:cs typeface="Times New Roman" panose="02020603050405020304" pitchFamily="18" charset="0"/>
                <a:sym typeface="Wingdings" pitchFamily="2" charset="2"/>
              </a:rPr>
              <a:t>Cara menentukan F tabel </a:t>
            </a:r>
            <a:r>
              <a:rPr lang="id-ID" dirty="0">
                <a:latin typeface="Times New Roman" panose="02020603050405020304" pitchFamily="18" charset="0"/>
                <a:cs typeface="Times New Roman" panose="02020603050405020304" pitchFamily="18" charset="0"/>
                <a:sym typeface="Wingdings" pitchFamily="2" charset="2"/>
              </a:rPr>
              <a:t>: </a:t>
            </a:r>
          </a:p>
          <a:p>
            <a:r>
              <a:rPr lang="id-ID" dirty="0" smtClean="0">
                <a:latin typeface="Arial" pitchFamily="34" charset="0"/>
                <a:cs typeface="Arial" pitchFamily="34" charset="0"/>
              </a:rPr>
              <a:t>	</a:t>
            </a:r>
            <a:r>
              <a:rPr lang="pt-BR" sz="2100" dirty="0" smtClean="0">
                <a:latin typeface="Arial" pitchFamily="34" charset="0"/>
                <a:cs typeface="Arial" pitchFamily="34" charset="0"/>
              </a:rPr>
              <a:t>df</a:t>
            </a:r>
            <a:r>
              <a:rPr lang="id-ID" sz="2100" dirty="0">
                <a:latin typeface="Arial" pitchFamily="34" charset="0"/>
                <a:cs typeface="Arial" pitchFamily="34" charset="0"/>
              </a:rPr>
              <a:t>1</a:t>
            </a:r>
            <a:r>
              <a:rPr lang="pt-BR" sz="2100" dirty="0">
                <a:latin typeface="Arial" pitchFamily="34" charset="0"/>
                <a:cs typeface="Arial" pitchFamily="34" charset="0"/>
              </a:rPr>
              <a:t> (n1)=</a:t>
            </a:r>
            <a:r>
              <a:rPr lang="id-ID" sz="2100" dirty="0">
                <a:latin typeface="Arial" pitchFamily="34" charset="0"/>
                <a:cs typeface="Arial" pitchFamily="34" charset="0"/>
              </a:rPr>
              <a:t> </a:t>
            </a:r>
            <a:r>
              <a:rPr lang="pt-BR" sz="2100" dirty="0">
                <a:latin typeface="Arial" pitchFamily="34" charset="0"/>
                <a:cs typeface="Arial" pitchFamily="34" charset="0"/>
              </a:rPr>
              <a:t>k dan df2 (n2)=</a:t>
            </a:r>
            <a:r>
              <a:rPr lang="id-ID" sz="2100" dirty="0">
                <a:latin typeface="Arial" pitchFamily="34" charset="0"/>
                <a:cs typeface="Arial" pitchFamily="34" charset="0"/>
              </a:rPr>
              <a:t> </a:t>
            </a:r>
            <a:r>
              <a:rPr lang="pt-BR" sz="2100" dirty="0" smtClean="0">
                <a:latin typeface="Arial" pitchFamily="34" charset="0"/>
                <a:cs typeface="Arial" pitchFamily="34" charset="0"/>
              </a:rPr>
              <a:t>n-k-1</a:t>
            </a:r>
            <a:r>
              <a:rPr lang="id-ID" sz="2100" dirty="0" smtClean="0">
                <a:latin typeface="Arial" pitchFamily="34" charset="0"/>
                <a:cs typeface="Arial" pitchFamily="34" charset="0"/>
              </a:rPr>
              <a:t> </a:t>
            </a:r>
            <a:r>
              <a:rPr lang="id-ID" sz="2100" dirty="0">
                <a:latin typeface="Arial" pitchFamily="34" charset="0"/>
                <a:cs typeface="Arial" pitchFamily="34" charset="0"/>
              </a:rPr>
              <a:t>pada α = 0,05 (uji 1 sisi)</a:t>
            </a:r>
            <a:endParaRPr lang="id-ID" sz="2100" dirty="0"/>
          </a:p>
        </p:txBody>
      </p:sp>
      <p:sp>
        <p:nvSpPr>
          <p:cNvPr id="3" name="Rectangle 2"/>
          <p:cNvSpPr/>
          <p:nvPr/>
        </p:nvSpPr>
        <p:spPr>
          <a:xfrm>
            <a:off x="899592" y="908720"/>
            <a:ext cx="7560840" cy="1384995"/>
          </a:xfrm>
          <a:prstGeom prst="rect">
            <a:avLst/>
          </a:prstGeom>
        </p:spPr>
        <p:txBody>
          <a:bodyPr wrap="square">
            <a:spAutoFit/>
          </a:bodyPr>
          <a:lstStyle/>
          <a:p>
            <a:r>
              <a:rPr lang="id-ID" sz="2100" dirty="0" smtClean="0"/>
              <a:t>Uji </a:t>
            </a:r>
            <a:r>
              <a:rPr lang="id-ID" sz="2100" dirty="0"/>
              <a:t>F digunakan untuk menentukan </a:t>
            </a:r>
            <a:r>
              <a:rPr lang="id-ID" sz="2100" dirty="0" smtClean="0"/>
              <a:t>kelayakan model persamaan atau apakah </a:t>
            </a:r>
            <a:r>
              <a:rPr lang="id-ID" sz="2100" dirty="0"/>
              <a:t>semua variabel independen secara statistik </a:t>
            </a:r>
            <a:r>
              <a:rPr lang="id-ID" sz="2100" dirty="0" smtClean="0"/>
              <a:t>bersama-sama berpengaruh </a:t>
            </a:r>
            <a:r>
              <a:rPr lang="id-ID" sz="2100" dirty="0"/>
              <a:t>signifikan terhadap variabel dependen secara keseluruhan. </a:t>
            </a:r>
          </a:p>
        </p:txBody>
      </p:sp>
    </p:spTree>
    <p:extLst>
      <p:ext uri="{BB962C8B-B14F-4D97-AF65-F5344CB8AC3E}">
        <p14:creationId xmlns:p14="http://schemas.microsoft.com/office/powerpoint/2010/main" val="2693575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275" y="152400"/>
            <a:ext cx="8797325" cy="457200"/>
          </a:xfrm>
        </p:spPr>
        <p:txBody>
          <a:bodyPr>
            <a:noAutofit/>
          </a:bodyPr>
          <a:lstStyle/>
          <a:p>
            <a:pPr algn="ctr"/>
            <a:r>
              <a:rPr lang="id-ID" sz="2800" b="1" dirty="0" smtClean="0">
                <a:solidFill>
                  <a:prstClr val="black"/>
                </a:solidFill>
                <a:effectLst/>
                <a:latin typeface="Arial Black" pitchFamily="34" charset="0"/>
                <a:ea typeface="+mn-ea"/>
                <a:cs typeface="+mn-cs"/>
              </a:rPr>
              <a:t>RUMUS F</a:t>
            </a:r>
            <a:r>
              <a:rPr lang="de-DE" sz="2800" b="1" dirty="0" smtClean="0">
                <a:solidFill>
                  <a:prstClr val="black"/>
                </a:solidFill>
                <a:effectLst/>
                <a:latin typeface="Arial Black" pitchFamily="34" charset="0"/>
                <a:ea typeface="+mn-ea"/>
                <a:cs typeface="+mn-cs"/>
              </a:rPr>
              <a:t>-h</a:t>
            </a:r>
            <a:r>
              <a:rPr lang="id-ID" sz="2800" b="1" dirty="0" smtClean="0">
                <a:solidFill>
                  <a:prstClr val="black"/>
                </a:solidFill>
                <a:effectLst/>
                <a:latin typeface="Arial Black" pitchFamily="34" charset="0"/>
                <a:ea typeface="+mn-ea"/>
                <a:cs typeface="+mn-cs"/>
              </a:rPr>
              <a:t>itung</a:t>
            </a:r>
            <a:endParaRPr lang="de-DE" sz="2800" b="1" dirty="0">
              <a:solidFill>
                <a:prstClr val="black"/>
              </a:solidFill>
              <a:effectLst/>
              <a:latin typeface="Arial Black" pitchFamily="34" charset="0"/>
              <a:ea typeface="+mn-ea"/>
              <a:cs typeface="+mn-cs"/>
            </a:endParaRPr>
          </a:p>
        </p:txBody>
      </p:sp>
      <p:sp>
        <p:nvSpPr>
          <p:cNvPr id="4" name="Rectangle 2"/>
          <p:cNvSpPr>
            <a:spLocks noChangeArrowheads="1"/>
          </p:cNvSpPr>
          <p:nvPr/>
        </p:nvSpPr>
        <p:spPr bwMode="auto">
          <a:xfrm>
            <a:off x="194275" y="6550968"/>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683568" y="692696"/>
                <a:ext cx="8164016" cy="5865168"/>
              </a:xfrm>
            </p:spPr>
            <p:txBody>
              <a:bodyPr>
                <a:normAutofit lnSpcReduction="10000"/>
              </a:bodyPr>
              <a:lstStyle/>
              <a:p>
                <a:r>
                  <a:rPr lang="id-ID" sz="2400" dirty="0" smtClean="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a:t>
                </a:r>
                <a:r>
                  <a:rPr lang="id-ID" sz="2400" dirty="0">
                    <a:latin typeface="Times New Roman" panose="02020603050405020304" pitchFamily="18" charset="0"/>
                    <a:cs typeface="Times New Roman" panose="02020603050405020304" pitchFamily="18" charset="0"/>
                  </a:rPr>
                  <a:t>hitung dapat dicari dengan rumus berikut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600"/>
                  </a:spcBef>
                  <a:spcAft>
                    <a:spcPts val="1000"/>
                  </a:spcAft>
                  <a:buNone/>
                </a:pPr>
                <a:r>
                  <a:rPr lang="en-US" sz="2000" b="1" dirty="0" smtClean="0">
                    <a:latin typeface="Calibri"/>
                    <a:ea typeface="Calibri"/>
                    <a:cs typeface="Times New Roman"/>
                  </a:rPr>
                  <a:t>	</a:t>
                </a:r>
                <a:r>
                  <a:rPr lang="id-ID" sz="2000" b="1" dirty="0" smtClean="0">
                    <a:latin typeface="Calibri"/>
                    <a:ea typeface="Calibri"/>
                    <a:cs typeface="Times New Roman"/>
                  </a:rPr>
                  <a:t> </a:t>
                </a:r>
                <a:r>
                  <a:rPr lang="en-US" sz="2600" b="1" dirty="0" smtClean="0">
                    <a:effectLst/>
                    <a:latin typeface="Calibri"/>
                    <a:ea typeface="Calibri"/>
                    <a:cs typeface="Times New Roman"/>
                  </a:rPr>
                  <a:t>F</a:t>
                </a:r>
                <a:r>
                  <a:rPr lang="en-US" sz="2600" b="1" baseline="-25000" dirty="0" smtClean="0">
                    <a:effectLst/>
                    <a:latin typeface="Calibri"/>
                    <a:ea typeface="Calibri"/>
                    <a:cs typeface="Times New Roman"/>
                  </a:rPr>
                  <a:t>0</a:t>
                </a:r>
                <a:r>
                  <a:rPr lang="en-US" sz="2600" b="1" dirty="0" smtClean="0">
                    <a:effectLst/>
                    <a:latin typeface="Calibri"/>
                    <a:ea typeface="Calibri"/>
                    <a:cs typeface="Times New Roman"/>
                  </a:rPr>
                  <a:t> </a:t>
                </a:r>
                <a:r>
                  <a:rPr lang="id-ID" sz="2600" b="1" dirty="0" smtClean="0">
                    <a:effectLst/>
                    <a:latin typeface="Calibri"/>
                    <a:ea typeface="Calibri"/>
                    <a:cs typeface="Times New Roman"/>
                  </a:rPr>
                  <a:t> </a:t>
                </a:r>
                <a:r>
                  <a:rPr lang="en-US" sz="2600" b="1" dirty="0" smtClean="0">
                    <a:effectLst/>
                    <a:latin typeface="Calibri"/>
                    <a:ea typeface="Calibri"/>
                    <a:cs typeface="Times New Roman"/>
                  </a:rPr>
                  <a:t>=</a:t>
                </a:r>
                <a:r>
                  <a:rPr lang="id-ID" sz="2400" b="1" dirty="0" smtClean="0">
                    <a:effectLst/>
                    <a:latin typeface="Calibri"/>
                    <a:ea typeface="Calibri"/>
                    <a:cs typeface="Times New Roman"/>
                  </a:rPr>
                  <a:t>  </a:t>
                </a:r>
                <a:r>
                  <a:rPr lang="en-US" sz="2000" b="1" dirty="0" smtClean="0">
                    <a:effectLst/>
                    <a:latin typeface="Calibri"/>
                    <a:ea typeface="Calibri"/>
                    <a:cs typeface="Times New Roman"/>
                  </a:rPr>
                  <a:t> </a:t>
                </a:r>
                <a14:m>
                  <m:oMath xmlns:m="http://schemas.openxmlformats.org/officeDocument/2006/math">
                    <m:f>
                      <m:fPr>
                        <m:ctrlPr>
                          <a:rPr lang="en-US" sz="2600" b="1" i="1" smtClean="0">
                            <a:ln>
                              <a:solidFill>
                                <a:srgbClr val="FF0000"/>
                              </a:solidFill>
                            </a:ln>
                            <a:effectLst/>
                            <a:latin typeface="Cambria Math"/>
                            <a:ea typeface="Calibri"/>
                            <a:cs typeface="Times New Roman"/>
                          </a:rPr>
                        </m:ctrlPr>
                      </m:fPr>
                      <m:num>
                        <m:r>
                          <a:rPr lang="en-US" sz="2600" b="1" i="1">
                            <a:ln>
                              <a:solidFill>
                                <a:srgbClr val="FF0000"/>
                              </a:solidFill>
                            </a:ln>
                            <a:effectLst/>
                            <a:latin typeface="Cambria Math"/>
                            <a:ea typeface="Calibri"/>
                            <a:cs typeface="Times New Roman"/>
                          </a:rPr>
                          <m:t>𝑹</m:t>
                        </m:r>
                        <m:r>
                          <a:rPr lang="en-US" sz="2600" b="1" i="1" baseline="30000">
                            <a:ln>
                              <a:solidFill>
                                <a:srgbClr val="FF0000"/>
                              </a:solidFill>
                            </a:ln>
                            <a:effectLst/>
                            <a:latin typeface="Cambria Math"/>
                            <a:ea typeface="Calibri"/>
                            <a:cs typeface="Times New Roman"/>
                          </a:rPr>
                          <m:t>𝟐</m:t>
                        </m:r>
                        <m:r>
                          <a:rPr lang="en-US" sz="2600" b="1" i="1">
                            <a:ln>
                              <a:solidFill>
                                <a:srgbClr val="FF0000"/>
                              </a:solidFill>
                            </a:ln>
                            <a:effectLst/>
                            <a:latin typeface="Cambria Math"/>
                            <a:ea typeface="Calibri"/>
                            <a:cs typeface="Times New Roman"/>
                          </a:rPr>
                          <m:t>/</m:t>
                        </m:r>
                        <m:r>
                          <a:rPr lang="en-US" sz="2600" b="1" i="1">
                            <a:ln>
                              <a:solidFill>
                                <a:srgbClr val="FF0000"/>
                              </a:solidFill>
                            </a:ln>
                            <a:effectLst/>
                            <a:latin typeface="Cambria Math"/>
                            <a:ea typeface="Calibri"/>
                            <a:cs typeface="Times New Roman"/>
                          </a:rPr>
                          <m:t>𝒌</m:t>
                        </m:r>
                      </m:num>
                      <m:den>
                        <m:r>
                          <a:rPr lang="en-US" sz="2600" b="1" i="1">
                            <a:ln>
                              <a:solidFill>
                                <a:srgbClr val="FF0000"/>
                              </a:solidFill>
                            </a:ln>
                            <a:effectLst/>
                            <a:latin typeface="Cambria Math"/>
                            <a:ea typeface="Calibri"/>
                            <a:cs typeface="Times New Roman"/>
                          </a:rPr>
                          <m:t>(</m:t>
                        </m:r>
                        <m:r>
                          <a:rPr lang="en-US" sz="2600" b="1" i="1">
                            <a:ln>
                              <a:solidFill>
                                <a:srgbClr val="FF0000"/>
                              </a:solidFill>
                            </a:ln>
                            <a:effectLst/>
                            <a:latin typeface="Cambria Math"/>
                            <a:ea typeface="Calibri"/>
                            <a:cs typeface="Times New Roman"/>
                          </a:rPr>
                          <m:t>𝟏</m:t>
                        </m:r>
                        <m:r>
                          <a:rPr lang="en-US" sz="2600" b="1" i="1">
                            <a:ln>
                              <a:solidFill>
                                <a:srgbClr val="FF0000"/>
                              </a:solidFill>
                            </a:ln>
                            <a:effectLst/>
                            <a:latin typeface="Cambria Math"/>
                            <a:ea typeface="Calibri"/>
                            <a:cs typeface="Times New Roman"/>
                          </a:rPr>
                          <m:t>−</m:t>
                        </m:r>
                        <m:r>
                          <a:rPr lang="en-US" sz="2600" b="1" i="1" smtClean="0">
                            <a:ln>
                              <a:solidFill>
                                <a:srgbClr val="FF0000"/>
                              </a:solidFill>
                            </a:ln>
                            <a:effectLst/>
                            <a:latin typeface="Cambria Math"/>
                            <a:ea typeface="Calibri"/>
                            <a:cs typeface="Times New Roman"/>
                          </a:rPr>
                          <m:t>𝑹</m:t>
                        </m:r>
                        <m:r>
                          <a:rPr lang="en-US" sz="2600" b="1" i="1" baseline="30000">
                            <a:ln>
                              <a:solidFill>
                                <a:srgbClr val="FF0000"/>
                              </a:solidFill>
                            </a:ln>
                            <a:effectLst/>
                            <a:latin typeface="Cambria Math"/>
                            <a:ea typeface="Calibri"/>
                            <a:cs typeface="Times New Roman"/>
                          </a:rPr>
                          <m:t>𝟐</m:t>
                        </m:r>
                        <m:r>
                          <a:rPr lang="en-US" sz="2600" b="1" i="1">
                            <a:ln>
                              <a:solidFill>
                                <a:srgbClr val="FF0000"/>
                              </a:solidFill>
                            </a:ln>
                            <a:effectLst/>
                            <a:latin typeface="Cambria Math"/>
                            <a:ea typeface="Calibri"/>
                            <a:cs typeface="Times New Roman"/>
                          </a:rPr>
                          <m:t>)/(</m:t>
                        </m:r>
                        <m:r>
                          <a:rPr lang="en-US" sz="2600" b="1" i="1">
                            <a:ln>
                              <a:solidFill>
                                <a:srgbClr val="FF0000"/>
                              </a:solidFill>
                            </a:ln>
                            <a:effectLst/>
                            <a:latin typeface="Cambria Math"/>
                            <a:ea typeface="Calibri"/>
                            <a:cs typeface="Times New Roman"/>
                          </a:rPr>
                          <m:t>𝒏</m:t>
                        </m:r>
                        <m:r>
                          <a:rPr lang="en-US" sz="2600" b="1" i="1">
                            <a:ln>
                              <a:solidFill>
                                <a:srgbClr val="FF0000"/>
                              </a:solidFill>
                            </a:ln>
                            <a:effectLst/>
                            <a:latin typeface="Cambria Math"/>
                            <a:ea typeface="Calibri"/>
                            <a:cs typeface="Times New Roman"/>
                          </a:rPr>
                          <m:t>−</m:t>
                        </m:r>
                        <m:r>
                          <a:rPr lang="en-US" sz="2600" b="1" i="1">
                            <a:ln>
                              <a:solidFill>
                                <a:srgbClr val="FF0000"/>
                              </a:solidFill>
                            </a:ln>
                            <a:effectLst/>
                            <a:latin typeface="Cambria Math"/>
                            <a:ea typeface="Calibri"/>
                            <a:cs typeface="Times New Roman"/>
                          </a:rPr>
                          <m:t>𝒌</m:t>
                        </m:r>
                        <m:r>
                          <a:rPr lang="en-US" sz="2600" b="1" i="1">
                            <a:ln>
                              <a:solidFill>
                                <a:srgbClr val="FF0000"/>
                              </a:solidFill>
                            </a:ln>
                            <a:effectLst/>
                            <a:latin typeface="Cambria Math"/>
                            <a:ea typeface="Calibri"/>
                            <a:cs typeface="Times New Roman"/>
                          </a:rPr>
                          <m:t>−</m:t>
                        </m:r>
                        <m:r>
                          <a:rPr lang="en-US" sz="2600" b="1" i="1">
                            <a:ln>
                              <a:solidFill>
                                <a:srgbClr val="FF0000"/>
                              </a:solidFill>
                            </a:ln>
                            <a:effectLst/>
                            <a:latin typeface="Cambria Math"/>
                            <a:ea typeface="Calibri"/>
                            <a:cs typeface="Times New Roman"/>
                          </a:rPr>
                          <m:t>𝟏</m:t>
                        </m:r>
                        <m:r>
                          <a:rPr lang="en-US" sz="2600" b="1" i="1">
                            <a:ln>
                              <a:solidFill>
                                <a:srgbClr val="FF0000"/>
                              </a:solidFill>
                            </a:ln>
                            <a:effectLst/>
                            <a:latin typeface="Cambria Math"/>
                            <a:ea typeface="Calibri"/>
                            <a:cs typeface="Times New Roman"/>
                          </a:rPr>
                          <m:t>)</m:t>
                        </m:r>
                      </m:den>
                    </m:f>
                  </m:oMath>
                </a14:m>
                <a:endParaRPr lang="id-ID" sz="2600" b="1" dirty="0" smtClean="0">
                  <a:effectLst/>
                  <a:latin typeface="Calibri"/>
                  <a:ea typeface="Calibri"/>
                  <a:cs typeface="Times New Roman"/>
                </a:endParaRPr>
              </a:p>
              <a:p>
                <a:pPr marL="0" marR="0" indent="0">
                  <a:lnSpc>
                    <a:spcPct val="115000"/>
                  </a:lnSpc>
                  <a:spcBef>
                    <a:spcPts val="0"/>
                  </a:spcBef>
                  <a:spcAft>
                    <a:spcPts val="0"/>
                  </a:spcAft>
                  <a:buNone/>
                </a:pPr>
                <a:endParaRPr lang="en-US" sz="2000" b="1" dirty="0">
                  <a:effectLst/>
                  <a:latin typeface="Calibri"/>
                  <a:ea typeface="Calibri"/>
                  <a:cs typeface="Times New Roman"/>
                </a:endParaRPr>
              </a:p>
              <a:p>
                <a:pPr>
                  <a:spcBef>
                    <a:spcPts val="0"/>
                  </a:spcBef>
                </a:pPr>
                <a:r>
                  <a:rPr lang="id-ID" sz="2000" dirty="0">
                    <a:latin typeface="Calibri" pitchFamily="34" charset="0"/>
                    <a:ea typeface="Times New Roman"/>
                    <a:cs typeface="Calibri" pitchFamily="34" charset="0"/>
                  </a:rPr>
                  <a:t>Hasil </a:t>
                </a:r>
                <a:r>
                  <a:rPr lang="en-US" sz="2000" dirty="0" err="1">
                    <a:latin typeface="Calibri" pitchFamily="34" charset="0"/>
                    <a:ea typeface="Times New Roman"/>
                    <a:cs typeface="Calibri" pitchFamily="34" charset="0"/>
                  </a:rPr>
                  <a:t>perhitungan</a:t>
                </a:r>
                <a:r>
                  <a:rPr lang="en-US" sz="2000" dirty="0">
                    <a:latin typeface="Calibri" pitchFamily="34" charset="0"/>
                    <a:ea typeface="Times New Roman"/>
                    <a:cs typeface="Calibri" pitchFamily="34" charset="0"/>
                  </a:rPr>
                  <a:t> </a:t>
                </a:r>
                <a:r>
                  <a:rPr lang="id-ID" sz="2000" dirty="0">
                    <a:latin typeface="Calibri" pitchFamily="34" charset="0"/>
                    <a:ea typeface="Times New Roman"/>
                    <a:cs typeface="Calibri" pitchFamily="34" charset="0"/>
                  </a:rPr>
                  <a:t>F</a:t>
                </a:r>
                <a:r>
                  <a:rPr lang="en-US" sz="2000" dirty="0">
                    <a:latin typeface="Calibri" pitchFamily="34" charset="0"/>
                    <a:ea typeface="Times New Roman"/>
                    <a:cs typeface="Calibri" pitchFamily="34" charset="0"/>
                  </a:rPr>
                  <a:t>o </a:t>
                </a:r>
                <a:r>
                  <a:rPr lang="en-US" sz="2000" dirty="0" err="1">
                    <a:latin typeface="Calibri" pitchFamily="34" charset="0"/>
                    <a:ea typeface="Times New Roman"/>
                    <a:cs typeface="Calibri" pitchFamily="34" charset="0"/>
                  </a:rPr>
                  <a:t>dari</a:t>
                </a:r>
                <a:r>
                  <a:rPr lang="en-US" sz="2000" dirty="0">
                    <a:latin typeface="Calibri" pitchFamily="34" charset="0"/>
                    <a:ea typeface="Times New Roman"/>
                    <a:cs typeface="Calibri" pitchFamily="34" charset="0"/>
                  </a:rPr>
                  <a:t> </a:t>
                </a:r>
                <a:r>
                  <a:rPr lang="en-US" sz="2000" b="1" dirty="0" err="1" smtClean="0">
                    <a:latin typeface="Calibri"/>
                    <a:ea typeface="Calibri"/>
                    <a:cs typeface="Times New Roman"/>
                  </a:rPr>
                  <a:t>Tabel</a:t>
                </a:r>
                <a:r>
                  <a:rPr lang="en-US" sz="2000" b="1" dirty="0" smtClean="0">
                    <a:latin typeface="Calibri"/>
                    <a:ea typeface="Calibri"/>
                    <a:cs typeface="Times New Roman"/>
                  </a:rPr>
                  <a:t> </a:t>
                </a:r>
                <a:r>
                  <a:rPr lang="en-US" sz="2000" b="1" dirty="0">
                    <a:latin typeface="Calibri"/>
                    <a:ea typeface="Calibri"/>
                    <a:cs typeface="Times New Roman"/>
                  </a:rPr>
                  <a:t>ANOVA </a:t>
                </a:r>
                <a:r>
                  <a:rPr lang="en-US" sz="2000" b="1" dirty="0" err="1" smtClean="0">
                    <a:latin typeface="Calibri"/>
                    <a:ea typeface="Calibri"/>
                    <a:cs typeface="Times New Roman"/>
                  </a:rPr>
                  <a:t>untuk</a:t>
                </a:r>
                <a:r>
                  <a:rPr lang="en-US" sz="2000" b="1" dirty="0" smtClean="0">
                    <a:latin typeface="Calibri"/>
                    <a:ea typeface="Calibri"/>
                    <a:cs typeface="Times New Roman"/>
                  </a:rPr>
                  <a:t> </a:t>
                </a:r>
                <a:r>
                  <a:rPr lang="en-US" sz="2000" b="1" dirty="0" err="1" smtClean="0">
                    <a:latin typeface="Calibri"/>
                    <a:ea typeface="Calibri"/>
                    <a:cs typeface="Times New Roman"/>
                  </a:rPr>
                  <a:t>Pengujian</a:t>
                </a:r>
                <a:r>
                  <a:rPr lang="en-US" sz="2000" b="1" dirty="0" smtClean="0">
                    <a:latin typeface="Calibri"/>
                    <a:ea typeface="Calibri"/>
                    <a:cs typeface="Times New Roman"/>
                  </a:rPr>
                  <a:t> </a:t>
                </a:r>
                <a:r>
                  <a:rPr lang="en-US" sz="2000" b="1" dirty="0" err="1" smtClean="0">
                    <a:latin typeface="Calibri"/>
                    <a:ea typeface="Calibri"/>
                    <a:cs typeface="Times New Roman"/>
                  </a:rPr>
                  <a:t>Keberartian</a:t>
                </a:r>
                <a:r>
                  <a:rPr lang="en-US" sz="2000" b="1" dirty="0" smtClean="0">
                    <a:latin typeface="Calibri"/>
                    <a:ea typeface="Calibri"/>
                    <a:cs typeface="Times New Roman"/>
                  </a:rPr>
                  <a:t> </a:t>
                </a:r>
                <a:r>
                  <a:rPr lang="en-US" sz="2000" dirty="0" err="1" smtClean="0">
                    <a:latin typeface="Calibri"/>
                    <a:ea typeface="Calibri"/>
                    <a:cs typeface="Times New Roman"/>
                  </a:rPr>
                  <a:t>dapat</a:t>
                </a:r>
                <a:r>
                  <a:rPr lang="en-US" sz="2000" dirty="0" smtClean="0">
                    <a:latin typeface="Calibri"/>
                    <a:ea typeface="Calibri"/>
                    <a:cs typeface="Times New Roman"/>
                  </a:rPr>
                  <a:t> </a:t>
                </a:r>
                <a:r>
                  <a:rPr lang="id-ID" sz="2000" dirty="0" smtClean="0">
                    <a:latin typeface="Calibri"/>
                    <a:ea typeface="Calibri"/>
                    <a:cs typeface="Times New Roman"/>
                  </a:rPr>
                  <a:t>dicari </a:t>
                </a:r>
                <a:r>
                  <a:rPr lang="en-US" sz="2000" dirty="0" err="1" smtClean="0">
                    <a:latin typeface="Calibri"/>
                    <a:ea typeface="Calibri"/>
                    <a:cs typeface="Times New Roman"/>
                  </a:rPr>
                  <a:t>sebagai</a:t>
                </a:r>
                <a:r>
                  <a:rPr lang="en-US" sz="2000" dirty="0" smtClean="0">
                    <a:latin typeface="Calibri"/>
                    <a:ea typeface="Calibri"/>
                    <a:cs typeface="Times New Roman"/>
                  </a:rPr>
                  <a:t> </a:t>
                </a:r>
                <a:r>
                  <a:rPr lang="en-US" sz="2000" dirty="0" err="1">
                    <a:latin typeface="Calibri"/>
                    <a:ea typeface="Calibri"/>
                    <a:cs typeface="Times New Roman"/>
                  </a:rPr>
                  <a:t>berikut</a:t>
                </a:r>
                <a:r>
                  <a:rPr lang="en-US" sz="2000" dirty="0" smtClean="0">
                    <a:latin typeface="Calibri"/>
                    <a:ea typeface="Calibri"/>
                    <a:cs typeface="Times New Roman"/>
                  </a:rPr>
                  <a:t>:</a:t>
                </a:r>
                <a:endParaRPr lang="id-ID" sz="2000" dirty="0" smtClean="0">
                  <a:latin typeface="Calibri"/>
                  <a:ea typeface="Calibri"/>
                  <a:cs typeface="Times New Roman"/>
                </a:endParaRPr>
              </a:p>
              <a:p>
                <a:pPr>
                  <a:spcBef>
                    <a:spcPts val="0"/>
                  </a:spcBef>
                </a:pPr>
                <a:endParaRPr lang="id-ID" sz="2000" dirty="0">
                  <a:latin typeface="Calibri"/>
                  <a:cs typeface="Times New Roman"/>
                </a:endParaRPr>
              </a:p>
              <a:p>
                <a:endParaRPr lang="id-ID" sz="2000" dirty="0" smtClean="0">
                  <a:latin typeface="Calibri"/>
                  <a:cs typeface="Times New Roman"/>
                </a:endParaRPr>
              </a:p>
              <a:p>
                <a:endParaRPr lang="id-ID" sz="2000" dirty="0">
                  <a:latin typeface="Calibri"/>
                  <a:cs typeface="Times New Roman"/>
                </a:endParaRPr>
              </a:p>
              <a:p>
                <a:endParaRPr lang="id-ID" sz="2000" dirty="0" smtClean="0">
                  <a:latin typeface="Calibri"/>
                  <a:cs typeface="Times New Roman"/>
                </a:endParaRPr>
              </a:p>
              <a:p>
                <a:pPr marL="0" indent="0">
                  <a:buNone/>
                </a:pPr>
                <a:endParaRPr lang="id-ID" dirty="0">
                  <a:latin typeface="Calibri"/>
                  <a:cs typeface="Times New Roman"/>
                </a:endParaRPr>
              </a:p>
              <a:p>
                <a:pPr marL="0" indent="0">
                  <a:buNone/>
                </a:pPr>
                <a:endParaRPr lang="id-ID" sz="2000" b="1" dirty="0" smtClean="0">
                  <a:latin typeface="Calibri"/>
                  <a:ea typeface="Calibri"/>
                  <a:cs typeface="Times New Roman"/>
                </a:endParaRPr>
              </a:p>
              <a:p>
                <a:pPr marL="0" indent="0">
                  <a:buNone/>
                </a:pPr>
                <a:endParaRPr lang="id-ID" sz="2000" b="1" dirty="0">
                  <a:latin typeface="Calibri"/>
                  <a:ea typeface="Calibri"/>
                  <a:cs typeface="Times New Roman"/>
                </a:endParaRPr>
              </a:p>
              <a:p>
                <a:pPr marL="0" indent="0">
                  <a:buNone/>
                </a:pPr>
                <a:r>
                  <a:rPr lang="id-ID" sz="2400" b="1" dirty="0" smtClean="0">
                    <a:latin typeface="Calibri"/>
                    <a:ea typeface="Calibri"/>
                    <a:cs typeface="Times New Roman"/>
                  </a:rPr>
                  <a:t>             </a:t>
                </a:r>
                <a:r>
                  <a:rPr lang="en-US" sz="2400" b="1" dirty="0" smtClean="0">
                    <a:latin typeface="Calibri"/>
                    <a:ea typeface="Calibri"/>
                    <a:cs typeface="Times New Roman"/>
                  </a:rPr>
                  <a:t>F</a:t>
                </a:r>
                <a:r>
                  <a:rPr lang="en-US" sz="2400" b="1" baseline="-25000" dirty="0" smtClean="0">
                    <a:latin typeface="Calibri"/>
                    <a:ea typeface="Calibri"/>
                    <a:cs typeface="Times New Roman"/>
                  </a:rPr>
                  <a:t>0</a:t>
                </a:r>
                <a:r>
                  <a:rPr lang="en-US" sz="2400" b="1" dirty="0" smtClean="0">
                    <a:latin typeface="Calibri"/>
                    <a:ea typeface="Calibri"/>
                    <a:cs typeface="Times New Roman"/>
                  </a:rPr>
                  <a:t> </a:t>
                </a:r>
                <a:r>
                  <a:rPr lang="en-US" sz="2400" b="1" dirty="0">
                    <a:latin typeface="Calibri"/>
                    <a:ea typeface="Calibri"/>
                    <a:cs typeface="Times New Roman"/>
                  </a:rPr>
                  <a:t>= </a:t>
                </a:r>
                <a14:m>
                  <m:oMath xmlns:m="http://schemas.openxmlformats.org/officeDocument/2006/math">
                    <m:f>
                      <m:fPr>
                        <m:ctrlPr>
                          <a:rPr lang="en-US" sz="2400" b="1" i="1">
                            <a:ln>
                              <a:solidFill>
                                <a:srgbClr val="FF0000"/>
                              </a:solidFill>
                            </a:ln>
                            <a:latin typeface="Cambria Math"/>
                            <a:ea typeface="Calibri"/>
                            <a:cs typeface="Times New Roman"/>
                          </a:rPr>
                        </m:ctrlPr>
                      </m:fPr>
                      <m:num>
                        <m:r>
                          <a:rPr lang="en-US" sz="2400" b="1" i="1">
                            <a:ln>
                              <a:solidFill>
                                <a:srgbClr val="FF0000"/>
                              </a:solidFill>
                            </a:ln>
                            <a:latin typeface="Cambria Math"/>
                            <a:ea typeface="Calibri"/>
                            <a:cs typeface="Times New Roman"/>
                          </a:rPr>
                          <m:t>𝑹</m:t>
                        </m:r>
                        <m:r>
                          <a:rPr lang="en-US" sz="2400" b="1" i="1" baseline="30000">
                            <a:ln>
                              <a:solidFill>
                                <a:srgbClr val="FF0000"/>
                              </a:solidFill>
                            </a:ln>
                            <a:latin typeface="Cambria Math"/>
                            <a:ea typeface="Calibri"/>
                            <a:cs typeface="Times New Roman"/>
                          </a:rPr>
                          <m:t>𝟐</m:t>
                        </m:r>
                        <m:r>
                          <a:rPr lang="en-US" sz="2400" b="1" i="1">
                            <a:ln>
                              <a:solidFill>
                                <a:srgbClr val="FF0000"/>
                              </a:solidFill>
                            </a:ln>
                            <a:latin typeface="Cambria Math"/>
                            <a:ea typeface="Calibri"/>
                            <a:cs typeface="Times New Roman"/>
                          </a:rPr>
                          <m:t>/</m:t>
                        </m:r>
                        <m:r>
                          <a:rPr lang="en-US" sz="2400" b="1" i="1">
                            <a:ln>
                              <a:solidFill>
                                <a:srgbClr val="FF0000"/>
                              </a:solidFill>
                            </a:ln>
                            <a:latin typeface="Cambria Math"/>
                            <a:ea typeface="Calibri"/>
                            <a:cs typeface="Times New Roman"/>
                          </a:rPr>
                          <m:t>𝒌</m:t>
                        </m:r>
                      </m:num>
                      <m:den>
                        <m:r>
                          <a:rPr lang="en-US" sz="2400" b="1" i="1">
                            <a:ln>
                              <a:solidFill>
                                <a:srgbClr val="FF0000"/>
                              </a:solidFill>
                            </a:ln>
                            <a:latin typeface="Cambria Math"/>
                            <a:ea typeface="Calibri"/>
                            <a:cs typeface="Times New Roman"/>
                          </a:rPr>
                          <m:t>(</m:t>
                        </m:r>
                        <m:r>
                          <a:rPr lang="en-US" sz="2400" b="1" i="1">
                            <a:ln>
                              <a:solidFill>
                                <a:srgbClr val="FF0000"/>
                              </a:solidFill>
                            </a:ln>
                            <a:latin typeface="Cambria Math"/>
                            <a:ea typeface="Calibri"/>
                            <a:cs typeface="Times New Roman"/>
                          </a:rPr>
                          <m:t>𝟏</m:t>
                        </m:r>
                        <m:r>
                          <a:rPr lang="en-US" sz="2400" b="1" i="1">
                            <a:ln>
                              <a:solidFill>
                                <a:srgbClr val="FF0000"/>
                              </a:solidFill>
                            </a:ln>
                            <a:latin typeface="Cambria Math"/>
                            <a:ea typeface="Calibri"/>
                            <a:cs typeface="Times New Roman"/>
                          </a:rPr>
                          <m:t>−</m:t>
                        </m:r>
                        <m:r>
                          <a:rPr lang="en-US" sz="2400" b="1" i="1">
                            <a:ln>
                              <a:solidFill>
                                <a:srgbClr val="FF0000"/>
                              </a:solidFill>
                            </a:ln>
                            <a:latin typeface="Cambria Math"/>
                            <a:ea typeface="Calibri"/>
                            <a:cs typeface="Times New Roman"/>
                          </a:rPr>
                          <m:t>𝑹</m:t>
                        </m:r>
                        <m:r>
                          <a:rPr lang="en-US" sz="2400" b="1" i="1" baseline="30000">
                            <a:ln>
                              <a:solidFill>
                                <a:srgbClr val="FF0000"/>
                              </a:solidFill>
                            </a:ln>
                            <a:latin typeface="Cambria Math"/>
                            <a:ea typeface="Calibri"/>
                            <a:cs typeface="Times New Roman"/>
                          </a:rPr>
                          <m:t>𝟐</m:t>
                        </m:r>
                        <m:r>
                          <a:rPr lang="en-US" sz="2400" b="1" i="1">
                            <a:ln>
                              <a:solidFill>
                                <a:srgbClr val="FF0000"/>
                              </a:solidFill>
                            </a:ln>
                            <a:latin typeface="Cambria Math"/>
                            <a:ea typeface="Calibri"/>
                            <a:cs typeface="Times New Roman"/>
                          </a:rPr>
                          <m:t>)/(</m:t>
                        </m:r>
                        <m:r>
                          <a:rPr lang="en-US" sz="2400" b="1" i="1">
                            <a:ln>
                              <a:solidFill>
                                <a:srgbClr val="FF0000"/>
                              </a:solidFill>
                            </a:ln>
                            <a:latin typeface="Cambria Math"/>
                            <a:ea typeface="Calibri"/>
                            <a:cs typeface="Times New Roman"/>
                          </a:rPr>
                          <m:t>𝒏</m:t>
                        </m:r>
                        <m:r>
                          <a:rPr lang="en-US" sz="2400" b="1" i="1">
                            <a:ln>
                              <a:solidFill>
                                <a:srgbClr val="FF0000"/>
                              </a:solidFill>
                            </a:ln>
                            <a:latin typeface="Cambria Math"/>
                            <a:ea typeface="Calibri"/>
                            <a:cs typeface="Times New Roman"/>
                          </a:rPr>
                          <m:t>−</m:t>
                        </m:r>
                        <m:r>
                          <a:rPr lang="en-US" sz="2400" b="1" i="1">
                            <a:ln>
                              <a:solidFill>
                                <a:srgbClr val="FF0000"/>
                              </a:solidFill>
                            </a:ln>
                            <a:latin typeface="Cambria Math"/>
                            <a:ea typeface="Calibri"/>
                            <a:cs typeface="Times New Roman"/>
                          </a:rPr>
                          <m:t>𝒌</m:t>
                        </m:r>
                        <m:r>
                          <a:rPr lang="en-US" sz="2400" b="1" i="1">
                            <a:ln>
                              <a:solidFill>
                                <a:srgbClr val="FF0000"/>
                              </a:solidFill>
                            </a:ln>
                            <a:latin typeface="Cambria Math"/>
                            <a:ea typeface="Calibri"/>
                            <a:cs typeface="Times New Roman"/>
                          </a:rPr>
                          <m:t>−</m:t>
                        </m:r>
                        <m:r>
                          <a:rPr lang="en-US" sz="2400" b="1" i="1">
                            <a:ln>
                              <a:solidFill>
                                <a:srgbClr val="FF0000"/>
                              </a:solidFill>
                            </a:ln>
                            <a:latin typeface="Cambria Math"/>
                            <a:ea typeface="Calibri"/>
                            <a:cs typeface="Times New Roman"/>
                          </a:rPr>
                          <m:t>𝟏</m:t>
                        </m:r>
                        <m:r>
                          <a:rPr lang="en-US" sz="2400" b="1" i="1">
                            <a:ln>
                              <a:solidFill>
                                <a:srgbClr val="FF0000"/>
                              </a:solidFill>
                            </a:ln>
                            <a:latin typeface="Cambria Math"/>
                            <a:ea typeface="Calibri"/>
                            <a:cs typeface="Times New Roman"/>
                          </a:rPr>
                          <m:t>)</m:t>
                        </m:r>
                      </m:den>
                    </m:f>
                  </m:oMath>
                </a14:m>
                <a:endParaRPr lang="en-US" sz="24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683568" y="692696"/>
                <a:ext cx="8164016" cy="5865168"/>
              </a:xfrm>
              <a:blipFill rotWithShape="1">
                <a:blip r:embed="rId2"/>
                <a:stretch>
                  <a:fillRect l="-971" t="-832"/>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847686812"/>
                  </p:ext>
                </p:extLst>
              </p:nvPr>
            </p:nvGraphicFramePr>
            <p:xfrm>
              <a:off x="1157055" y="3174848"/>
              <a:ext cx="6727314" cy="1397152"/>
            </p:xfrm>
            <a:graphic>
              <a:graphicData uri="http://schemas.openxmlformats.org/drawingml/2006/table">
                <a:tbl>
                  <a:tblPr firstRow="1" firstCol="1" bandRow="1"/>
                  <a:tblGrid>
                    <a:gridCol w="1671778"/>
                    <a:gridCol w="1671778"/>
                    <a:gridCol w="1560724"/>
                    <a:gridCol w="1823034"/>
                  </a:tblGrid>
                  <a:tr h="314748">
                    <a:tc>
                      <a:txBody>
                        <a:bodyPr/>
                        <a:lstStyle/>
                        <a:p>
                          <a:pPr marL="0" marR="0">
                            <a:lnSpc>
                              <a:spcPct val="115000"/>
                            </a:lnSpc>
                            <a:spcBef>
                              <a:spcPts val="600"/>
                            </a:spcBef>
                            <a:spcAft>
                              <a:spcPts val="600"/>
                            </a:spcAft>
                          </a:pPr>
                          <a:r>
                            <a:rPr lang="en-US" sz="1600" b="1" dirty="0" err="1">
                              <a:effectLst/>
                              <a:latin typeface="Calibri"/>
                              <a:ea typeface="Calibri"/>
                              <a:cs typeface="Times New Roman"/>
                            </a:rPr>
                            <a:t>Sumber</a:t>
                          </a:r>
                          <a:r>
                            <a:rPr lang="en-US" sz="1600" b="1" dirty="0">
                              <a:effectLst/>
                              <a:latin typeface="Calibri"/>
                              <a:ea typeface="Calibri"/>
                              <a:cs typeface="Times New Roman"/>
                            </a:rPr>
                            <a:t> </a:t>
                          </a:r>
                          <a:r>
                            <a:rPr lang="en-US" sz="1600" b="1" dirty="0" err="1">
                              <a:effectLst/>
                              <a:latin typeface="Calibri"/>
                              <a:ea typeface="Calibri"/>
                              <a:cs typeface="Times New Roman"/>
                            </a:rPr>
                            <a:t>Variasi</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600"/>
                            </a:spcBef>
                            <a:spcAft>
                              <a:spcPts val="600"/>
                            </a:spcAft>
                          </a:pPr>
                          <a:r>
                            <a:rPr lang="en-US" sz="1600" b="1" dirty="0" err="1">
                              <a:effectLst/>
                              <a:latin typeface="Calibri"/>
                              <a:ea typeface="Calibri"/>
                              <a:cs typeface="Times New Roman"/>
                            </a:rPr>
                            <a:t>Jumlah</a:t>
                          </a:r>
                          <a:r>
                            <a:rPr lang="en-US" sz="1600" b="1" dirty="0">
                              <a:effectLst/>
                              <a:latin typeface="Calibri"/>
                              <a:ea typeface="Calibri"/>
                              <a:cs typeface="Times New Roman"/>
                            </a:rPr>
                            <a:t> </a:t>
                          </a:r>
                          <a:r>
                            <a:rPr lang="en-US" sz="1600" b="1" dirty="0" err="1">
                              <a:effectLst/>
                              <a:latin typeface="Calibri"/>
                              <a:ea typeface="Calibri"/>
                              <a:cs typeface="Times New Roman"/>
                            </a:rPr>
                            <a:t>Kuadrat</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600"/>
                            </a:spcBef>
                            <a:spcAft>
                              <a:spcPts val="600"/>
                            </a:spcAft>
                          </a:pPr>
                          <a:r>
                            <a:rPr lang="en-US" sz="1600" b="1" dirty="0" err="1">
                              <a:effectLst/>
                              <a:latin typeface="Calibri"/>
                              <a:ea typeface="Calibri"/>
                              <a:cs typeface="Times New Roman"/>
                            </a:rPr>
                            <a:t>Derajat</a:t>
                          </a:r>
                          <a:r>
                            <a:rPr lang="en-US" sz="1600" b="1" dirty="0">
                              <a:effectLst/>
                              <a:latin typeface="Calibri"/>
                              <a:ea typeface="Calibri"/>
                              <a:cs typeface="Times New Roman"/>
                            </a:rPr>
                            <a:t> </a:t>
                          </a:r>
                          <a:r>
                            <a:rPr lang="en-US" sz="1600" b="1" dirty="0" err="1">
                              <a:effectLst/>
                              <a:latin typeface="Calibri"/>
                              <a:ea typeface="Calibri"/>
                              <a:cs typeface="Times New Roman"/>
                            </a:rPr>
                            <a:t>Bebas</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600"/>
                            </a:spcBef>
                            <a:spcAft>
                              <a:spcPts val="600"/>
                            </a:spcAft>
                          </a:pPr>
                          <a:r>
                            <a:rPr lang="en-US" sz="1600" b="1" dirty="0">
                              <a:effectLst/>
                              <a:latin typeface="Calibri"/>
                              <a:ea typeface="Calibri"/>
                              <a:cs typeface="Times New Roman"/>
                            </a:rPr>
                            <a:t>Rata-Rata </a:t>
                          </a:r>
                          <a:r>
                            <a:rPr lang="en-US" sz="1600" b="1" dirty="0" err="1">
                              <a:effectLst/>
                              <a:latin typeface="Calibri"/>
                              <a:ea typeface="Calibri"/>
                              <a:cs typeface="Times New Roman"/>
                            </a:rPr>
                            <a:t>Kuadrat</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9497">
                    <a:tc>
                      <a:txBody>
                        <a:bodyPr/>
                        <a:lstStyle/>
                        <a:p>
                          <a:pPr marL="0" marR="0">
                            <a:lnSpc>
                              <a:spcPct val="115000"/>
                            </a:lnSpc>
                            <a:spcBef>
                              <a:spcPts val="0"/>
                            </a:spcBef>
                            <a:spcAft>
                              <a:spcPts val="0"/>
                            </a:spcAft>
                          </a:pPr>
                          <a:r>
                            <a:rPr lang="en-US" sz="1600" dirty="0" err="1">
                              <a:effectLst/>
                              <a:latin typeface="Calibri"/>
                              <a:ea typeface="Calibri"/>
                              <a:cs typeface="Times New Roman"/>
                            </a:rPr>
                            <a:t>Regresi</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err="1">
                              <a:effectLst/>
                              <a:latin typeface="Calibri"/>
                              <a:ea typeface="Calibri"/>
                              <a:cs typeface="Times New Roman"/>
                            </a:rPr>
                            <a:t>Residu</a:t>
                          </a:r>
                          <a:r>
                            <a:rPr lang="en-US" sz="1600" dirty="0">
                              <a:effectLst/>
                              <a:latin typeface="Calibri"/>
                              <a:ea typeface="Calibri"/>
                              <a:cs typeface="Times New Roman"/>
                            </a:rPr>
                            <a:t>/ Error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JKR</a:t>
                          </a:r>
                          <a:r>
                            <a:rPr lang="id-ID" sz="1600" dirty="0" smtClean="0">
                              <a:effectLst/>
                              <a:latin typeface="Calibri"/>
                              <a:ea typeface="Calibri"/>
                              <a:cs typeface="Times New Roman"/>
                            </a:rPr>
                            <a:t> =  </a:t>
                          </a:r>
                          <a14:m>
                            <m:oMath xmlns:m="http://schemas.openxmlformats.org/officeDocument/2006/math">
                              <m:r>
                                <a:rPr lang="en-US" sz="1600" b="1" i="1" smtClean="0">
                                  <a:ln>
                                    <a:solidFill>
                                      <a:srgbClr val="FF0000"/>
                                    </a:solidFill>
                                  </a:ln>
                                  <a:effectLst/>
                                  <a:latin typeface="Cambria Math"/>
                                  <a:ea typeface="Calibri"/>
                                  <a:cs typeface="Times New Roman"/>
                                </a:rPr>
                                <m:t>𝑹</m:t>
                              </m:r>
                              <m:r>
                                <a:rPr lang="en-US" sz="1600" b="1" i="1" baseline="30000">
                                  <a:ln>
                                    <a:solidFill>
                                      <a:srgbClr val="FF0000"/>
                                    </a:solidFill>
                                  </a:ln>
                                  <a:effectLst/>
                                  <a:latin typeface="Cambria Math"/>
                                  <a:ea typeface="Calibri"/>
                                  <a:cs typeface="Times New Roman"/>
                                </a:rPr>
                                <m:t>𝟐</m:t>
                              </m:r>
                            </m:oMath>
                          </a14:m>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dirty="0" smtClean="0">
                              <a:effectLst/>
                              <a:latin typeface="Calibri"/>
                              <a:ea typeface="Calibri"/>
                              <a:cs typeface="Times New Roman"/>
                            </a:rPr>
                            <a:t>JKE</a:t>
                          </a:r>
                          <a:r>
                            <a:rPr lang="id-ID" sz="1600" dirty="0" smtClean="0">
                              <a:effectLst/>
                              <a:latin typeface="Calibri"/>
                              <a:ea typeface="Calibri"/>
                              <a:cs typeface="Times New Roman"/>
                            </a:rPr>
                            <a:t> = </a:t>
                          </a:r>
                          <a14:m>
                            <m:oMath xmlns:m="http://schemas.openxmlformats.org/officeDocument/2006/math">
                              <m:r>
                                <a:rPr lang="en-US" sz="1600" b="1" i="1" smtClean="0">
                                  <a:ln>
                                    <a:solidFill>
                                      <a:srgbClr val="FF0000"/>
                                    </a:solidFill>
                                  </a:ln>
                                  <a:effectLst/>
                                  <a:latin typeface="Cambria Math"/>
                                  <a:ea typeface="Calibri"/>
                                  <a:cs typeface="Times New Roman"/>
                                </a:rPr>
                                <m:t>𝟏</m:t>
                              </m:r>
                              <m:r>
                                <a:rPr lang="en-US" sz="1600" b="1" i="1" smtClean="0">
                                  <a:ln>
                                    <a:solidFill>
                                      <a:srgbClr val="FF0000"/>
                                    </a:solidFill>
                                  </a:ln>
                                  <a:effectLst/>
                                  <a:latin typeface="Cambria Math"/>
                                  <a:ea typeface="Calibri"/>
                                  <a:cs typeface="Times New Roman"/>
                                </a:rPr>
                                <m:t>−</m:t>
                              </m:r>
                              <m:r>
                                <a:rPr lang="en-US" sz="1600" b="1" i="1" smtClean="0">
                                  <a:ln>
                                    <a:solidFill>
                                      <a:srgbClr val="FF0000"/>
                                    </a:solidFill>
                                  </a:ln>
                                  <a:effectLst/>
                                  <a:latin typeface="Cambria Math"/>
                                  <a:ea typeface="Calibri"/>
                                  <a:cs typeface="Times New Roman"/>
                                </a:rPr>
                                <m:t>𝑹</m:t>
                              </m:r>
                              <m:r>
                                <a:rPr lang="en-US" sz="1600" b="1" i="1" baseline="30000">
                                  <a:ln>
                                    <a:solidFill>
                                      <a:srgbClr val="FF0000"/>
                                    </a:solidFill>
                                  </a:ln>
                                  <a:effectLst/>
                                  <a:latin typeface="Cambria Math"/>
                                  <a:ea typeface="Calibri"/>
                                  <a:cs typeface="Times New Roman"/>
                                </a:rPr>
                                <m:t>𝟐</m:t>
                              </m:r>
                            </m:oMath>
                          </a14:m>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k</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Times New Roman"/>
                            </a:rPr>
                            <a:t>n-k-1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JKR/k = </a:t>
                          </a:r>
                          <a:r>
                            <a:rPr lang="en-US" sz="1600" b="1" dirty="0">
                              <a:effectLst/>
                              <a:latin typeface="Calibri"/>
                              <a:ea typeface="Calibri"/>
                              <a:cs typeface="Times New Roman"/>
                            </a:rPr>
                            <a:t>RKR</a:t>
                          </a:r>
                        </a:p>
                        <a:p>
                          <a:pPr marL="0" marR="0">
                            <a:lnSpc>
                              <a:spcPct val="115000"/>
                            </a:lnSpc>
                            <a:spcBef>
                              <a:spcPts val="0"/>
                            </a:spcBef>
                            <a:spcAft>
                              <a:spcPts val="0"/>
                            </a:spcAft>
                          </a:pPr>
                          <a:r>
                            <a:rPr lang="en-US" sz="1600" dirty="0">
                              <a:effectLst/>
                              <a:latin typeface="Calibri"/>
                              <a:ea typeface="Calibri"/>
                              <a:cs typeface="Times New Roman"/>
                            </a:rPr>
                            <a:t>JKE/(n-k-1) = </a:t>
                          </a:r>
                          <a:r>
                            <a:rPr lang="en-US" sz="1600" b="1" dirty="0">
                              <a:effectLst/>
                              <a:latin typeface="Calibri"/>
                              <a:ea typeface="Calibri"/>
                              <a:cs typeface="Times New Roman"/>
                            </a:rPr>
                            <a:t>RKE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907">
                    <a:tc>
                      <a:txBody>
                        <a:bodyPr/>
                        <a:lstStyle/>
                        <a:p>
                          <a:pPr marL="0" marR="0">
                            <a:lnSpc>
                              <a:spcPct val="115000"/>
                            </a:lnSpc>
                            <a:spcBef>
                              <a:spcPts val="0"/>
                            </a:spcBef>
                            <a:spcAft>
                              <a:spcPts val="0"/>
                            </a:spcAft>
                          </a:pPr>
                          <a:r>
                            <a:rPr lang="en-US" sz="1600" dirty="0">
                              <a:effectLst/>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JKT</a:t>
                          </a:r>
                          <a:r>
                            <a:rPr lang="id-ID" sz="1600" dirty="0" smtClean="0">
                              <a:effectLst/>
                              <a:latin typeface="Calibri"/>
                              <a:ea typeface="Calibri"/>
                              <a:cs typeface="Times New Roman"/>
                            </a:rPr>
                            <a:t> = </a:t>
                          </a:r>
                          <a:r>
                            <a:rPr lang="en-US" sz="1600" dirty="0" smtClean="0"/>
                            <a:t>∑yi</a:t>
                          </a:r>
                          <a:r>
                            <a:rPr lang="en-US" sz="1600" baseline="30000" dirty="0" smtClean="0"/>
                            <a:t>2</a:t>
                          </a:r>
                          <a:endParaRPr lang="en-US" sz="1600" baseline="30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n-1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JKT/(n-1) = 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847686812"/>
                  </p:ext>
                </p:extLst>
              </p:nvPr>
            </p:nvGraphicFramePr>
            <p:xfrm>
              <a:off x="1157055" y="3174848"/>
              <a:ext cx="6727314" cy="1397152"/>
            </p:xfrm>
            <a:graphic>
              <a:graphicData uri="http://schemas.openxmlformats.org/drawingml/2006/table">
                <a:tbl>
                  <a:tblPr firstRow="1" firstCol="1" bandRow="1"/>
                  <a:tblGrid>
                    <a:gridCol w="1671778"/>
                    <a:gridCol w="1671778"/>
                    <a:gridCol w="1560724"/>
                    <a:gridCol w="1823034"/>
                  </a:tblGrid>
                  <a:tr h="314748">
                    <a:tc>
                      <a:txBody>
                        <a:bodyPr/>
                        <a:lstStyle/>
                        <a:p>
                          <a:pPr marL="0" marR="0">
                            <a:lnSpc>
                              <a:spcPct val="115000"/>
                            </a:lnSpc>
                            <a:spcBef>
                              <a:spcPts val="600"/>
                            </a:spcBef>
                            <a:spcAft>
                              <a:spcPts val="600"/>
                            </a:spcAft>
                          </a:pPr>
                          <a:r>
                            <a:rPr lang="en-US" sz="1600" b="1" dirty="0" err="1">
                              <a:effectLst/>
                              <a:latin typeface="Calibri"/>
                              <a:ea typeface="Calibri"/>
                              <a:cs typeface="Times New Roman"/>
                            </a:rPr>
                            <a:t>Sumber</a:t>
                          </a:r>
                          <a:r>
                            <a:rPr lang="en-US" sz="1600" b="1" dirty="0">
                              <a:effectLst/>
                              <a:latin typeface="Calibri"/>
                              <a:ea typeface="Calibri"/>
                              <a:cs typeface="Times New Roman"/>
                            </a:rPr>
                            <a:t> </a:t>
                          </a:r>
                          <a:r>
                            <a:rPr lang="en-US" sz="1600" b="1" dirty="0" err="1">
                              <a:effectLst/>
                              <a:latin typeface="Calibri"/>
                              <a:ea typeface="Calibri"/>
                              <a:cs typeface="Times New Roman"/>
                            </a:rPr>
                            <a:t>Variasi</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600"/>
                            </a:spcBef>
                            <a:spcAft>
                              <a:spcPts val="600"/>
                            </a:spcAft>
                          </a:pPr>
                          <a:r>
                            <a:rPr lang="en-US" sz="1600" b="1" dirty="0" err="1">
                              <a:effectLst/>
                              <a:latin typeface="Calibri"/>
                              <a:ea typeface="Calibri"/>
                              <a:cs typeface="Times New Roman"/>
                            </a:rPr>
                            <a:t>Jumlah</a:t>
                          </a:r>
                          <a:r>
                            <a:rPr lang="en-US" sz="1600" b="1" dirty="0">
                              <a:effectLst/>
                              <a:latin typeface="Calibri"/>
                              <a:ea typeface="Calibri"/>
                              <a:cs typeface="Times New Roman"/>
                            </a:rPr>
                            <a:t> </a:t>
                          </a:r>
                          <a:r>
                            <a:rPr lang="en-US" sz="1600" b="1" dirty="0" err="1">
                              <a:effectLst/>
                              <a:latin typeface="Calibri"/>
                              <a:ea typeface="Calibri"/>
                              <a:cs typeface="Times New Roman"/>
                            </a:rPr>
                            <a:t>Kuadrat</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600"/>
                            </a:spcBef>
                            <a:spcAft>
                              <a:spcPts val="600"/>
                            </a:spcAft>
                          </a:pPr>
                          <a:r>
                            <a:rPr lang="en-US" sz="1600" b="1" dirty="0" err="1">
                              <a:effectLst/>
                              <a:latin typeface="Calibri"/>
                              <a:ea typeface="Calibri"/>
                              <a:cs typeface="Times New Roman"/>
                            </a:rPr>
                            <a:t>Derajat</a:t>
                          </a:r>
                          <a:r>
                            <a:rPr lang="en-US" sz="1600" b="1" dirty="0">
                              <a:effectLst/>
                              <a:latin typeface="Calibri"/>
                              <a:ea typeface="Calibri"/>
                              <a:cs typeface="Times New Roman"/>
                            </a:rPr>
                            <a:t> </a:t>
                          </a:r>
                          <a:r>
                            <a:rPr lang="en-US" sz="1600" b="1" dirty="0" err="1">
                              <a:effectLst/>
                              <a:latin typeface="Calibri"/>
                              <a:ea typeface="Calibri"/>
                              <a:cs typeface="Times New Roman"/>
                            </a:rPr>
                            <a:t>Bebas</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600"/>
                            </a:spcBef>
                            <a:spcAft>
                              <a:spcPts val="600"/>
                            </a:spcAft>
                          </a:pPr>
                          <a:r>
                            <a:rPr lang="en-US" sz="1600" b="1" dirty="0">
                              <a:effectLst/>
                              <a:latin typeface="Calibri"/>
                              <a:ea typeface="Calibri"/>
                              <a:cs typeface="Times New Roman"/>
                            </a:rPr>
                            <a:t>Rata-Rata </a:t>
                          </a:r>
                          <a:r>
                            <a:rPr lang="en-US" sz="1600" b="1" dirty="0" err="1">
                              <a:effectLst/>
                              <a:latin typeface="Calibri"/>
                              <a:ea typeface="Calibri"/>
                              <a:cs typeface="Times New Roman"/>
                            </a:rPr>
                            <a:t>Kuadrat</a:t>
                          </a:r>
                          <a:endParaRPr lang="en-US"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629497">
                    <a:tc>
                      <a:txBody>
                        <a:bodyPr/>
                        <a:lstStyle/>
                        <a:p>
                          <a:pPr marL="0" marR="0">
                            <a:lnSpc>
                              <a:spcPct val="115000"/>
                            </a:lnSpc>
                            <a:spcBef>
                              <a:spcPts val="0"/>
                            </a:spcBef>
                            <a:spcAft>
                              <a:spcPts val="0"/>
                            </a:spcAft>
                          </a:pPr>
                          <a:r>
                            <a:rPr lang="en-US" sz="1600" dirty="0" err="1">
                              <a:effectLst/>
                              <a:latin typeface="Calibri"/>
                              <a:ea typeface="Calibri"/>
                              <a:cs typeface="Times New Roman"/>
                            </a:rPr>
                            <a:t>Regresi</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err="1">
                              <a:effectLst/>
                              <a:latin typeface="Calibri"/>
                              <a:ea typeface="Calibri"/>
                              <a:cs typeface="Times New Roman"/>
                            </a:rPr>
                            <a:t>Residu</a:t>
                          </a:r>
                          <a:r>
                            <a:rPr lang="en-US" sz="1600" dirty="0">
                              <a:effectLst/>
                              <a:latin typeface="Calibri"/>
                              <a:ea typeface="Calibri"/>
                              <a:cs typeface="Times New Roman"/>
                            </a:rPr>
                            <a:t>/ Error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id-ID"/>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3"/>
                          <a:stretch>
                            <a:fillRect l="-100365" t="-57282" r="-202920" b="-71845"/>
                          </a:stretch>
                        </a:blipFill>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k</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Calibri"/>
                              <a:ea typeface="Calibri"/>
                              <a:cs typeface="Times New Roman"/>
                            </a:rPr>
                            <a:t>n-k-1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JKR/k = </a:t>
                          </a:r>
                          <a:r>
                            <a:rPr lang="en-US" sz="1600" b="1" dirty="0">
                              <a:effectLst/>
                              <a:latin typeface="Calibri"/>
                              <a:ea typeface="Calibri"/>
                              <a:cs typeface="Times New Roman"/>
                            </a:rPr>
                            <a:t>RKR</a:t>
                          </a:r>
                        </a:p>
                        <a:p>
                          <a:pPr marL="0" marR="0">
                            <a:lnSpc>
                              <a:spcPct val="115000"/>
                            </a:lnSpc>
                            <a:spcBef>
                              <a:spcPts val="0"/>
                            </a:spcBef>
                            <a:spcAft>
                              <a:spcPts val="0"/>
                            </a:spcAft>
                          </a:pPr>
                          <a:r>
                            <a:rPr lang="en-US" sz="1600" dirty="0">
                              <a:effectLst/>
                              <a:latin typeface="Calibri"/>
                              <a:ea typeface="Calibri"/>
                              <a:cs typeface="Times New Roman"/>
                            </a:rPr>
                            <a:t>JKE/(n-k-1) = </a:t>
                          </a:r>
                          <a:r>
                            <a:rPr lang="en-US" sz="1600" b="1" dirty="0">
                              <a:effectLst/>
                              <a:latin typeface="Calibri"/>
                              <a:ea typeface="Calibri"/>
                              <a:cs typeface="Times New Roman"/>
                            </a:rPr>
                            <a:t>RKE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2907">
                    <a:tc>
                      <a:txBody>
                        <a:bodyPr/>
                        <a:lstStyle/>
                        <a:p>
                          <a:pPr marL="0" marR="0">
                            <a:lnSpc>
                              <a:spcPct val="115000"/>
                            </a:lnSpc>
                            <a:spcBef>
                              <a:spcPts val="0"/>
                            </a:spcBef>
                            <a:spcAft>
                              <a:spcPts val="0"/>
                            </a:spcAft>
                          </a:pPr>
                          <a:r>
                            <a:rPr lang="en-US" sz="1600" dirty="0">
                              <a:effectLst/>
                              <a:latin typeface="Calibri"/>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smtClean="0">
                              <a:effectLst/>
                              <a:latin typeface="Calibri"/>
                              <a:ea typeface="Calibri"/>
                              <a:cs typeface="Times New Roman"/>
                            </a:rPr>
                            <a:t>JKT</a:t>
                          </a:r>
                          <a:r>
                            <a:rPr lang="id-ID" sz="1600" dirty="0" smtClean="0">
                              <a:effectLst/>
                              <a:latin typeface="Calibri"/>
                              <a:ea typeface="Calibri"/>
                              <a:cs typeface="Times New Roman"/>
                            </a:rPr>
                            <a:t> = </a:t>
                          </a:r>
                          <a:r>
                            <a:rPr lang="en-US" sz="1600" dirty="0" smtClean="0"/>
                            <a:t>∑yi</a:t>
                          </a:r>
                          <a:r>
                            <a:rPr lang="en-US" sz="1600" baseline="30000" dirty="0" smtClean="0"/>
                            <a:t>2</a:t>
                          </a:r>
                          <a:endParaRPr lang="en-US" sz="1600" baseline="30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n-1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effectLst/>
                              <a:latin typeface="Calibri"/>
                              <a:ea typeface="Calibri"/>
                              <a:cs typeface="Times New Roman"/>
                            </a:rPr>
                            <a:t>JKT/(n-1) = RKT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0" name="Right Arrow 9"/>
          <p:cNvSpPr/>
          <p:nvPr/>
        </p:nvSpPr>
        <p:spPr>
          <a:xfrm>
            <a:off x="4724400" y="1447800"/>
            <a:ext cx="152400" cy="152400"/>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11" name="Rectangle 10"/>
          <p:cNvSpPr/>
          <p:nvPr/>
        </p:nvSpPr>
        <p:spPr>
          <a:xfrm>
            <a:off x="5379026" y="1143000"/>
            <a:ext cx="2317173" cy="914400"/>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prstClr val="black"/>
                </a:solidFill>
                <a:latin typeface="Calibri"/>
                <a:ea typeface="Calibri"/>
                <a:cs typeface="Times New Roman"/>
              </a:rPr>
              <a:t>menguji</a:t>
            </a:r>
            <a:r>
              <a:rPr lang="en-US" sz="2000" dirty="0">
                <a:solidFill>
                  <a:prstClr val="black"/>
                </a:solidFill>
                <a:latin typeface="Calibri"/>
                <a:ea typeface="Calibri"/>
                <a:cs typeface="Times New Roman"/>
              </a:rPr>
              <a:t> </a:t>
            </a:r>
            <a:r>
              <a:rPr lang="en-US" sz="2000" dirty="0" err="1">
                <a:solidFill>
                  <a:prstClr val="black"/>
                </a:solidFill>
                <a:latin typeface="Calibri"/>
                <a:ea typeface="Calibri"/>
                <a:cs typeface="Times New Roman"/>
              </a:rPr>
              <a:t>keberartian</a:t>
            </a:r>
            <a:r>
              <a:rPr lang="en-US" sz="2000" dirty="0">
                <a:solidFill>
                  <a:prstClr val="black"/>
                </a:solidFill>
                <a:latin typeface="Calibri"/>
                <a:ea typeface="Calibri"/>
                <a:cs typeface="Times New Roman"/>
              </a:rPr>
              <a:t> model </a:t>
            </a:r>
            <a:r>
              <a:rPr lang="id-ID" sz="2000" dirty="0" smtClean="0">
                <a:solidFill>
                  <a:prstClr val="black"/>
                </a:solidFill>
                <a:latin typeface="Calibri"/>
                <a:ea typeface="Calibri"/>
                <a:cs typeface="Times New Roman"/>
              </a:rPr>
              <a:t>dengan R</a:t>
            </a:r>
            <a:r>
              <a:rPr lang="id-ID" sz="2000" baseline="30000" dirty="0" smtClean="0">
                <a:solidFill>
                  <a:prstClr val="black"/>
                </a:solidFill>
                <a:latin typeface="Calibri"/>
                <a:ea typeface="Calibri"/>
                <a:cs typeface="Times New Roman"/>
              </a:rPr>
              <a:t>2</a:t>
            </a:r>
            <a:endParaRPr lang="en-US" sz="1100" baseline="30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mc:AlternateContent xmlns:mc="http://schemas.openxmlformats.org/markup-compatibility/2006" xmlns:a14="http://schemas.microsoft.com/office/drawing/2010/main">
        <mc:Choice Requires="a14">
          <p:sp>
            <p:nvSpPr>
              <p:cNvPr id="12" name="Rectangle 11"/>
              <p:cNvSpPr/>
              <p:nvPr/>
            </p:nvSpPr>
            <p:spPr>
              <a:xfrm>
                <a:off x="5257800" y="5712768"/>
                <a:ext cx="2971800" cy="840432"/>
              </a:xfrm>
              <a:prstGeom prst="rect">
                <a:avLst/>
              </a:prstGeom>
              <a:solidFill>
                <a:schemeClr val="accent1">
                  <a:lumMod val="20000"/>
                  <a:lumOff val="80000"/>
                </a:schemeClr>
              </a:solidFill>
              <a:ln w="6350"/>
            </p:spPr>
            <p:style>
              <a:lnRef idx="2">
                <a:schemeClr val="accent6"/>
              </a:lnRef>
              <a:fillRef idx="1">
                <a:schemeClr val="lt1"/>
              </a:fillRef>
              <a:effectRef idx="0">
                <a:schemeClr val="accent6"/>
              </a:effectRef>
              <a:fontRef idx="minor">
                <a:schemeClr val="dk1"/>
              </a:fontRef>
            </p:style>
            <p:txBody>
              <a:bodyPr rtlCol="0" anchor="ctr"/>
              <a:lstStyle/>
              <a:p>
                <a:pPr algn="ctr"/>
                <a:r>
                  <a:rPr lang="id-ID" sz="2800" b="1" dirty="0" smtClean="0">
                    <a:solidFill>
                      <a:prstClr val="black"/>
                    </a:solidFill>
                    <a:latin typeface="Calibri"/>
                    <a:ea typeface="Calibri"/>
                    <a:cs typeface="Times New Roman"/>
                  </a:rPr>
                  <a:t>F hitung  : </a:t>
                </a:r>
                <a:r>
                  <a:rPr lang="en-US" sz="2800" b="1" dirty="0" smtClean="0">
                    <a:solidFill>
                      <a:prstClr val="black"/>
                    </a:solidFill>
                    <a:latin typeface="Calibri"/>
                    <a:ea typeface="Calibri"/>
                    <a:cs typeface="Times New Roman"/>
                  </a:rPr>
                  <a:t>F</a:t>
                </a:r>
                <a:r>
                  <a:rPr lang="en-US" sz="2800" b="1" baseline="-25000" dirty="0" smtClean="0">
                    <a:solidFill>
                      <a:prstClr val="black"/>
                    </a:solidFill>
                    <a:latin typeface="Calibri"/>
                    <a:ea typeface="Calibri"/>
                    <a:cs typeface="Times New Roman"/>
                  </a:rPr>
                  <a:t>0</a:t>
                </a:r>
                <a:r>
                  <a:rPr lang="en-US" sz="2000" b="1" dirty="0" smtClean="0">
                    <a:solidFill>
                      <a:prstClr val="black"/>
                    </a:solidFill>
                    <a:latin typeface="Calibri"/>
                    <a:ea typeface="Calibri"/>
                    <a:cs typeface="Times New Roman"/>
                  </a:rPr>
                  <a:t> </a:t>
                </a:r>
                <a:r>
                  <a:rPr lang="en-US" sz="2200" dirty="0">
                    <a:solidFill>
                      <a:prstClr val="black"/>
                    </a:solidFill>
                    <a:latin typeface="Arial" pitchFamily="34" charset="0"/>
                    <a:ea typeface="Calibri"/>
                    <a:cs typeface="Arial" pitchFamily="34" charset="0"/>
                  </a:rPr>
                  <a:t>= </a:t>
                </a:r>
                <a14:m>
                  <m:oMath xmlns:m="http://schemas.openxmlformats.org/officeDocument/2006/math">
                    <m:f>
                      <m:fPr>
                        <m:ctrlPr>
                          <a:rPr lang="en-US" sz="2200" b="1" i="1">
                            <a:solidFill>
                              <a:prstClr val="black"/>
                            </a:solidFill>
                            <a:latin typeface="Cambria Math"/>
                            <a:ea typeface="Calibri"/>
                            <a:cs typeface="Times New Roman"/>
                          </a:rPr>
                        </m:ctrlPr>
                      </m:fPr>
                      <m:num>
                        <m:r>
                          <m:rPr>
                            <m:nor/>
                          </m:rPr>
                          <a:rPr lang="en-US" sz="2200" b="1" dirty="0">
                            <a:latin typeface="Calibri" pitchFamily="34" charset="0"/>
                            <a:ea typeface="Calibri"/>
                            <a:cs typeface="Calibri" pitchFamily="34" charset="0"/>
                          </a:rPr>
                          <m:t>RKR</m:t>
                        </m:r>
                        <m:r>
                          <m:rPr>
                            <m:nor/>
                          </m:rPr>
                          <a:rPr lang="en-US" sz="2200" b="1" dirty="0">
                            <a:latin typeface="Calibri" pitchFamily="34" charset="0"/>
                            <a:ea typeface="Calibri"/>
                            <a:cs typeface="Calibri" pitchFamily="34" charset="0"/>
                          </a:rPr>
                          <m:t> </m:t>
                        </m:r>
                      </m:num>
                      <m:den>
                        <m:r>
                          <m:rPr>
                            <m:nor/>
                          </m:rPr>
                          <a:rPr lang="en-US" sz="2200" b="1" dirty="0">
                            <a:solidFill>
                              <a:prstClr val="black"/>
                            </a:solidFill>
                            <a:latin typeface="Calibri" pitchFamily="34" charset="0"/>
                            <a:ea typeface="Calibri"/>
                            <a:cs typeface="Calibri" pitchFamily="34" charset="0"/>
                          </a:rPr>
                          <m:t>RKE</m:t>
                        </m:r>
                      </m:den>
                    </m:f>
                  </m:oMath>
                </a14:m>
                <a:endParaRPr lang="en-US" sz="2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57800" y="5712768"/>
                <a:ext cx="2971800" cy="840432"/>
              </a:xfrm>
              <a:prstGeom prst="rect">
                <a:avLst/>
              </a:prstGeom>
              <a:blipFill rotWithShape="1">
                <a:blip r:embed="rId4"/>
                <a:stretch>
                  <a:fillRect l="-2049" b="-1439"/>
                </a:stretch>
              </a:blipFill>
              <a:ln w="6350"/>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319736" y="4572000"/>
                <a:ext cx="3276600" cy="838200"/>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lvl="0">
                  <a:spcBef>
                    <a:spcPts val="1200"/>
                  </a:spcBef>
                </a:pPr>
                <a14:m>
                  <m:oMathPara xmlns:m="http://schemas.openxmlformats.org/officeDocument/2006/math">
                    <m:oMathParaPr>
                      <m:jc m:val="left"/>
                    </m:oMathParaPr>
                    <m:oMath xmlns:m="http://schemas.openxmlformats.org/officeDocument/2006/math">
                      <m:r>
                        <m:rPr>
                          <m:nor/>
                        </m:rPr>
                        <a:rPr lang="en-US" b="1" dirty="0">
                          <a:solidFill>
                            <a:prstClr val="black"/>
                          </a:solidFill>
                          <a:latin typeface="Calibri" pitchFamily="34" charset="0"/>
                          <a:ea typeface="Calibri"/>
                          <a:cs typeface="Calibri" pitchFamily="34" charset="0"/>
                        </a:rPr>
                        <m:t>RKR</m:t>
                      </m:r>
                      <m:r>
                        <m:rPr>
                          <m:nor/>
                        </m:rPr>
                        <a:rPr lang="en-US" b="1" i="0" dirty="0" smtClean="0">
                          <a:solidFill>
                            <a:prstClr val="black"/>
                          </a:solidFill>
                          <a:latin typeface="Calibri" pitchFamily="34" charset="0"/>
                          <a:ea typeface="Calibri"/>
                          <a:cs typeface="Calibri" pitchFamily="34" charset="0"/>
                        </a:rPr>
                        <m:t> = </m:t>
                      </m:r>
                      <m:r>
                        <m:rPr>
                          <m:nor/>
                        </m:rPr>
                        <a:rPr lang="en-US" dirty="0">
                          <a:solidFill>
                            <a:prstClr val="black"/>
                          </a:solidFill>
                          <a:latin typeface="Calibri"/>
                          <a:ea typeface="Calibri"/>
                          <a:cs typeface="Times New Roman"/>
                        </a:rPr>
                        <m:t>Rata</m:t>
                      </m:r>
                      <m:r>
                        <m:rPr>
                          <m:nor/>
                        </m:rPr>
                        <a:rPr lang="en-US" dirty="0">
                          <a:solidFill>
                            <a:prstClr val="black"/>
                          </a:solidFill>
                          <a:latin typeface="Calibri"/>
                          <a:ea typeface="Calibri"/>
                          <a:cs typeface="Times New Roman"/>
                        </a:rPr>
                        <m:t>−</m:t>
                      </m:r>
                      <m:r>
                        <m:rPr>
                          <m:nor/>
                        </m:rPr>
                        <a:rPr lang="en-US" dirty="0">
                          <a:solidFill>
                            <a:prstClr val="black"/>
                          </a:solidFill>
                          <a:latin typeface="Calibri"/>
                          <a:ea typeface="Calibri"/>
                          <a:cs typeface="Times New Roman"/>
                        </a:rPr>
                        <m:t>Rata</m:t>
                      </m:r>
                      <m:r>
                        <m:rPr>
                          <m:nor/>
                        </m:rPr>
                        <a:rPr lang="en-US" dirty="0">
                          <a:solidFill>
                            <a:prstClr val="black"/>
                          </a:solidFill>
                          <a:latin typeface="Calibri"/>
                          <a:ea typeface="Calibri"/>
                          <a:cs typeface="Times New Roman"/>
                        </a:rPr>
                        <m:t> </m:t>
                      </m:r>
                      <m:r>
                        <m:rPr>
                          <m:nor/>
                        </m:rPr>
                        <a:rPr lang="en-US" dirty="0">
                          <a:solidFill>
                            <a:prstClr val="black"/>
                          </a:solidFill>
                          <a:latin typeface="Calibri"/>
                          <a:ea typeface="Calibri"/>
                          <a:cs typeface="Times New Roman"/>
                        </a:rPr>
                        <m:t>Kuadrat</m:t>
                      </m:r>
                      <m:r>
                        <m:rPr>
                          <m:nor/>
                        </m:rPr>
                        <a:rPr lang="en-US" b="0" i="0" dirty="0" smtClean="0">
                          <a:solidFill>
                            <a:prstClr val="black"/>
                          </a:solidFill>
                          <a:latin typeface="Calibri"/>
                          <a:ea typeface="Calibri"/>
                          <a:cs typeface="Times New Roman"/>
                        </a:rPr>
                        <m:t> </m:t>
                      </m:r>
                      <m:r>
                        <m:rPr>
                          <m:nor/>
                        </m:rPr>
                        <a:rPr lang="en-US" b="0" i="0" dirty="0" smtClean="0">
                          <a:solidFill>
                            <a:prstClr val="black"/>
                          </a:solidFill>
                          <a:latin typeface="Calibri"/>
                          <a:ea typeface="Calibri"/>
                          <a:cs typeface="Times New Roman"/>
                        </a:rPr>
                        <m:t>Regresi</m:t>
                      </m:r>
                    </m:oMath>
                  </m:oMathPara>
                </a14:m>
                <a:endParaRPr lang="en-US" dirty="0" smtClean="0">
                  <a:solidFill>
                    <a:prstClr val="black"/>
                  </a:solidFill>
                  <a:latin typeface="Calibri"/>
                  <a:ea typeface="Calibri"/>
                  <a:cs typeface="Times New Roman"/>
                </a:endParaRPr>
              </a:p>
              <a:p>
                <a:pPr lvl="0"/>
                <a14:m>
                  <m:oMath xmlns:m="http://schemas.openxmlformats.org/officeDocument/2006/math">
                    <m:r>
                      <m:rPr>
                        <m:nor/>
                      </m:rPr>
                      <a:rPr lang="en-US" b="1" dirty="0">
                        <a:solidFill>
                          <a:prstClr val="black"/>
                        </a:solidFill>
                        <a:latin typeface="Calibri" pitchFamily="34" charset="0"/>
                        <a:ea typeface="Calibri"/>
                        <a:cs typeface="Calibri" pitchFamily="34" charset="0"/>
                      </a:rPr>
                      <m:t>RKE</m:t>
                    </m:r>
                  </m:oMath>
                </a14:m>
                <a:r>
                  <a:rPr lang="en-US" dirty="0" smtClean="0">
                    <a:solidFill>
                      <a:prstClr val="black"/>
                    </a:solidFill>
                    <a:latin typeface="Calibri"/>
                    <a:ea typeface="Calibri"/>
                    <a:cs typeface="Times New Roman"/>
                  </a:rPr>
                  <a:t> </a:t>
                </a:r>
                <a14:m>
                  <m:oMath xmlns:m="http://schemas.openxmlformats.org/officeDocument/2006/math">
                    <m:r>
                      <m:rPr>
                        <m:nor/>
                      </m:rPr>
                      <a:rPr lang="en-US" b="1" dirty="0">
                        <a:solidFill>
                          <a:prstClr val="black"/>
                        </a:solidFill>
                        <a:latin typeface="Calibri" pitchFamily="34" charset="0"/>
                        <a:ea typeface="Calibri"/>
                        <a:cs typeface="Calibri" pitchFamily="34" charset="0"/>
                      </a:rPr>
                      <m:t>= </m:t>
                    </m:r>
                    <m:r>
                      <m:rPr>
                        <m:nor/>
                      </m:rPr>
                      <a:rPr lang="en-US" dirty="0">
                        <a:solidFill>
                          <a:prstClr val="black"/>
                        </a:solidFill>
                        <a:latin typeface="Calibri"/>
                        <a:ea typeface="Calibri"/>
                        <a:cs typeface="Times New Roman"/>
                      </a:rPr>
                      <m:t>Rata</m:t>
                    </m:r>
                    <m:r>
                      <m:rPr>
                        <m:nor/>
                      </m:rPr>
                      <a:rPr lang="en-US" dirty="0">
                        <a:solidFill>
                          <a:prstClr val="black"/>
                        </a:solidFill>
                        <a:latin typeface="Calibri"/>
                        <a:ea typeface="Calibri"/>
                        <a:cs typeface="Times New Roman"/>
                      </a:rPr>
                      <m:t>−</m:t>
                    </m:r>
                    <m:r>
                      <m:rPr>
                        <m:nor/>
                      </m:rPr>
                      <a:rPr lang="en-US" dirty="0">
                        <a:solidFill>
                          <a:prstClr val="black"/>
                        </a:solidFill>
                        <a:latin typeface="Calibri"/>
                        <a:ea typeface="Calibri"/>
                        <a:cs typeface="Times New Roman"/>
                      </a:rPr>
                      <m:t>Rata</m:t>
                    </m:r>
                    <m:r>
                      <m:rPr>
                        <m:nor/>
                      </m:rPr>
                      <a:rPr lang="id-ID" b="0" i="0" dirty="0" smtClean="0">
                        <a:solidFill>
                          <a:prstClr val="black"/>
                        </a:solidFill>
                        <a:latin typeface="Calibri"/>
                        <a:ea typeface="Calibri"/>
                        <a:cs typeface="Times New Roman"/>
                      </a:rPr>
                      <m:t> </m:t>
                    </m:r>
                    <m:r>
                      <m:rPr>
                        <m:nor/>
                      </m:rPr>
                      <a:rPr lang="en-US" dirty="0">
                        <a:solidFill>
                          <a:prstClr val="black"/>
                        </a:solidFill>
                        <a:latin typeface="Calibri"/>
                        <a:ea typeface="Calibri"/>
                        <a:cs typeface="Times New Roman"/>
                      </a:rPr>
                      <m:t>Kuadrat</m:t>
                    </m:r>
                    <m:r>
                      <m:rPr>
                        <m:nor/>
                      </m:rPr>
                      <a:rPr lang="en-US" b="0" i="0" dirty="0" smtClean="0">
                        <a:solidFill>
                          <a:prstClr val="black"/>
                        </a:solidFill>
                        <a:latin typeface="Calibri"/>
                        <a:ea typeface="Calibri"/>
                        <a:cs typeface="Times New Roman"/>
                      </a:rPr>
                      <m:t> </m:t>
                    </m:r>
                    <m:r>
                      <m:rPr>
                        <m:nor/>
                      </m:rPr>
                      <a:rPr lang="en-US" b="0" i="0" dirty="0" smtClean="0">
                        <a:solidFill>
                          <a:prstClr val="black"/>
                        </a:solidFill>
                        <a:latin typeface="Calibri"/>
                        <a:ea typeface="Calibri"/>
                        <a:cs typeface="Times New Roman"/>
                      </a:rPr>
                      <m:t>Error</m:t>
                    </m:r>
                  </m:oMath>
                </a14:m>
                <a:endParaRPr lang="en-US" sz="1100" dirty="0" smtClean="0">
                  <a:ln w="18415" cmpd="sng">
                    <a:solidFill>
                      <a:srgbClr val="FFFFFF"/>
                    </a:solidFill>
                    <a:prstDash val="solid"/>
                  </a:ln>
                  <a:solidFill>
                    <a:schemeClr val="tx1"/>
                  </a:solidFill>
                  <a:effectLst>
                    <a:outerShdw blurRad="63500" dir="3600000" algn="tl" rotWithShape="0">
                      <a:srgbClr val="000000">
                        <a:alpha val="70000"/>
                      </a:srgbClr>
                    </a:outerShdw>
                  </a:effectLst>
                </a:endParaRPr>
              </a:p>
              <a:p>
                <a:pPr lvl="0"/>
                <a14:m>
                  <m:oMath xmlns:m="http://schemas.openxmlformats.org/officeDocument/2006/math">
                    <m:r>
                      <m:rPr>
                        <m:nor/>
                      </m:rPr>
                      <a:rPr lang="en-US" b="1" dirty="0">
                        <a:solidFill>
                          <a:prstClr val="black"/>
                        </a:solidFill>
                        <a:latin typeface="Calibri" pitchFamily="34" charset="0"/>
                        <a:ea typeface="Calibri"/>
                        <a:cs typeface="Calibri" pitchFamily="34" charset="0"/>
                      </a:rPr>
                      <m:t>RK</m:t>
                    </m:r>
                    <m:r>
                      <m:rPr>
                        <m:nor/>
                      </m:rPr>
                      <a:rPr lang="en-US" b="1" i="0" dirty="0" smtClean="0">
                        <a:solidFill>
                          <a:prstClr val="black"/>
                        </a:solidFill>
                        <a:latin typeface="Calibri" pitchFamily="34" charset="0"/>
                        <a:ea typeface="Calibri"/>
                        <a:cs typeface="Calibri" pitchFamily="34" charset="0"/>
                      </a:rPr>
                      <m:t>T</m:t>
                    </m:r>
                  </m:oMath>
                </a14:m>
                <a:r>
                  <a:rPr lang="en-US" dirty="0">
                    <a:solidFill>
                      <a:prstClr val="black"/>
                    </a:solidFill>
                    <a:latin typeface="Calibri"/>
                    <a:ea typeface="Calibri"/>
                    <a:cs typeface="Times New Roman"/>
                  </a:rPr>
                  <a:t> </a:t>
                </a:r>
                <a14:m>
                  <m:oMath xmlns:m="http://schemas.openxmlformats.org/officeDocument/2006/math">
                    <m:r>
                      <m:rPr>
                        <m:nor/>
                      </m:rPr>
                      <a:rPr lang="en-US" b="1" dirty="0">
                        <a:solidFill>
                          <a:prstClr val="black"/>
                        </a:solidFill>
                        <a:latin typeface="Calibri" pitchFamily="34" charset="0"/>
                        <a:ea typeface="Calibri"/>
                        <a:cs typeface="Calibri" pitchFamily="34" charset="0"/>
                      </a:rPr>
                      <m:t>= </m:t>
                    </m:r>
                    <m:r>
                      <m:rPr>
                        <m:nor/>
                      </m:rPr>
                      <a:rPr lang="en-US" dirty="0">
                        <a:solidFill>
                          <a:prstClr val="black"/>
                        </a:solidFill>
                        <a:latin typeface="Calibri"/>
                        <a:ea typeface="Calibri"/>
                        <a:cs typeface="Times New Roman"/>
                      </a:rPr>
                      <m:t>Rata</m:t>
                    </m:r>
                    <m:r>
                      <m:rPr>
                        <m:nor/>
                      </m:rPr>
                      <a:rPr lang="en-US" dirty="0">
                        <a:solidFill>
                          <a:prstClr val="black"/>
                        </a:solidFill>
                        <a:latin typeface="Calibri"/>
                        <a:ea typeface="Calibri"/>
                        <a:cs typeface="Times New Roman"/>
                      </a:rPr>
                      <m:t>−</m:t>
                    </m:r>
                    <m:r>
                      <m:rPr>
                        <m:nor/>
                      </m:rPr>
                      <a:rPr lang="en-US" dirty="0">
                        <a:solidFill>
                          <a:prstClr val="black"/>
                        </a:solidFill>
                        <a:latin typeface="Calibri"/>
                        <a:ea typeface="Calibri"/>
                        <a:cs typeface="Times New Roman"/>
                      </a:rPr>
                      <m:t>Rata</m:t>
                    </m:r>
                    <m:r>
                      <m:rPr>
                        <m:nor/>
                      </m:rPr>
                      <a:rPr lang="id-ID" b="0" i="0" dirty="0" smtClean="0">
                        <a:solidFill>
                          <a:prstClr val="black"/>
                        </a:solidFill>
                        <a:latin typeface="Calibri"/>
                        <a:ea typeface="Calibri"/>
                        <a:cs typeface="Times New Roman"/>
                      </a:rPr>
                      <m:t> </m:t>
                    </m:r>
                    <m:r>
                      <m:rPr>
                        <m:nor/>
                      </m:rPr>
                      <a:rPr lang="en-US" dirty="0">
                        <a:solidFill>
                          <a:prstClr val="black"/>
                        </a:solidFill>
                        <a:latin typeface="Calibri"/>
                        <a:ea typeface="Calibri"/>
                        <a:cs typeface="Times New Roman"/>
                      </a:rPr>
                      <m:t>Kuadrat</m:t>
                    </m:r>
                    <m:r>
                      <m:rPr>
                        <m:nor/>
                      </m:rPr>
                      <a:rPr lang="en-US" b="0" i="0" dirty="0" smtClean="0">
                        <a:solidFill>
                          <a:prstClr val="black"/>
                        </a:solidFill>
                        <a:latin typeface="Calibri"/>
                        <a:ea typeface="Calibri"/>
                        <a:cs typeface="Times New Roman"/>
                      </a:rPr>
                      <m:t> </m:t>
                    </m:r>
                    <m:r>
                      <m:rPr>
                        <m:nor/>
                      </m:rPr>
                      <a:rPr lang="en-US" b="0" i="0" dirty="0" smtClean="0">
                        <a:solidFill>
                          <a:prstClr val="black"/>
                        </a:solidFill>
                        <a:latin typeface="Calibri"/>
                        <a:ea typeface="Calibri"/>
                        <a:cs typeface="Times New Roman"/>
                      </a:rPr>
                      <m:t>Total</m:t>
                    </m:r>
                  </m:oMath>
                </a14:m>
                <a:endParaRPr lang="en-US" sz="11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mc:Choice>
        <mc:Fallback xmlns="">
          <p:sp>
            <p:nvSpPr>
              <p:cNvPr id="13" name="Rectangle 12"/>
              <p:cNvSpPr>
                <a:spLocks noRot="1" noChangeAspect="1" noMove="1" noResize="1" noEditPoints="1" noAdjustHandles="1" noChangeArrowheads="1" noChangeShapeType="1" noTextEdit="1"/>
              </p:cNvSpPr>
              <p:nvPr/>
            </p:nvSpPr>
            <p:spPr>
              <a:xfrm>
                <a:off x="4319736" y="4572000"/>
                <a:ext cx="3276600" cy="838200"/>
              </a:xfrm>
              <a:prstGeom prst="rect">
                <a:avLst/>
              </a:prstGeom>
              <a:blipFill rotWithShape="1">
                <a:blip r:embed="rId5"/>
                <a:stretch>
                  <a:fillRect b="-1439"/>
                </a:stretch>
              </a:blipFill>
              <a:ln w="6350"/>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168152" y="4572000"/>
                <a:ext cx="2971800" cy="838200"/>
              </a:xfrm>
              <a:prstGeom prst="rect">
                <a:avLst/>
              </a:prstGeom>
              <a:ln w="6350"/>
            </p:spPr>
            <p:style>
              <a:lnRef idx="2">
                <a:schemeClr val="accent6"/>
              </a:lnRef>
              <a:fillRef idx="1">
                <a:schemeClr val="lt1"/>
              </a:fillRef>
              <a:effectRef idx="0">
                <a:schemeClr val="accent6"/>
              </a:effectRef>
              <a:fontRef idx="minor">
                <a:schemeClr val="dk1"/>
              </a:fontRef>
            </p:style>
            <p:txBody>
              <a:bodyPr rtlCol="0" anchor="ctr"/>
              <a:lstStyle/>
              <a:p>
                <a:pPr lvl="0"/>
                <a14:m>
                  <m:oMathPara xmlns:m="http://schemas.openxmlformats.org/officeDocument/2006/math">
                    <m:oMathParaPr>
                      <m:jc m:val="left"/>
                    </m:oMathParaPr>
                    <m:oMath xmlns:m="http://schemas.openxmlformats.org/officeDocument/2006/math">
                      <m:r>
                        <m:rPr>
                          <m:nor/>
                        </m:rPr>
                        <a:rPr lang="en-US" b="1" i="0" dirty="0" smtClean="0">
                          <a:solidFill>
                            <a:prstClr val="black"/>
                          </a:solidFill>
                          <a:latin typeface="Calibri" pitchFamily="34" charset="0"/>
                          <a:ea typeface="Calibri"/>
                          <a:cs typeface="Calibri" pitchFamily="34" charset="0"/>
                        </a:rPr>
                        <m:t>J</m:t>
                      </m:r>
                      <m:r>
                        <m:rPr>
                          <m:nor/>
                        </m:rPr>
                        <a:rPr lang="en-US" b="1" dirty="0">
                          <a:solidFill>
                            <a:prstClr val="black"/>
                          </a:solidFill>
                          <a:latin typeface="Calibri" pitchFamily="34" charset="0"/>
                          <a:ea typeface="Calibri"/>
                          <a:cs typeface="Calibri" pitchFamily="34" charset="0"/>
                        </a:rPr>
                        <m:t>KR</m:t>
                      </m:r>
                      <m:r>
                        <m:rPr>
                          <m:nor/>
                        </m:rPr>
                        <a:rPr lang="en-US" b="1" i="0" dirty="0" smtClean="0">
                          <a:solidFill>
                            <a:prstClr val="black"/>
                          </a:solidFill>
                          <a:latin typeface="Calibri" pitchFamily="34" charset="0"/>
                          <a:ea typeface="Calibri"/>
                          <a:cs typeface="Calibri" pitchFamily="34" charset="0"/>
                        </a:rPr>
                        <m:t> = </m:t>
                      </m:r>
                      <m:r>
                        <m:rPr>
                          <m:nor/>
                        </m:rPr>
                        <a:rPr lang="en-US" b="0" i="0" dirty="0" smtClean="0">
                          <a:solidFill>
                            <a:prstClr val="black"/>
                          </a:solidFill>
                          <a:latin typeface="Calibri" pitchFamily="34" charset="0"/>
                          <a:ea typeface="Calibri"/>
                          <a:cs typeface="Calibri" pitchFamily="34" charset="0"/>
                        </a:rPr>
                        <m:t>Jumlah</m:t>
                      </m:r>
                      <m:r>
                        <m:rPr>
                          <m:nor/>
                        </m:rPr>
                        <a:rPr lang="en-US" b="0" i="0" dirty="0" smtClean="0">
                          <a:solidFill>
                            <a:prstClr val="black"/>
                          </a:solidFill>
                          <a:latin typeface="Calibri" pitchFamily="34" charset="0"/>
                          <a:ea typeface="Calibri"/>
                          <a:cs typeface="Calibri" pitchFamily="34" charset="0"/>
                        </a:rPr>
                        <m:t> </m:t>
                      </m:r>
                      <m:r>
                        <m:rPr>
                          <m:nor/>
                        </m:rPr>
                        <a:rPr lang="en-US" dirty="0">
                          <a:solidFill>
                            <a:prstClr val="black"/>
                          </a:solidFill>
                          <a:latin typeface="Calibri"/>
                          <a:ea typeface="Calibri"/>
                          <a:cs typeface="Times New Roman"/>
                        </a:rPr>
                        <m:t>Kuadrat</m:t>
                      </m:r>
                      <m:r>
                        <m:rPr>
                          <m:nor/>
                        </m:rPr>
                        <a:rPr lang="en-US" b="0" i="0" dirty="0" smtClean="0">
                          <a:solidFill>
                            <a:prstClr val="black"/>
                          </a:solidFill>
                          <a:latin typeface="Calibri"/>
                          <a:ea typeface="Calibri"/>
                          <a:cs typeface="Times New Roman"/>
                        </a:rPr>
                        <m:t> </m:t>
                      </m:r>
                      <m:r>
                        <m:rPr>
                          <m:nor/>
                        </m:rPr>
                        <a:rPr lang="en-US" b="0" i="0" dirty="0" smtClean="0">
                          <a:solidFill>
                            <a:prstClr val="black"/>
                          </a:solidFill>
                          <a:latin typeface="Calibri"/>
                          <a:ea typeface="Calibri"/>
                          <a:cs typeface="Times New Roman"/>
                        </a:rPr>
                        <m:t>Regresi</m:t>
                      </m:r>
                    </m:oMath>
                  </m:oMathPara>
                </a14:m>
                <a:endParaRPr lang="en-US" dirty="0" smtClean="0">
                  <a:solidFill>
                    <a:prstClr val="black"/>
                  </a:solidFill>
                  <a:latin typeface="Calibri"/>
                  <a:ea typeface="Calibri"/>
                  <a:cs typeface="Times New Roman"/>
                </a:endParaRPr>
              </a:p>
              <a:p>
                <a:pPr lvl="0"/>
                <a14:m>
                  <m:oMath xmlns:m="http://schemas.openxmlformats.org/officeDocument/2006/math">
                    <m:r>
                      <m:rPr>
                        <m:nor/>
                      </m:rPr>
                      <a:rPr lang="en-US" b="1" i="0" dirty="0" smtClean="0">
                        <a:solidFill>
                          <a:prstClr val="black"/>
                        </a:solidFill>
                        <a:latin typeface="Calibri" pitchFamily="34" charset="0"/>
                        <a:ea typeface="Calibri"/>
                        <a:cs typeface="Calibri" pitchFamily="34" charset="0"/>
                      </a:rPr>
                      <m:t>J</m:t>
                    </m:r>
                    <m:r>
                      <m:rPr>
                        <m:nor/>
                      </m:rPr>
                      <a:rPr lang="en-US" b="1" dirty="0">
                        <a:solidFill>
                          <a:prstClr val="black"/>
                        </a:solidFill>
                        <a:latin typeface="Calibri" pitchFamily="34" charset="0"/>
                        <a:ea typeface="Calibri"/>
                        <a:cs typeface="Calibri" pitchFamily="34" charset="0"/>
                      </a:rPr>
                      <m:t>KE</m:t>
                    </m:r>
                  </m:oMath>
                </a14:m>
                <a:r>
                  <a:rPr lang="en-US" dirty="0" smtClean="0">
                    <a:solidFill>
                      <a:prstClr val="black"/>
                    </a:solidFill>
                    <a:latin typeface="Calibri"/>
                    <a:ea typeface="Calibri"/>
                    <a:cs typeface="Times New Roman"/>
                  </a:rPr>
                  <a:t> </a:t>
                </a:r>
                <a14:m>
                  <m:oMath xmlns:m="http://schemas.openxmlformats.org/officeDocument/2006/math">
                    <m:r>
                      <m:rPr>
                        <m:nor/>
                      </m:rPr>
                      <a:rPr lang="en-US" b="1" dirty="0">
                        <a:solidFill>
                          <a:prstClr val="black"/>
                        </a:solidFill>
                        <a:latin typeface="Calibri" pitchFamily="34" charset="0"/>
                        <a:ea typeface="Calibri"/>
                        <a:cs typeface="Calibri" pitchFamily="34" charset="0"/>
                      </a:rPr>
                      <m:t>=</m:t>
                    </m:r>
                    <m:r>
                      <m:rPr>
                        <m:nor/>
                      </m:rPr>
                      <a:rPr lang="en-US" b="0" i="0" dirty="0" smtClean="0">
                        <a:solidFill>
                          <a:prstClr val="black"/>
                        </a:solidFill>
                        <a:latin typeface="Calibri" pitchFamily="34" charset="0"/>
                        <a:ea typeface="Calibri"/>
                        <a:cs typeface="Calibri" pitchFamily="34" charset="0"/>
                      </a:rPr>
                      <m:t> </m:t>
                    </m:r>
                    <m:r>
                      <m:rPr>
                        <m:nor/>
                      </m:rPr>
                      <a:rPr lang="en-US" dirty="0">
                        <a:solidFill>
                          <a:prstClr val="black"/>
                        </a:solidFill>
                        <a:latin typeface="Calibri" pitchFamily="34" charset="0"/>
                        <a:ea typeface="Calibri"/>
                        <a:cs typeface="Calibri" pitchFamily="34" charset="0"/>
                      </a:rPr>
                      <m:t>Jumlah</m:t>
                    </m:r>
                    <m:r>
                      <m:rPr>
                        <m:nor/>
                      </m:rPr>
                      <a:rPr lang="en-US" b="0" i="0" dirty="0" smtClean="0">
                        <a:solidFill>
                          <a:prstClr val="black"/>
                        </a:solidFill>
                        <a:latin typeface="Calibri" pitchFamily="34" charset="0"/>
                        <a:ea typeface="Calibri"/>
                        <a:cs typeface="Calibri" pitchFamily="34" charset="0"/>
                      </a:rPr>
                      <m:t> </m:t>
                    </m:r>
                    <m:r>
                      <m:rPr>
                        <m:nor/>
                      </m:rPr>
                      <a:rPr lang="id-ID" b="0" i="0" dirty="0" smtClean="0">
                        <a:solidFill>
                          <a:prstClr val="black"/>
                        </a:solidFill>
                        <a:latin typeface="Calibri" pitchFamily="34" charset="0"/>
                        <a:ea typeface="Calibri"/>
                        <a:cs typeface="Calibri" pitchFamily="34" charset="0"/>
                      </a:rPr>
                      <m:t>K</m:t>
                    </m:r>
                    <m:r>
                      <m:rPr>
                        <m:nor/>
                      </m:rPr>
                      <a:rPr lang="id-ID" b="0" i="0" dirty="0" smtClean="0">
                        <a:solidFill>
                          <a:prstClr val="black"/>
                        </a:solidFill>
                        <a:latin typeface="Calibri"/>
                        <a:ea typeface="Calibri"/>
                        <a:cs typeface="Times New Roman"/>
                      </a:rPr>
                      <m:t>uadrat</m:t>
                    </m:r>
                  </m:oMath>
                </a14:m>
                <a:r>
                  <a:rPr lang="id-ID" dirty="0" smtClean="0">
                    <a:solidFill>
                      <a:prstClr val="black"/>
                    </a:solidFill>
                    <a:latin typeface="Calibri"/>
                    <a:ea typeface="Calibri"/>
                    <a:cs typeface="Times New Roman"/>
                  </a:rPr>
                  <a:t> E</a:t>
                </a:r>
                <a:r>
                  <a:rPr lang="en-US" dirty="0" smtClean="0">
                    <a:solidFill>
                      <a:prstClr val="black"/>
                    </a:solidFill>
                    <a:latin typeface="Calibri"/>
                    <a:ea typeface="Calibri"/>
                    <a:cs typeface="Times New Roman"/>
                  </a:rPr>
                  <a:t>rror</a:t>
                </a:r>
              </a:p>
              <a:p>
                <a:pPr lvl="0"/>
                <a14:m>
                  <m:oMath xmlns:m="http://schemas.openxmlformats.org/officeDocument/2006/math">
                    <m:r>
                      <m:rPr>
                        <m:nor/>
                      </m:rPr>
                      <a:rPr lang="en-US" b="1" dirty="0">
                        <a:solidFill>
                          <a:prstClr val="black"/>
                        </a:solidFill>
                        <a:latin typeface="Calibri" pitchFamily="34" charset="0"/>
                        <a:ea typeface="Calibri"/>
                        <a:cs typeface="Calibri" pitchFamily="34" charset="0"/>
                      </a:rPr>
                      <m:t>JK</m:t>
                    </m:r>
                    <m:r>
                      <m:rPr>
                        <m:nor/>
                      </m:rPr>
                      <a:rPr lang="en-US" b="1" i="0" dirty="0" smtClean="0">
                        <a:solidFill>
                          <a:prstClr val="black"/>
                        </a:solidFill>
                        <a:latin typeface="Calibri" pitchFamily="34" charset="0"/>
                        <a:ea typeface="Calibri"/>
                        <a:cs typeface="Calibri" pitchFamily="34" charset="0"/>
                      </a:rPr>
                      <m:t>T</m:t>
                    </m:r>
                  </m:oMath>
                </a14:m>
                <a:r>
                  <a:rPr lang="en-US" dirty="0">
                    <a:solidFill>
                      <a:prstClr val="black"/>
                    </a:solidFill>
                    <a:latin typeface="Calibri"/>
                    <a:ea typeface="Calibri"/>
                    <a:cs typeface="Times New Roman"/>
                  </a:rPr>
                  <a:t> </a:t>
                </a:r>
                <a14:m>
                  <m:oMath xmlns:m="http://schemas.openxmlformats.org/officeDocument/2006/math">
                    <m:r>
                      <m:rPr>
                        <m:nor/>
                      </m:rPr>
                      <a:rPr lang="en-US" b="1" dirty="0">
                        <a:solidFill>
                          <a:prstClr val="black"/>
                        </a:solidFill>
                        <a:latin typeface="Calibri" pitchFamily="34" charset="0"/>
                        <a:ea typeface="Calibri"/>
                        <a:cs typeface="Calibri" pitchFamily="34" charset="0"/>
                      </a:rPr>
                      <m:t>=</m:t>
                    </m:r>
                    <m:r>
                      <m:rPr>
                        <m:nor/>
                      </m:rPr>
                      <a:rPr lang="en-US" b="0" i="0" dirty="0" smtClean="0">
                        <a:solidFill>
                          <a:prstClr val="black"/>
                        </a:solidFill>
                        <a:latin typeface="Calibri" pitchFamily="34" charset="0"/>
                        <a:ea typeface="Calibri"/>
                        <a:cs typeface="Calibri" pitchFamily="34" charset="0"/>
                      </a:rPr>
                      <m:t> </m:t>
                    </m:r>
                    <m:r>
                      <m:rPr>
                        <m:nor/>
                      </m:rPr>
                      <a:rPr lang="en-US" dirty="0">
                        <a:solidFill>
                          <a:prstClr val="black"/>
                        </a:solidFill>
                        <a:latin typeface="Calibri" pitchFamily="34" charset="0"/>
                        <a:ea typeface="Calibri"/>
                        <a:cs typeface="Calibri" pitchFamily="34" charset="0"/>
                      </a:rPr>
                      <m:t>Jumlah</m:t>
                    </m:r>
                    <m:r>
                      <m:rPr>
                        <m:nor/>
                      </m:rPr>
                      <a:rPr lang="id-ID" b="0" i="0" dirty="0" smtClean="0">
                        <a:solidFill>
                          <a:prstClr val="black"/>
                        </a:solidFill>
                        <a:latin typeface="Calibri" pitchFamily="34" charset="0"/>
                        <a:ea typeface="Calibri"/>
                        <a:cs typeface="Calibri" pitchFamily="34" charset="0"/>
                      </a:rPr>
                      <m:t> </m:t>
                    </m:r>
                    <m:r>
                      <m:rPr>
                        <m:nor/>
                      </m:rPr>
                      <a:rPr lang="id-ID" dirty="0">
                        <a:solidFill>
                          <a:prstClr val="black"/>
                        </a:solidFill>
                        <a:latin typeface="Calibri" pitchFamily="34" charset="0"/>
                        <a:ea typeface="Calibri"/>
                        <a:cs typeface="Calibri" pitchFamily="34" charset="0"/>
                      </a:rPr>
                      <m:t>K</m:t>
                    </m:r>
                    <m:r>
                      <m:rPr>
                        <m:nor/>
                      </m:rPr>
                      <a:rPr lang="id-ID" dirty="0">
                        <a:solidFill>
                          <a:prstClr val="black"/>
                        </a:solidFill>
                        <a:latin typeface="Calibri"/>
                        <a:ea typeface="Calibri"/>
                        <a:cs typeface="Times New Roman"/>
                      </a:rPr>
                      <m:t>uadrat</m:t>
                    </m:r>
                    <m:r>
                      <m:rPr>
                        <m:nor/>
                      </m:rPr>
                      <a:rPr lang="id-ID" b="0" i="0" dirty="0" smtClean="0">
                        <a:solidFill>
                          <a:prstClr val="black"/>
                        </a:solidFill>
                        <a:latin typeface="Calibri"/>
                        <a:ea typeface="Calibri"/>
                        <a:cs typeface="Times New Roman"/>
                      </a:rPr>
                      <m:t> </m:t>
                    </m:r>
                    <m:r>
                      <m:rPr>
                        <m:nor/>
                      </m:rPr>
                      <a:rPr lang="en-US" b="0" i="0" dirty="0" smtClean="0">
                        <a:solidFill>
                          <a:prstClr val="black"/>
                        </a:solidFill>
                        <a:latin typeface="Calibri"/>
                        <a:ea typeface="Calibri"/>
                        <a:cs typeface="Times New Roman"/>
                      </a:rPr>
                      <m:t>Total</m:t>
                    </m:r>
                  </m:oMath>
                </a14:m>
                <a:endParaRPr lang="en-US" sz="11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mc:Choice>
        <mc:Fallback xmlns="">
          <p:sp>
            <p:nvSpPr>
              <p:cNvPr id="14" name="Rectangle 13"/>
              <p:cNvSpPr>
                <a:spLocks noRot="1" noChangeAspect="1" noMove="1" noResize="1" noEditPoints="1" noAdjustHandles="1" noChangeArrowheads="1" noChangeShapeType="1" noTextEdit="1"/>
              </p:cNvSpPr>
              <p:nvPr/>
            </p:nvSpPr>
            <p:spPr>
              <a:xfrm>
                <a:off x="1168152" y="4572000"/>
                <a:ext cx="2971800" cy="838200"/>
              </a:xfrm>
              <a:prstGeom prst="rect">
                <a:avLst/>
              </a:prstGeom>
              <a:blipFill rotWithShape="1">
                <a:blip r:embed="rId6"/>
                <a:stretch>
                  <a:fillRect b="-1439"/>
                </a:stretch>
              </a:blipFill>
              <a:ln w="6350"/>
            </p:spPr>
            <p:txBody>
              <a:bodyPr/>
              <a:lstStyle/>
              <a:p>
                <a:r>
                  <a:rPr lang="id-ID">
                    <a:noFill/>
                  </a:rPr>
                  <a:t> </a:t>
                </a:r>
              </a:p>
            </p:txBody>
          </p:sp>
        </mc:Fallback>
      </mc:AlternateContent>
      <p:sp>
        <p:nvSpPr>
          <p:cNvPr id="15" name="Right Arrow 14"/>
          <p:cNvSpPr/>
          <p:nvPr/>
        </p:nvSpPr>
        <p:spPr>
          <a:xfrm>
            <a:off x="4427984" y="6084912"/>
            <a:ext cx="152400" cy="152400"/>
          </a:xfrm>
          <a:prstGeom prst="rightArrow">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d-ID"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02831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xmlns="" id="{BCE163C9-A5BE-4065-AC51-316F19B4F644}"/>
              </a:ext>
            </a:extLst>
          </p:cNvPr>
          <p:cNvSpPr>
            <a:spLocks noGrp="1" noChangeArrowheads="1"/>
          </p:cNvSpPr>
          <p:nvPr>
            <p:ph type="body" sz="half" idx="1"/>
          </p:nvPr>
        </p:nvSpPr>
        <p:spPr>
          <a:xfrm>
            <a:off x="571500" y="1500188"/>
            <a:ext cx="8002588" cy="4648200"/>
          </a:xfrm>
        </p:spPr>
        <p:txBody>
          <a:bodyPr>
            <a:normAutofit/>
          </a:bodyPr>
          <a:lstStyle/>
          <a:p>
            <a:pPr eaLnBrk="1" hangingPunct="1">
              <a:buFont typeface="Wingdings" panose="05000000000000000000" pitchFamily="2" charset="2"/>
              <a:buNone/>
            </a:pPr>
            <a:r>
              <a:rPr lang="en-US" altLang="en-US" sz="2800" dirty="0"/>
              <a:t>  </a:t>
            </a:r>
            <a:endParaRPr lang="en-US" altLang="en-US" sz="3000" dirty="0">
              <a:cs typeface="Arial" panose="020B0604020202020204" pitchFamily="34" charset="0"/>
            </a:endParaRPr>
          </a:p>
        </p:txBody>
      </p:sp>
      <p:pic>
        <p:nvPicPr>
          <p:cNvPr id="22530" name="Picture 2" descr="https://2.bp.blogspot.com/-n-am-XO1IcY/WW9zdpHBTTI/AAAAAAAAApk/Vmu8a_gRrkwVpngDpCHBmqayLoKnLON7QCLcBGAs/s1600/hasil%2B3.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27584" y="1254045"/>
            <a:ext cx="7848872" cy="18149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827584" y="471160"/>
            <a:ext cx="7745694" cy="509568"/>
          </a:xfrm>
          <a:prstGeom prst="rect">
            <a:avLst/>
          </a:prstGeom>
        </p:spPr>
        <p:txBody>
          <a:bodyPr lIns="0" rIns="0" bIns="0" anchor="b">
            <a:normAutofit fontScale="90000" lnSpcReduction="20000"/>
          </a:bodyPr>
          <a:lstStyle/>
          <a:p>
            <a:pPr fontAlgn="auto">
              <a:spcAft>
                <a:spcPts val="0"/>
              </a:spcAft>
              <a:defRPr/>
            </a:pPr>
            <a:r>
              <a:rPr lang="id-ID" sz="4000" b="1" u="sng" cap="all" spc="150" dirty="0" smtClean="0">
                <a:solidFill>
                  <a:srgbClr val="D36F68">
                    <a:lumMod val="25000"/>
                  </a:srgbClr>
                </a:solidFill>
                <a:latin typeface="Impact"/>
                <a:ea typeface="+mj-ea"/>
                <a:cs typeface="+mj-cs"/>
              </a:rPr>
              <a:t>Uji</a:t>
            </a:r>
            <a:r>
              <a:rPr lang="en-US" sz="4000" b="1" u="sng" cap="all" spc="150" dirty="0" smtClean="0">
                <a:solidFill>
                  <a:srgbClr val="D36F68">
                    <a:lumMod val="25000"/>
                  </a:srgbClr>
                </a:solidFill>
                <a:latin typeface="Impact"/>
                <a:ea typeface="+mj-ea"/>
                <a:cs typeface="+mj-cs"/>
              </a:rPr>
              <a:t> </a:t>
            </a:r>
            <a:r>
              <a:rPr lang="fi-FI" sz="4000" b="1" u="sng" cap="all" spc="150" dirty="0" smtClean="0">
                <a:solidFill>
                  <a:srgbClr val="D36F68">
                    <a:lumMod val="25000"/>
                  </a:srgbClr>
                </a:solidFill>
                <a:latin typeface="Impact"/>
                <a:ea typeface="+mj-ea"/>
                <a:cs typeface="+mj-cs"/>
              </a:rPr>
              <a:t>Simultan </a:t>
            </a:r>
            <a:r>
              <a:rPr lang="fi-FI" sz="4000" b="1" u="sng" cap="all" spc="150" dirty="0">
                <a:solidFill>
                  <a:srgbClr val="D36F68">
                    <a:lumMod val="25000"/>
                  </a:srgbClr>
                </a:solidFill>
                <a:latin typeface="Impact"/>
                <a:ea typeface="+mj-ea"/>
                <a:cs typeface="+mj-cs"/>
              </a:rPr>
              <a:t>Koefisien Regresi : Uji </a:t>
            </a:r>
            <a:r>
              <a:rPr lang="fi-FI" sz="4000" b="1" u="sng" cap="all" spc="150" dirty="0" smtClean="0">
                <a:solidFill>
                  <a:srgbClr val="D36F68">
                    <a:lumMod val="25000"/>
                  </a:srgbClr>
                </a:solidFill>
                <a:latin typeface="Impact"/>
                <a:ea typeface="+mj-ea"/>
                <a:cs typeface="+mj-cs"/>
              </a:rPr>
              <a:t>F</a:t>
            </a:r>
            <a:endParaRPr lang="id-ID" sz="2500" b="1" u="sng" dirty="0">
              <a:latin typeface="Times New Roman" panose="02020603050405020304" pitchFamily="18" charset="0"/>
              <a:ea typeface="+mj-ea"/>
              <a:cs typeface="Times New Roman" panose="02020603050405020304" pitchFamily="18" charset="0"/>
            </a:endParaRPr>
          </a:p>
        </p:txBody>
      </p:sp>
      <p:sp>
        <p:nvSpPr>
          <p:cNvPr id="2" name="Rectangle 1"/>
          <p:cNvSpPr/>
          <p:nvPr/>
        </p:nvSpPr>
        <p:spPr>
          <a:xfrm>
            <a:off x="827584" y="3140968"/>
            <a:ext cx="7920880" cy="4201150"/>
          </a:xfrm>
          <a:prstGeom prst="rect">
            <a:avLst/>
          </a:prstGeom>
        </p:spPr>
        <p:txBody>
          <a:bodyPr wrap="square">
            <a:spAutoFit/>
          </a:bodyPr>
          <a:lstStyle/>
          <a:p>
            <a:pPr>
              <a:spcAft>
                <a:spcPts val="1200"/>
              </a:spcAft>
            </a:pPr>
            <a:r>
              <a:rPr lang="en-US" sz="2000" b="1" dirty="0" err="1"/>
              <a:t>Analisis</a:t>
            </a:r>
            <a:r>
              <a:rPr lang="en-US" sz="2000" b="1" dirty="0"/>
              <a:t> </a:t>
            </a:r>
            <a:r>
              <a:rPr lang="en-US" sz="2000" b="1" dirty="0" err="1"/>
              <a:t>bagian</a:t>
            </a:r>
            <a:r>
              <a:rPr lang="en-US" sz="2000" b="1" dirty="0"/>
              <a:t> </a:t>
            </a:r>
            <a:r>
              <a:rPr lang="id-ID" sz="2000" b="1" dirty="0" smtClean="0"/>
              <a:t>ANOVA</a:t>
            </a:r>
          </a:p>
          <a:p>
            <a:pPr>
              <a:spcAft>
                <a:spcPts val="600"/>
              </a:spcAft>
            </a:pPr>
            <a:r>
              <a:rPr lang="sv-SE" sz="2000" dirty="0" smtClean="0">
                <a:latin typeface="Arial" pitchFamily="34" charset="0"/>
                <a:cs typeface="Arial" pitchFamily="34" charset="0"/>
              </a:rPr>
              <a:t>Karena </a:t>
            </a:r>
            <a:r>
              <a:rPr lang="sv-SE" sz="2000" dirty="0">
                <a:latin typeface="Arial" pitchFamily="34" charset="0"/>
                <a:cs typeface="Arial" pitchFamily="34" charset="0"/>
              </a:rPr>
              <a:t>variabel bebas hanya 1 maka Nilai Ftabel = 4,38, dicari dengan df1(n1)= k=1 dan df2 (n2)= n - k= 20-1= 19 pada α = 0,05 (uji 1 sisi</a:t>
            </a:r>
            <a:r>
              <a:rPr lang="sv-SE" sz="2000" dirty="0" smtClean="0">
                <a:latin typeface="Arial" pitchFamily="34" charset="0"/>
                <a:cs typeface="Arial" pitchFamily="34" charset="0"/>
              </a:rPr>
              <a:t>)</a:t>
            </a:r>
            <a:endParaRPr lang="id-ID" sz="2000" dirty="0" smtClean="0">
              <a:latin typeface="Arial" pitchFamily="34" charset="0"/>
              <a:cs typeface="Arial" pitchFamily="34" charset="0"/>
            </a:endParaRPr>
          </a:p>
          <a:p>
            <a:pPr>
              <a:spcAft>
                <a:spcPts val="600"/>
              </a:spcAft>
            </a:pPr>
            <a:r>
              <a:rPr lang="en-US" sz="2200" dirty="0">
                <a:latin typeface="Arial" pitchFamily="34" charset="0"/>
                <a:cs typeface="Arial" pitchFamily="34" charset="0"/>
              </a:rPr>
              <a:t>Dari </a:t>
            </a:r>
            <a:r>
              <a:rPr lang="en-US" sz="2200" dirty="0" err="1">
                <a:latin typeface="Arial" pitchFamily="34" charset="0"/>
                <a:cs typeface="Arial" pitchFamily="34" charset="0"/>
              </a:rPr>
              <a:t>tabel</a:t>
            </a:r>
            <a:r>
              <a:rPr lang="en-US" sz="2200" dirty="0">
                <a:latin typeface="Arial" pitchFamily="34" charset="0"/>
                <a:cs typeface="Arial" pitchFamily="34" charset="0"/>
              </a:rPr>
              <a:t> </a:t>
            </a:r>
            <a:r>
              <a:rPr lang="en-US" sz="2200" dirty="0" err="1">
                <a:latin typeface="Arial" pitchFamily="34" charset="0"/>
                <a:cs typeface="Arial" pitchFamily="34" charset="0"/>
              </a:rPr>
              <a:t>uji</a:t>
            </a:r>
            <a:r>
              <a:rPr lang="en-US" sz="2200" dirty="0">
                <a:latin typeface="Arial" pitchFamily="34" charset="0"/>
                <a:cs typeface="Arial" pitchFamily="34" charset="0"/>
              </a:rPr>
              <a:t> </a:t>
            </a:r>
            <a:r>
              <a:rPr lang="id-ID" sz="2200" dirty="0">
                <a:latin typeface="Arial" pitchFamily="34" charset="0"/>
                <a:cs typeface="Arial" pitchFamily="34" charset="0"/>
              </a:rPr>
              <a:t>ANOVA </a:t>
            </a:r>
            <a:r>
              <a:rPr lang="en-US" sz="2200" dirty="0" err="1">
                <a:latin typeface="Arial" pitchFamily="34" charset="0"/>
                <a:cs typeface="Arial" pitchFamily="34" charset="0"/>
              </a:rPr>
              <a:t>diperoleh</a:t>
            </a:r>
            <a:r>
              <a:rPr lang="en-US" sz="2200" dirty="0">
                <a:latin typeface="Arial" pitchFamily="34" charset="0"/>
                <a:cs typeface="Arial" pitchFamily="34" charset="0"/>
              </a:rPr>
              <a:t> </a:t>
            </a:r>
            <a:r>
              <a:rPr lang="en-US" sz="2200" dirty="0" err="1">
                <a:latin typeface="Arial" pitchFamily="34" charset="0"/>
                <a:cs typeface="Arial" pitchFamily="34" charset="0"/>
              </a:rPr>
              <a:t>nilai</a:t>
            </a:r>
            <a:r>
              <a:rPr lang="en-US" sz="2200" dirty="0">
                <a:latin typeface="Arial" pitchFamily="34" charset="0"/>
                <a:cs typeface="Arial" pitchFamily="34" charset="0"/>
              </a:rPr>
              <a:t> :</a:t>
            </a:r>
            <a:endParaRPr lang="en-US" sz="2200" dirty="0" smtClean="0">
              <a:latin typeface="Arial" pitchFamily="34" charset="0"/>
              <a:cs typeface="Arial" pitchFamily="34" charset="0"/>
            </a:endParaRPr>
          </a:p>
          <a:p>
            <a:r>
              <a:rPr lang="en-US" sz="2000" dirty="0" smtClean="0">
                <a:latin typeface="Arial" pitchFamily="34" charset="0"/>
                <a:cs typeface="Arial" pitchFamily="34" charset="0"/>
              </a:rPr>
              <a:t>F </a:t>
            </a:r>
            <a:r>
              <a:rPr lang="en-US" sz="2000" dirty="0" err="1">
                <a:latin typeface="Arial" pitchFamily="34" charset="0"/>
                <a:cs typeface="Arial" pitchFamily="34" charset="0"/>
              </a:rPr>
              <a:t>tes</a:t>
            </a:r>
            <a:r>
              <a:rPr lang="en-US" sz="2000" dirty="0">
                <a:latin typeface="Arial" pitchFamily="34" charset="0"/>
                <a:cs typeface="Arial" pitchFamily="34" charset="0"/>
              </a:rPr>
              <a:t> (F </a:t>
            </a:r>
            <a:r>
              <a:rPr lang="en-US" sz="2000" dirty="0" err="1" smtClean="0">
                <a:latin typeface="Arial" pitchFamily="34" charset="0"/>
                <a:cs typeface="Arial" pitchFamily="34" charset="0"/>
              </a:rPr>
              <a:t>hitung</a:t>
            </a:r>
            <a:r>
              <a:rPr lang="en-US" sz="2000" dirty="0" smtClean="0">
                <a:latin typeface="Arial" pitchFamily="34" charset="0"/>
                <a:cs typeface="Arial" pitchFamily="34" charset="0"/>
              </a:rPr>
              <a:t> = </a:t>
            </a:r>
            <a:r>
              <a:rPr lang="id-ID" sz="2000" dirty="0" smtClean="0">
                <a:latin typeface="Arial" pitchFamily="34" charset="0"/>
                <a:cs typeface="Arial" pitchFamily="34" charset="0"/>
              </a:rPr>
              <a:t>51</a:t>
            </a:r>
            <a:r>
              <a:rPr lang="en-US" sz="2000" dirty="0" smtClean="0">
                <a:latin typeface="Arial" pitchFamily="34" charset="0"/>
                <a:cs typeface="Arial" pitchFamily="34" charset="0"/>
              </a:rPr>
              <a:t>,35</a:t>
            </a:r>
            <a:r>
              <a:rPr lang="id-ID" sz="2000" dirty="0" smtClean="0">
                <a:latin typeface="Arial" pitchFamily="34" charset="0"/>
                <a:cs typeface="Arial" pitchFamily="34" charset="0"/>
              </a:rPr>
              <a:t>2</a:t>
            </a:r>
            <a:r>
              <a:rPr lang="en-US" sz="2000" dirty="0" smtClean="0">
                <a:latin typeface="Arial" pitchFamily="34" charset="0"/>
                <a:cs typeface="Arial" pitchFamily="34" charset="0"/>
              </a:rPr>
              <a:t>) </a:t>
            </a:r>
            <a:r>
              <a:rPr lang="en-US" sz="2000" dirty="0">
                <a:latin typeface="Arial" pitchFamily="34" charset="0"/>
                <a:cs typeface="Arial" pitchFamily="34" charset="0"/>
              </a:rPr>
              <a:t>&gt; F </a:t>
            </a:r>
            <a:r>
              <a:rPr lang="en-US" sz="2000" dirty="0" err="1">
                <a:latin typeface="Arial" pitchFamily="34" charset="0"/>
                <a:cs typeface="Arial" pitchFamily="34" charset="0"/>
              </a:rPr>
              <a:t>tabel</a:t>
            </a:r>
            <a:r>
              <a:rPr lang="en-US" sz="2000" dirty="0">
                <a:latin typeface="Arial" pitchFamily="34" charset="0"/>
                <a:cs typeface="Arial" pitchFamily="34" charset="0"/>
              </a:rPr>
              <a:t> (5%, </a:t>
            </a:r>
            <a:r>
              <a:rPr lang="en-US" sz="2000" dirty="0" smtClean="0">
                <a:latin typeface="Arial" pitchFamily="34" charset="0"/>
                <a:cs typeface="Arial" pitchFamily="34" charset="0"/>
              </a:rPr>
              <a:t>1: 19) = 4,38 </a:t>
            </a:r>
            <a:r>
              <a:rPr lang="en-US" sz="2000" dirty="0" err="1">
                <a:latin typeface="Arial" pitchFamily="34" charset="0"/>
                <a:cs typeface="Arial" pitchFamily="34" charset="0"/>
              </a:rPr>
              <a:t>dan</a:t>
            </a:r>
            <a:r>
              <a:rPr lang="en-US" sz="2000" dirty="0">
                <a:latin typeface="Arial" pitchFamily="34" charset="0"/>
                <a:cs typeface="Arial" pitchFamily="34" charset="0"/>
              </a:rPr>
              <a:t> </a:t>
            </a:r>
            <a:r>
              <a:rPr lang="en-US" sz="2000" dirty="0" err="1">
                <a:latin typeface="Arial" pitchFamily="34" charset="0"/>
                <a:cs typeface="Arial" pitchFamily="34" charset="0"/>
              </a:rPr>
              <a:t>nilai</a:t>
            </a:r>
            <a:r>
              <a:rPr lang="en-US" sz="2000" dirty="0">
                <a:latin typeface="Arial" pitchFamily="34" charset="0"/>
                <a:cs typeface="Arial" pitchFamily="34" charset="0"/>
              </a:rPr>
              <a:t> </a:t>
            </a:r>
            <a:r>
              <a:rPr lang="en-US" sz="2000" dirty="0" err="1">
                <a:latin typeface="Arial" pitchFamily="34" charset="0"/>
                <a:cs typeface="Arial" pitchFamily="34" charset="0"/>
              </a:rPr>
              <a:t>probabilitas</a:t>
            </a:r>
            <a:r>
              <a:rPr lang="en-US" sz="2000" dirty="0">
                <a:latin typeface="Arial" pitchFamily="34" charset="0"/>
                <a:cs typeface="Arial" pitchFamily="34" charset="0"/>
              </a:rPr>
              <a:t> (</a:t>
            </a:r>
            <a:r>
              <a:rPr lang="en-US" sz="2000" dirty="0" err="1">
                <a:latin typeface="Arial" pitchFamily="34" charset="0"/>
                <a:cs typeface="Arial" pitchFamily="34" charset="0"/>
              </a:rPr>
              <a:t>signifikan</a:t>
            </a:r>
            <a:r>
              <a:rPr lang="en-US" sz="2000" dirty="0" smtClean="0">
                <a:latin typeface="Arial" pitchFamily="34" charset="0"/>
                <a:cs typeface="Arial" pitchFamily="34" charset="0"/>
              </a:rPr>
              <a:t>) = 0,000 </a:t>
            </a:r>
            <a:r>
              <a:rPr lang="en-US" sz="2000" dirty="0" err="1" smtClean="0">
                <a:latin typeface="Arial" pitchFamily="34" charset="0"/>
                <a:cs typeface="Arial" pitchFamily="34" charset="0"/>
              </a:rPr>
              <a:t>lebih</a:t>
            </a:r>
            <a:r>
              <a:rPr lang="en-US" sz="2000" dirty="0" smtClean="0">
                <a:latin typeface="Arial" pitchFamily="34" charset="0"/>
                <a:cs typeface="Arial" pitchFamily="34" charset="0"/>
              </a:rPr>
              <a:t> </a:t>
            </a:r>
            <a:r>
              <a:rPr lang="en-US" sz="2000" dirty="0" err="1">
                <a:latin typeface="Arial" pitchFamily="34" charset="0"/>
                <a:cs typeface="Arial" pitchFamily="34" charset="0"/>
              </a:rPr>
              <a:t>kecil</a:t>
            </a:r>
            <a:r>
              <a:rPr lang="en-US" sz="2000" dirty="0">
                <a:latin typeface="Arial" pitchFamily="34" charset="0"/>
                <a:cs typeface="Arial" pitchFamily="34" charset="0"/>
              </a:rPr>
              <a:t> </a:t>
            </a:r>
            <a:r>
              <a:rPr lang="en-US" sz="2000" dirty="0" err="1">
                <a:latin typeface="Arial" pitchFamily="34" charset="0"/>
                <a:cs typeface="Arial" pitchFamily="34" charset="0"/>
              </a:rPr>
              <a:t>dari</a:t>
            </a:r>
            <a:r>
              <a:rPr lang="en-US" sz="2000" dirty="0">
                <a:latin typeface="Arial" pitchFamily="34" charset="0"/>
                <a:cs typeface="Arial" pitchFamily="34" charset="0"/>
              </a:rPr>
              <a:t> 0.05. </a:t>
            </a:r>
            <a:r>
              <a:rPr lang="en-US" sz="2000" dirty="0" err="1">
                <a:latin typeface="Arial" pitchFamily="34" charset="0"/>
                <a:cs typeface="Arial" pitchFamily="34" charset="0"/>
              </a:rPr>
              <a:t>karena</a:t>
            </a:r>
            <a:r>
              <a:rPr lang="en-US" sz="2000" dirty="0">
                <a:latin typeface="Arial" pitchFamily="34" charset="0"/>
                <a:cs typeface="Arial" pitchFamily="34" charset="0"/>
              </a:rPr>
              <a:t> </a:t>
            </a:r>
            <a:r>
              <a:rPr lang="en-US" sz="2000" dirty="0" err="1">
                <a:latin typeface="Arial" pitchFamily="34" charset="0"/>
                <a:cs typeface="Arial" pitchFamily="34" charset="0"/>
              </a:rPr>
              <a:t>nilai</a:t>
            </a:r>
            <a:r>
              <a:rPr lang="en-US" sz="2000" dirty="0">
                <a:latin typeface="Arial" pitchFamily="34" charset="0"/>
                <a:cs typeface="Arial" pitchFamily="34" charset="0"/>
              </a:rPr>
              <a:t> </a:t>
            </a:r>
            <a:r>
              <a:rPr lang="en-US" sz="2000" dirty="0" err="1">
                <a:latin typeface="Arial" pitchFamily="34" charset="0"/>
                <a:cs typeface="Arial" pitchFamily="34" charset="0"/>
              </a:rPr>
              <a:t>probabilitas</a:t>
            </a:r>
            <a:r>
              <a:rPr lang="en-US" sz="2000" dirty="0">
                <a:latin typeface="Arial" pitchFamily="34" charset="0"/>
                <a:cs typeface="Arial" pitchFamily="34" charset="0"/>
              </a:rPr>
              <a:t> </a:t>
            </a:r>
            <a:r>
              <a:rPr lang="en-US" sz="2000" dirty="0" err="1">
                <a:latin typeface="Arial" pitchFamily="34" charset="0"/>
                <a:cs typeface="Arial" pitchFamily="34" charset="0"/>
              </a:rPr>
              <a:t>kecil</a:t>
            </a:r>
            <a:r>
              <a:rPr lang="en-US" sz="2000" dirty="0">
                <a:latin typeface="Arial" pitchFamily="34" charset="0"/>
                <a:cs typeface="Arial" pitchFamily="34" charset="0"/>
              </a:rPr>
              <a:t> </a:t>
            </a:r>
            <a:r>
              <a:rPr lang="en-US" sz="2000" dirty="0" err="1">
                <a:latin typeface="Arial" pitchFamily="34" charset="0"/>
                <a:cs typeface="Arial" pitchFamily="34" charset="0"/>
              </a:rPr>
              <a:t>dari</a:t>
            </a:r>
            <a:r>
              <a:rPr lang="en-US" sz="2000" dirty="0">
                <a:latin typeface="Arial" pitchFamily="34" charset="0"/>
                <a:cs typeface="Arial" pitchFamily="34" charset="0"/>
              </a:rPr>
              <a:t> 0.05 </a:t>
            </a:r>
            <a:r>
              <a:rPr lang="en-US" sz="2000" dirty="0" err="1">
                <a:latin typeface="Arial" pitchFamily="34" charset="0"/>
                <a:cs typeface="Arial" pitchFamily="34" charset="0"/>
              </a:rPr>
              <a:t>maka</a:t>
            </a:r>
            <a:r>
              <a:rPr lang="en-US" sz="2000" dirty="0">
                <a:latin typeface="Arial" pitchFamily="34" charset="0"/>
                <a:cs typeface="Arial" pitchFamily="34" charset="0"/>
              </a:rPr>
              <a:t> </a:t>
            </a:r>
            <a:r>
              <a:rPr lang="nl-NL" sz="2000" dirty="0" smtClean="0">
                <a:latin typeface="Arial" pitchFamily="34" charset="0"/>
                <a:cs typeface="Arial" pitchFamily="34" charset="0"/>
              </a:rPr>
              <a:t>H0 </a:t>
            </a:r>
            <a:r>
              <a:rPr lang="nl-NL" sz="2000" dirty="0">
                <a:latin typeface="Arial" pitchFamily="34" charset="0"/>
                <a:cs typeface="Arial" pitchFamily="34" charset="0"/>
              </a:rPr>
              <a:t>ditolak dan terima </a:t>
            </a:r>
            <a:r>
              <a:rPr lang="nl-NL" sz="2000" dirty="0" smtClean="0">
                <a:latin typeface="Arial" pitchFamily="34" charset="0"/>
                <a:cs typeface="Arial" pitchFamily="34" charset="0"/>
              </a:rPr>
              <a:t>H</a:t>
            </a:r>
            <a:r>
              <a:rPr lang="id-ID" sz="2000" dirty="0">
                <a:latin typeface="Arial" pitchFamily="34" charset="0"/>
                <a:cs typeface="Arial" pitchFamily="34" charset="0"/>
              </a:rPr>
              <a:t>1</a:t>
            </a:r>
            <a:r>
              <a:rPr lang="nl-NL" sz="2000" dirty="0" smtClean="0">
                <a:latin typeface="Arial" pitchFamily="34" charset="0"/>
                <a:cs typeface="Arial" pitchFamily="34" charset="0"/>
              </a:rPr>
              <a:t> </a:t>
            </a:r>
            <a:r>
              <a:rPr lang="nl-NL" sz="2000" dirty="0">
                <a:latin typeface="Arial" pitchFamily="34" charset="0"/>
                <a:cs typeface="Arial" pitchFamily="34" charset="0"/>
              </a:rPr>
              <a:t>yang berarti </a:t>
            </a:r>
            <a:r>
              <a:rPr lang="en-US" sz="2000" dirty="0" smtClean="0">
                <a:latin typeface="Arial" pitchFamily="34" charset="0"/>
                <a:cs typeface="Arial" pitchFamily="34" charset="0"/>
              </a:rPr>
              <a:t>model </a:t>
            </a:r>
            <a:r>
              <a:rPr lang="en-US" sz="2000" dirty="0" err="1">
                <a:latin typeface="Arial" pitchFamily="34" charset="0"/>
                <a:cs typeface="Arial" pitchFamily="34" charset="0"/>
              </a:rPr>
              <a:t>regresi</a:t>
            </a:r>
            <a:r>
              <a:rPr lang="en-US" sz="2000" dirty="0">
                <a:latin typeface="Arial" pitchFamily="34" charset="0"/>
                <a:cs typeface="Arial" pitchFamily="34" charset="0"/>
              </a:rPr>
              <a:t> </a:t>
            </a:r>
            <a:r>
              <a:rPr lang="en-US" sz="2000" dirty="0" err="1">
                <a:latin typeface="Arial" pitchFamily="34" charset="0"/>
                <a:cs typeface="Arial" pitchFamily="34" charset="0"/>
              </a:rPr>
              <a:t>ini</a:t>
            </a:r>
            <a:r>
              <a:rPr lang="en-US" sz="2000" dirty="0">
                <a:latin typeface="Arial" pitchFamily="34" charset="0"/>
                <a:cs typeface="Arial" pitchFamily="34" charset="0"/>
              </a:rPr>
              <a:t> </a:t>
            </a:r>
            <a:r>
              <a:rPr lang="en-US" sz="2000" dirty="0" err="1">
                <a:latin typeface="Arial" pitchFamily="34" charset="0"/>
                <a:cs typeface="Arial" pitchFamily="34" charset="0"/>
              </a:rPr>
              <a:t>dapat</a:t>
            </a:r>
            <a:r>
              <a:rPr lang="en-US" sz="2000" dirty="0">
                <a:latin typeface="Arial" pitchFamily="34" charset="0"/>
                <a:cs typeface="Arial" pitchFamily="34" charset="0"/>
              </a:rPr>
              <a:t> </a:t>
            </a:r>
            <a:r>
              <a:rPr lang="en-US" sz="2000" dirty="0" err="1">
                <a:latin typeface="Arial" pitchFamily="34" charset="0"/>
                <a:cs typeface="Arial" pitchFamily="34" charset="0"/>
              </a:rPr>
              <a:t>digunakan</a:t>
            </a:r>
            <a:r>
              <a:rPr lang="en-US" sz="2000" dirty="0">
                <a:latin typeface="Arial" pitchFamily="34" charset="0"/>
                <a:cs typeface="Arial" pitchFamily="34" charset="0"/>
              </a:rPr>
              <a:t> </a:t>
            </a:r>
            <a:r>
              <a:rPr lang="en-US" sz="2000" dirty="0" err="1">
                <a:latin typeface="Arial" pitchFamily="34" charset="0"/>
                <a:cs typeface="Arial" pitchFamily="34" charset="0"/>
              </a:rPr>
              <a:t>untuk</a:t>
            </a:r>
            <a:r>
              <a:rPr lang="en-US" sz="2000" dirty="0">
                <a:latin typeface="Arial" pitchFamily="34" charset="0"/>
                <a:cs typeface="Arial" pitchFamily="34" charset="0"/>
              </a:rPr>
              <a:t> </a:t>
            </a:r>
            <a:r>
              <a:rPr lang="en-US" sz="2000" dirty="0" err="1">
                <a:latin typeface="Arial" pitchFamily="34" charset="0"/>
                <a:cs typeface="Arial" pitchFamily="34" charset="0"/>
              </a:rPr>
              <a:t>memprediksi</a:t>
            </a:r>
            <a:r>
              <a:rPr lang="en-US" sz="2000" dirty="0">
                <a:latin typeface="Arial" pitchFamily="34" charset="0"/>
                <a:cs typeface="Arial" pitchFamily="34" charset="0"/>
              </a:rPr>
              <a:t> </a:t>
            </a:r>
            <a:r>
              <a:rPr lang="en-US" sz="2000" dirty="0" err="1">
                <a:latin typeface="Arial" pitchFamily="34" charset="0"/>
                <a:cs typeface="Arial" pitchFamily="34" charset="0"/>
              </a:rPr>
              <a:t>hasil</a:t>
            </a:r>
            <a:r>
              <a:rPr lang="en-US" sz="2000" dirty="0">
                <a:latin typeface="Arial" pitchFamily="34" charset="0"/>
                <a:cs typeface="Arial" pitchFamily="34" charset="0"/>
              </a:rPr>
              <a:t> </a:t>
            </a:r>
            <a:r>
              <a:rPr lang="en-US" sz="2000" dirty="0" err="1">
                <a:latin typeface="Arial" pitchFamily="34" charset="0"/>
                <a:cs typeface="Arial" pitchFamily="34" charset="0"/>
              </a:rPr>
              <a:t>penjualan</a:t>
            </a:r>
            <a:r>
              <a:rPr lang="en-US" sz="2000" dirty="0" smtClean="0">
                <a:latin typeface="Arial" pitchFamily="34" charset="0"/>
                <a:cs typeface="Arial" pitchFamily="34" charset="0"/>
              </a:rPr>
              <a:t>.</a:t>
            </a:r>
            <a:endParaRPr lang="id-ID" sz="2000" dirty="0" smtClean="0">
              <a:latin typeface="Arial" pitchFamily="34" charset="0"/>
              <a:cs typeface="Arial" pitchFamily="34" charset="0"/>
            </a:endParaRPr>
          </a:p>
          <a:p>
            <a:endParaRPr lang="id-ID" sz="2000" dirty="0"/>
          </a:p>
          <a:p>
            <a:r>
              <a:rPr lang="id-ID" sz="2000" dirty="0" smtClean="0"/>
              <a:t> </a:t>
            </a:r>
            <a:endParaRPr lang="en-US" sz="2000" dirty="0"/>
          </a:p>
        </p:txBody>
      </p:sp>
      <p:sp>
        <p:nvSpPr>
          <p:cNvPr id="6" name="Oval 5"/>
          <p:cNvSpPr/>
          <p:nvPr/>
        </p:nvSpPr>
        <p:spPr>
          <a:xfrm>
            <a:off x="6300192" y="1380104"/>
            <a:ext cx="1738742" cy="1040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6965731" y="6510536"/>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3" name="Rectangle 2"/>
          <p:cNvSpPr/>
          <p:nvPr/>
        </p:nvSpPr>
        <p:spPr>
          <a:xfrm>
            <a:off x="-25533" y="1988840"/>
            <a:ext cx="652743" cy="216000"/>
          </a:xfrm>
          <a:prstGeom prst="rect">
            <a:avLst/>
          </a:prstGeom>
          <a:solidFill>
            <a:schemeClr val="bg1"/>
          </a:solidFill>
        </p:spPr>
        <p:txBody>
          <a:bodyPr wrap="none">
            <a:spAutoFit/>
          </a:bodyPr>
          <a:lstStyle/>
          <a:p>
            <a:r>
              <a:rPr lang="id-ID" sz="1200" b="1" dirty="0">
                <a:latin typeface="Arial" pitchFamily="34" charset="0"/>
                <a:cs typeface="Arial" pitchFamily="34" charset="0"/>
              </a:rPr>
              <a:t>2,3516</a:t>
            </a:r>
          </a:p>
        </p:txBody>
      </p:sp>
    </p:spTree>
    <p:extLst>
      <p:ext uri="{BB962C8B-B14F-4D97-AF65-F5344CB8AC3E}">
        <p14:creationId xmlns:p14="http://schemas.microsoft.com/office/powerpoint/2010/main" val="1763206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275" y="274638"/>
            <a:ext cx="8797325" cy="411162"/>
          </a:xfrm>
        </p:spPr>
        <p:txBody>
          <a:bodyPr>
            <a:noAutofit/>
          </a:bodyPr>
          <a:lstStyle/>
          <a:p>
            <a:endParaRPr lang="en-US" sz="2400" dirty="0"/>
          </a:p>
        </p:txBody>
      </p:sp>
      <p:sp>
        <p:nvSpPr>
          <p:cNvPr id="4" name="Rectangle 2"/>
          <p:cNvSpPr>
            <a:spLocks noChangeArrowheads="1"/>
          </p:cNvSpPr>
          <p:nvPr/>
        </p:nvSpPr>
        <p:spPr bwMode="auto">
          <a:xfrm>
            <a:off x="7164288" y="65825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pic>
        <p:nvPicPr>
          <p:cNvPr id="7" name="Content Placeholder 6"/>
          <p:cNvPicPr>
            <a:picLocks noGrp="1"/>
          </p:cNvPicPr>
          <p:nvPr>
            <p:ph idx="1"/>
          </p:nvPr>
        </p:nvPicPr>
        <p:blipFill rotWithShape="1">
          <a:blip r:embed="rId2"/>
          <a:srcRect l="12230" t="23881" r="36407" b="14937"/>
          <a:stretch/>
        </p:blipFill>
        <p:spPr bwMode="auto">
          <a:xfrm>
            <a:off x="76200" y="235768"/>
            <a:ext cx="8915400" cy="6361584"/>
          </a:xfrm>
          <a:prstGeom prst="rect">
            <a:avLst/>
          </a:prstGeom>
          <a:ln>
            <a:noFill/>
          </a:ln>
          <a:extLst>
            <a:ext uri="{53640926-AAD7-44D8-BBD7-CCE9431645EC}">
              <a14:shadowObscured xmlns:a14="http://schemas.microsoft.com/office/drawing/2010/main"/>
            </a:ext>
          </a:extLst>
        </p:spPr>
      </p:pic>
      <p:sp>
        <p:nvSpPr>
          <p:cNvPr id="8" name="Oval 7"/>
          <p:cNvSpPr/>
          <p:nvPr/>
        </p:nvSpPr>
        <p:spPr>
          <a:xfrm>
            <a:off x="755576" y="5830788"/>
            <a:ext cx="609600" cy="190500"/>
          </a:xfrm>
          <a:prstGeom prst="ellipse">
            <a:avLst/>
          </a:prstGeom>
          <a:noFill/>
          <a:ln w="6350">
            <a:solidFill>
              <a:srgbClr val="FF0000"/>
            </a:solidFill>
          </a:ln>
        </p:spPr>
        <p:txBody>
          <a:bodyPr rtlCol="0" anchor="ctr"/>
          <a:lstStyle/>
          <a:p>
            <a:pPr algn="ctr"/>
            <a:endParaRPr lang="en-US">
              <a:noFill/>
            </a:endParaRPr>
          </a:p>
        </p:txBody>
      </p:sp>
      <p:sp>
        <p:nvSpPr>
          <p:cNvPr id="6" name="Rectangle 5"/>
          <p:cNvSpPr/>
          <p:nvPr/>
        </p:nvSpPr>
        <p:spPr>
          <a:xfrm>
            <a:off x="3923928" y="764704"/>
            <a:ext cx="1143000" cy="400110"/>
          </a:xfrm>
          <a:prstGeom prst="rect">
            <a:avLst/>
          </a:prstGeom>
          <a:solidFill>
            <a:srgbClr val="FFFF00"/>
          </a:solidFill>
        </p:spPr>
        <p:txBody>
          <a:bodyPr wrap="square">
            <a:spAutoFit/>
          </a:bodyPr>
          <a:lstStyle/>
          <a:p>
            <a:r>
              <a:rPr lang="it-IT" sz="200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Tabel F</a:t>
            </a:r>
            <a:endParaRPr lang="en-US" sz="2000" dirty="0"/>
          </a:p>
        </p:txBody>
      </p:sp>
    </p:spTree>
    <p:extLst>
      <p:ext uri="{BB962C8B-B14F-4D97-AF65-F5344CB8AC3E}">
        <p14:creationId xmlns:p14="http://schemas.microsoft.com/office/powerpoint/2010/main" val="570888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71472" y="196074"/>
            <a:ext cx="8186738" cy="928670"/>
          </a:xfrm>
        </p:spPr>
        <p:txBody>
          <a:bodyPr>
            <a:normAutofit/>
          </a:bodyPr>
          <a:lstStyle/>
          <a:p>
            <a:pPr eaLnBrk="1" hangingPunct="1"/>
            <a:r>
              <a:rPr lang="id-ID" sz="4000" b="1" u="sng" dirty="0" smtClean="0">
                <a:solidFill>
                  <a:schemeClr val="accent5">
                    <a:lumMod val="25000"/>
                  </a:schemeClr>
                </a:solidFill>
              </a:rPr>
              <a:t> </a:t>
            </a:r>
            <a:r>
              <a:rPr lang="en-US" sz="4000" b="1" u="sng" dirty="0" err="1" smtClean="0">
                <a:solidFill>
                  <a:schemeClr val="accent5">
                    <a:lumMod val="25000"/>
                  </a:schemeClr>
                </a:solidFill>
              </a:rPr>
              <a:t>LaTIHAN</a:t>
            </a:r>
            <a:r>
              <a:rPr lang="en-US" sz="4000" b="1" u="sng" dirty="0" smtClean="0">
                <a:solidFill>
                  <a:schemeClr val="accent5">
                    <a:lumMod val="25000"/>
                  </a:schemeClr>
                </a:solidFill>
              </a:rPr>
              <a:t> </a:t>
            </a:r>
            <a:r>
              <a:rPr lang="id-ID" sz="4000" b="1" u="sng" dirty="0" smtClean="0">
                <a:solidFill>
                  <a:schemeClr val="accent5">
                    <a:lumMod val="25000"/>
                  </a:schemeClr>
                </a:solidFill>
              </a:rPr>
              <a:t>s</a:t>
            </a:r>
            <a:r>
              <a:rPr lang="en-US" sz="4000" b="1" u="sng" dirty="0" smtClean="0">
                <a:solidFill>
                  <a:schemeClr val="accent5">
                    <a:lumMod val="25000"/>
                  </a:schemeClr>
                </a:solidFill>
              </a:rPr>
              <a:t>OAL</a:t>
            </a:r>
            <a:r>
              <a:rPr lang="id-ID" sz="4000" b="1" u="sng" dirty="0" smtClean="0">
                <a:solidFill>
                  <a:schemeClr val="accent5">
                    <a:lumMod val="25000"/>
                  </a:schemeClr>
                </a:solidFill>
              </a:rPr>
              <a:t> </a:t>
            </a:r>
            <a:r>
              <a:rPr lang="id-ID" sz="4000" b="1" u="sng" dirty="0" smtClean="0">
                <a:solidFill>
                  <a:schemeClr val="accent5">
                    <a:lumMod val="25000"/>
                  </a:schemeClr>
                </a:solidFill>
              </a:rPr>
              <a:t>1</a:t>
            </a:r>
            <a:endParaRPr lang="id-ID" sz="4000" b="1" u="sng" dirty="0">
              <a:solidFill>
                <a:schemeClr val="accent5">
                  <a:lumMod val="25000"/>
                </a:schemeClr>
              </a:solidFill>
            </a:endParaRPr>
          </a:p>
        </p:txBody>
      </p:sp>
      <p:sp>
        <p:nvSpPr>
          <p:cNvPr id="14339" name="Content Placeholder 2"/>
          <p:cNvSpPr>
            <a:spLocks noGrp="1"/>
          </p:cNvSpPr>
          <p:nvPr>
            <p:ph idx="1"/>
          </p:nvPr>
        </p:nvSpPr>
        <p:spPr>
          <a:xfrm>
            <a:off x="611560" y="980728"/>
            <a:ext cx="8352928" cy="5400600"/>
          </a:xfrm>
        </p:spPr>
        <p:txBody>
          <a:bodyPr/>
          <a:lstStyle/>
          <a:p>
            <a:pPr marL="0" indent="0">
              <a:buNone/>
            </a:pPr>
            <a:r>
              <a:rPr lang="en-US" sz="2200" dirty="0" err="1" smtClean="0">
                <a:solidFill>
                  <a:schemeClr val="accent5">
                    <a:lumMod val="25000"/>
                  </a:schemeClr>
                </a:solidFill>
              </a:rPr>
              <a:t>Berikut</a:t>
            </a:r>
            <a:r>
              <a:rPr lang="en-US" sz="2200" dirty="0" smtClean="0">
                <a:solidFill>
                  <a:schemeClr val="accent5">
                    <a:lumMod val="25000"/>
                  </a:schemeClr>
                </a:solidFill>
              </a:rPr>
              <a:t> </a:t>
            </a:r>
            <a:r>
              <a:rPr lang="en-US" sz="2200" dirty="0">
                <a:solidFill>
                  <a:schemeClr val="accent5">
                    <a:lumMod val="25000"/>
                  </a:schemeClr>
                </a:solidFill>
              </a:rPr>
              <a:t>data % </a:t>
            </a:r>
            <a:r>
              <a:rPr lang="en-US" sz="2200" dirty="0" err="1">
                <a:solidFill>
                  <a:schemeClr val="accent5">
                    <a:lumMod val="25000"/>
                  </a:schemeClr>
                </a:solidFill>
              </a:rPr>
              <a:t>kenaikan</a:t>
            </a:r>
            <a:r>
              <a:rPr lang="en-US" sz="2200" dirty="0">
                <a:solidFill>
                  <a:schemeClr val="accent5">
                    <a:lumMod val="25000"/>
                  </a:schemeClr>
                </a:solidFill>
              </a:rPr>
              <a:t> </a:t>
            </a:r>
            <a:r>
              <a:rPr lang="en-US" sz="2200" dirty="0" err="1">
                <a:solidFill>
                  <a:schemeClr val="accent5">
                    <a:lumMod val="25000"/>
                  </a:schemeClr>
                </a:solidFill>
              </a:rPr>
              <a:t>biaya</a:t>
            </a:r>
            <a:r>
              <a:rPr lang="en-US" sz="2200" dirty="0">
                <a:solidFill>
                  <a:schemeClr val="accent5">
                    <a:lumMod val="25000"/>
                  </a:schemeClr>
                </a:solidFill>
              </a:rPr>
              <a:t> </a:t>
            </a:r>
            <a:r>
              <a:rPr lang="en-US" sz="2200" dirty="0" err="1">
                <a:solidFill>
                  <a:schemeClr val="accent5">
                    <a:lumMod val="25000"/>
                  </a:schemeClr>
                </a:solidFill>
              </a:rPr>
              <a:t>promosi</a:t>
            </a:r>
            <a:r>
              <a:rPr lang="en-US" sz="2200" dirty="0">
                <a:solidFill>
                  <a:schemeClr val="accent5">
                    <a:lumMod val="25000"/>
                  </a:schemeClr>
                </a:solidFill>
              </a:rPr>
              <a:t> </a:t>
            </a:r>
            <a:r>
              <a:rPr lang="en-US" sz="2200" dirty="0" err="1">
                <a:solidFill>
                  <a:schemeClr val="accent5">
                    <a:lumMod val="25000"/>
                  </a:schemeClr>
                </a:solidFill>
              </a:rPr>
              <a:t>dan</a:t>
            </a:r>
            <a:r>
              <a:rPr lang="en-US" sz="2200" dirty="0">
                <a:solidFill>
                  <a:schemeClr val="accent5">
                    <a:lumMod val="25000"/>
                  </a:schemeClr>
                </a:solidFill>
              </a:rPr>
              <a:t> % </a:t>
            </a:r>
            <a:r>
              <a:rPr lang="en-US" sz="2200" dirty="0" err="1">
                <a:solidFill>
                  <a:schemeClr val="accent5">
                    <a:lumMod val="25000"/>
                  </a:schemeClr>
                </a:solidFill>
              </a:rPr>
              <a:t>kenaikan</a:t>
            </a:r>
            <a:r>
              <a:rPr lang="en-US" sz="2200" dirty="0">
                <a:solidFill>
                  <a:schemeClr val="accent5">
                    <a:lumMod val="25000"/>
                  </a:schemeClr>
                </a:solidFill>
              </a:rPr>
              <a:t> </a:t>
            </a:r>
            <a:r>
              <a:rPr lang="en-US" sz="2200" dirty="0" err="1" smtClean="0">
                <a:solidFill>
                  <a:schemeClr val="accent5">
                    <a:lumMod val="25000"/>
                  </a:schemeClr>
                </a:solidFill>
              </a:rPr>
              <a:t>penjualan</a:t>
            </a:r>
            <a:r>
              <a:rPr lang="en-US" sz="2200" dirty="0" smtClean="0">
                <a:solidFill>
                  <a:schemeClr val="accent5">
                    <a:lumMod val="25000"/>
                  </a:schemeClr>
                </a:solidFill>
              </a:rPr>
              <a:t> ;</a:t>
            </a:r>
          </a:p>
          <a:p>
            <a:pPr marL="0" indent="0">
              <a:buNone/>
            </a:pPr>
            <a:endParaRPr lang="en-US" sz="2200" dirty="0" smtClean="0">
              <a:solidFill>
                <a:schemeClr val="accent5">
                  <a:lumMod val="25000"/>
                </a:schemeClr>
              </a:solidFill>
            </a:endParaRPr>
          </a:p>
          <a:p>
            <a:pPr marL="0" indent="0">
              <a:buNone/>
            </a:pPr>
            <a:endParaRPr lang="en-US" sz="2200" dirty="0">
              <a:solidFill>
                <a:schemeClr val="accent5">
                  <a:lumMod val="25000"/>
                </a:schemeClr>
              </a:solidFill>
            </a:endParaRPr>
          </a:p>
          <a:p>
            <a:pPr marL="457200" lvl="0" indent="-457200">
              <a:buFont typeface="+mj-lt"/>
              <a:buAutoNum type="alphaLcPeriod"/>
            </a:pPr>
            <a:r>
              <a:rPr lang="en-US" sz="2400" dirty="0" err="1"/>
              <a:t>Bagaimana</a:t>
            </a:r>
            <a:r>
              <a:rPr lang="en-US" sz="2400" dirty="0"/>
              <a:t> </a:t>
            </a:r>
            <a:r>
              <a:rPr lang="en-US" sz="2400" dirty="0" err="1"/>
              <a:t>hubungan</a:t>
            </a:r>
            <a:r>
              <a:rPr lang="en-US" sz="2400" dirty="0"/>
              <a:t> </a:t>
            </a:r>
            <a:r>
              <a:rPr lang="en-US" sz="2400" dirty="0" err="1"/>
              <a:t>antara</a:t>
            </a:r>
            <a:r>
              <a:rPr lang="en-US" sz="2400" dirty="0"/>
              <a:t> variable X </a:t>
            </a:r>
            <a:r>
              <a:rPr lang="en-US" sz="2400" dirty="0" err="1"/>
              <a:t>dan</a:t>
            </a:r>
            <a:r>
              <a:rPr lang="en-US" sz="2400" dirty="0"/>
              <a:t> Y </a:t>
            </a:r>
            <a:r>
              <a:rPr lang="en-US" sz="2400" dirty="0" smtClean="0"/>
              <a:t>?</a:t>
            </a:r>
            <a:endParaRPr lang="id-ID" sz="2400" dirty="0" smtClean="0"/>
          </a:p>
          <a:p>
            <a:pPr marL="457200" lvl="0" indent="-457200">
              <a:buFont typeface="+mj-lt"/>
              <a:buAutoNum type="alphaLcPeriod"/>
            </a:pPr>
            <a:r>
              <a:rPr lang="en-US" sz="2400" dirty="0" err="1" smtClean="0"/>
              <a:t>Buatlah</a:t>
            </a:r>
            <a:r>
              <a:rPr lang="en-US" sz="2400" dirty="0" smtClean="0"/>
              <a:t> </a:t>
            </a:r>
            <a:r>
              <a:rPr lang="en-US" sz="2400" dirty="0" err="1"/>
              <a:t>persamaan</a:t>
            </a:r>
            <a:r>
              <a:rPr lang="en-US" sz="2400" dirty="0"/>
              <a:t>  Ŷ = a + βX </a:t>
            </a:r>
            <a:r>
              <a:rPr lang="en-US" sz="2400" dirty="0" smtClean="0"/>
              <a:t>!</a:t>
            </a:r>
            <a:endParaRPr lang="id-ID" sz="2400" dirty="0" smtClean="0"/>
          </a:p>
          <a:p>
            <a:pPr marL="457200" lvl="0" indent="-457200">
              <a:buFont typeface="+mj-lt"/>
              <a:buAutoNum type="alphaLcPeriod"/>
            </a:pPr>
            <a:r>
              <a:rPr lang="en-US" sz="2400" dirty="0" err="1"/>
              <a:t>Berapa</a:t>
            </a:r>
            <a:r>
              <a:rPr lang="en-US" sz="2400" dirty="0"/>
              <a:t> </a:t>
            </a:r>
            <a:r>
              <a:rPr lang="en-US" sz="2400" dirty="0" err="1"/>
              <a:t>ramalan</a:t>
            </a:r>
            <a:r>
              <a:rPr lang="en-US" sz="2400" dirty="0"/>
              <a:t> Ŷ </a:t>
            </a:r>
            <a:r>
              <a:rPr lang="en-US" sz="2400" dirty="0" err="1"/>
              <a:t>jika</a:t>
            </a:r>
            <a:r>
              <a:rPr lang="en-US" sz="2400" dirty="0"/>
              <a:t> X = 10 ? </a:t>
            </a:r>
            <a:endParaRPr lang="id-ID" sz="2400" dirty="0" smtClean="0"/>
          </a:p>
          <a:p>
            <a:pPr marL="457200" lvl="0" indent="-457200">
              <a:buFont typeface="+mj-lt"/>
              <a:buAutoNum type="alphaLcPeriod"/>
            </a:pPr>
            <a:r>
              <a:rPr lang="en-US" sz="2400" dirty="0" err="1" smtClean="0"/>
              <a:t>Berdasarkan</a:t>
            </a:r>
            <a:r>
              <a:rPr lang="en-US" sz="2400" dirty="0" smtClean="0"/>
              <a:t> </a:t>
            </a:r>
            <a:r>
              <a:rPr lang="en-US" sz="2400" dirty="0"/>
              <a:t>data di </a:t>
            </a:r>
            <a:r>
              <a:rPr lang="en-US" sz="2400" dirty="0" err="1"/>
              <a:t>atas</a:t>
            </a:r>
            <a:r>
              <a:rPr lang="en-US" sz="2400" dirty="0"/>
              <a:t>, </a:t>
            </a:r>
            <a:r>
              <a:rPr lang="id-ID" sz="2400" dirty="0" smtClean="0"/>
              <a:t> </a:t>
            </a:r>
            <a:r>
              <a:rPr lang="en-US" sz="2400" dirty="0" err="1" smtClean="0"/>
              <a:t>dengan</a:t>
            </a:r>
            <a:r>
              <a:rPr lang="en-US" sz="2400" dirty="0" smtClean="0"/>
              <a:t> </a:t>
            </a:r>
            <a:r>
              <a:rPr lang="en-US" sz="2400" dirty="0"/>
              <a:t>α = 0,05 </a:t>
            </a:r>
            <a:r>
              <a:rPr lang="en-US" sz="2400" dirty="0" err="1"/>
              <a:t>ujilah</a:t>
            </a:r>
            <a:r>
              <a:rPr lang="en-US" sz="2400" dirty="0"/>
              <a:t>  </a:t>
            </a:r>
            <a:r>
              <a:rPr lang="en-US" sz="2400" dirty="0" err="1"/>
              <a:t>koefiseien</a:t>
            </a:r>
            <a:r>
              <a:rPr lang="en-US" sz="2400" dirty="0"/>
              <a:t> B, </a:t>
            </a:r>
            <a:r>
              <a:rPr lang="en-US" sz="2400" dirty="0" err="1"/>
              <a:t>apakah</a:t>
            </a:r>
            <a:r>
              <a:rPr lang="en-US" sz="2400" dirty="0"/>
              <a:t> X </a:t>
            </a:r>
            <a:r>
              <a:rPr lang="en-US" sz="2400" dirty="0" err="1"/>
              <a:t>mempengaruhi</a:t>
            </a:r>
            <a:r>
              <a:rPr lang="en-US" sz="2400" dirty="0"/>
              <a:t> Y </a:t>
            </a:r>
            <a:r>
              <a:rPr lang="en-US" sz="2400" dirty="0" smtClean="0"/>
              <a:t>?</a:t>
            </a:r>
            <a:endParaRPr lang="id-ID" sz="2400" dirty="0" smtClean="0"/>
          </a:p>
          <a:p>
            <a:pPr marL="457200" lvl="0" indent="-457200">
              <a:buFont typeface="+mj-lt"/>
              <a:buAutoNum type="alphaLcPeriod"/>
            </a:pPr>
            <a:r>
              <a:rPr lang="id-ID" sz="2400" dirty="0" smtClean="0"/>
              <a:t>Ujilah keberartian model tersebut dengan uji F (ANOVA)</a:t>
            </a:r>
          </a:p>
          <a:p>
            <a:pPr marL="457200" lvl="0" indent="-457200">
              <a:buFont typeface="+mj-lt"/>
              <a:buAutoNum type="alphaLcPeriod"/>
            </a:pPr>
            <a:r>
              <a:rPr lang="id-ID" sz="2400" dirty="0" smtClean="0"/>
              <a:t>Apa kesimpulan anda dari hasil d) dan e) di atas, bandingkan !</a:t>
            </a:r>
          </a:p>
          <a:p>
            <a:pPr marL="0" lvl="0" indent="0">
              <a:buNone/>
            </a:pPr>
            <a:endParaRPr lang="en-US" sz="2400" dirty="0" smtClean="0"/>
          </a:p>
          <a:p>
            <a:pPr lvl="0"/>
            <a:endParaRPr lang="en-US" sz="2400" dirty="0"/>
          </a:p>
          <a:p>
            <a:pPr marL="0" indent="0">
              <a:buNone/>
            </a:pPr>
            <a:endParaRPr lang="en-US" sz="2200" dirty="0" smtClean="0">
              <a:solidFill>
                <a:schemeClr val="accent5">
                  <a:lumMod val="25000"/>
                </a:schemeClr>
              </a:solidFill>
            </a:endParaRPr>
          </a:p>
          <a:p>
            <a:pPr eaLnBrk="1" hangingPunct="1">
              <a:buFont typeface="Wingdings 2" pitchFamily="18" charset="2"/>
              <a:buNone/>
            </a:pPr>
            <a:endParaRPr lang="id-ID" dirty="0">
              <a:solidFill>
                <a:schemeClr val="accent5">
                  <a:lumMod val="25000"/>
                </a:schemeClr>
              </a:solidFill>
              <a:sym typeface="Wingdings" pitchFamily="2" charset="2"/>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pPr>
                <a:defRPr/>
              </a:pPr>
              <a:t>35</a:t>
            </a:fld>
            <a:endParaRPr lang="id-ID"/>
          </a:p>
        </p:txBody>
      </p:sp>
      <p:graphicFrame>
        <p:nvGraphicFramePr>
          <p:cNvPr id="2" name="Table 1"/>
          <p:cNvGraphicFramePr>
            <a:graphicFrameLocks noGrp="1"/>
          </p:cNvGraphicFramePr>
          <p:nvPr>
            <p:extLst>
              <p:ext uri="{D42A27DB-BD31-4B8C-83A1-F6EECF244321}">
                <p14:modId xmlns:p14="http://schemas.microsoft.com/office/powerpoint/2010/main" val="303401363"/>
              </p:ext>
            </p:extLst>
          </p:nvPr>
        </p:nvGraphicFramePr>
        <p:xfrm>
          <a:off x="971600" y="1556792"/>
          <a:ext cx="7632848" cy="720080"/>
        </p:xfrm>
        <a:graphic>
          <a:graphicData uri="http://schemas.openxmlformats.org/drawingml/2006/table">
            <a:tbl>
              <a:tblPr firstRow="1" firstCol="1" bandRow="1">
                <a:tableStyleId>{5C22544A-7EE6-4342-B048-85BDC9FD1C3A}</a:tableStyleId>
              </a:tblPr>
              <a:tblGrid>
                <a:gridCol w="3414695"/>
                <a:gridCol w="903890"/>
                <a:gridCol w="1004322"/>
                <a:gridCol w="803458"/>
                <a:gridCol w="803458"/>
                <a:gridCol w="703025"/>
              </a:tblGrid>
              <a:tr h="360040">
                <a:tc>
                  <a:txBody>
                    <a:bodyPr/>
                    <a:lstStyle/>
                    <a:p>
                      <a:pPr marL="0" marR="0">
                        <a:spcBef>
                          <a:spcPts val="0"/>
                        </a:spcBef>
                        <a:spcAft>
                          <a:spcPts val="0"/>
                        </a:spcAft>
                      </a:pPr>
                      <a:r>
                        <a:rPr lang="en-US" sz="2000" dirty="0">
                          <a:effectLst/>
                        </a:rPr>
                        <a:t>% </a:t>
                      </a:r>
                      <a:r>
                        <a:rPr lang="en-US" sz="2000" dirty="0" err="1">
                          <a:effectLst/>
                        </a:rPr>
                        <a:t>kenaikan</a:t>
                      </a:r>
                      <a:r>
                        <a:rPr lang="en-US" sz="2000" dirty="0">
                          <a:effectLst/>
                        </a:rPr>
                        <a:t> </a:t>
                      </a:r>
                      <a:r>
                        <a:rPr lang="en-US" sz="2000" dirty="0" err="1">
                          <a:effectLst/>
                        </a:rPr>
                        <a:t>biaya</a:t>
                      </a:r>
                      <a:r>
                        <a:rPr lang="en-US" sz="2000" dirty="0">
                          <a:effectLst/>
                        </a:rPr>
                        <a:t> </a:t>
                      </a:r>
                      <a:r>
                        <a:rPr lang="en-US" sz="2000" dirty="0" err="1">
                          <a:effectLst/>
                        </a:rPr>
                        <a:t>promosi</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1</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2</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3</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4</a:t>
                      </a:r>
                      <a:endParaRPr lang="en-US" sz="2000">
                        <a:effectLst/>
                        <a:latin typeface="Times New Roman"/>
                        <a:ea typeface="Times New Roman"/>
                      </a:endParaRPr>
                    </a:p>
                  </a:txBody>
                  <a:tcPr marL="68580" marR="68580" marT="0" marB="0"/>
                </a:tc>
                <a:tc>
                  <a:txBody>
                    <a:bodyPr/>
                    <a:lstStyle/>
                    <a:p>
                      <a:pPr marL="0" marR="0">
                        <a:spcBef>
                          <a:spcPts val="0"/>
                        </a:spcBef>
                        <a:spcAft>
                          <a:spcPts val="0"/>
                        </a:spcAft>
                      </a:pPr>
                      <a:r>
                        <a:rPr lang="en-US" sz="2000">
                          <a:effectLst/>
                        </a:rPr>
                        <a:t>5</a:t>
                      </a:r>
                      <a:endParaRPr lang="en-US" sz="2000">
                        <a:effectLst/>
                        <a:latin typeface="Times New Roman"/>
                        <a:ea typeface="Times New Roman"/>
                      </a:endParaRPr>
                    </a:p>
                  </a:txBody>
                  <a:tcPr marL="68580" marR="68580" marT="0" marB="0"/>
                </a:tc>
              </a:tr>
              <a:tr h="360040">
                <a:tc>
                  <a:txBody>
                    <a:bodyPr/>
                    <a:lstStyle/>
                    <a:p>
                      <a:pPr marL="0" marR="0">
                        <a:spcBef>
                          <a:spcPts val="0"/>
                        </a:spcBef>
                        <a:spcAft>
                          <a:spcPts val="0"/>
                        </a:spcAft>
                      </a:pPr>
                      <a:r>
                        <a:rPr lang="en-US" sz="2000" dirty="0" smtClean="0">
                          <a:effectLst/>
                        </a:rPr>
                        <a:t>% </a:t>
                      </a:r>
                      <a:r>
                        <a:rPr lang="en-US" sz="2000" dirty="0" err="1">
                          <a:effectLst/>
                        </a:rPr>
                        <a:t>kenaikan</a:t>
                      </a:r>
                      <a:r>
                        <a:rPr lang="en-US" sz="2000" dirty="0">
                          <a:effectLst/>
                        </a:rPr>
                        <a:t> </a:t>
                      </a:r>
                      <a:r>
                        <a:rPr lang="en-US" sz="2000" dirty="0" err="1">
                          <a:effectLst/>
                        </a:rPr>
                        <a:t>penjualan</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1</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3</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4</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6</a:t>
                      </a:r>
                      <a:endParaRPr lang="en-US" sz="2000" dirty="0">
                        <a:effectLst/>
                        <a:latin typeface="Times New Roman"/>
                        <a:ea typeface="Times New Roman"/>
                      </a:endParaRPr>
                    </a:p>
                  </a:txBody>
                  <a:tcPr marL="68580" marR="68580" marT="0" marB="0"/>
                </a:tc>
                <a:tc>
                  <a:txBody>
                    <a:bodyPr/>
                    <a:lstStyle/>
                    <a:p>
                      <a:pPr marL="0" marR="0">
                        <a:spcBef>
                          <a:spcPts val="0"/>
                        </a:spcBef>
                        <a:spcAft>
                          <a:spcPts val="0"/>
                        </a:spcAft>
                      </a:pPr>
                      <a:r>
                        <a:rPr lang="en-US" sz="2000" dirty="0">
                          <a:effectLst/>
                        </a:rPr>
                        <a:t>7</a:t>
                      </a:r>
                      <a:endParaRPr lang="en-US" sz="2000" dirty="0">
                        <a:effectLst/>
                        <a:latin typeface="Times New Roman"/>
                        <a:ea typeface="Times New Roman"/>
                      </a:endParaRPr>
                    </a:p>
                  </a:txBody>
                  <a:tcPr marL="68580" marR="68580" marT="0" marB="0"/>
                </a:tc>
              </a:tr>
            </a:tbl>
          </a:graphicData>
        </a:graphic>
      </p:graphicFrame>
      <p:sp>
        <p:nvSpPr>
          <p:cNvPr id="6" name="Rectangle 5"/>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2658976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260648"/>
            <a:ext cx="7633742" cy="454327"/>
          </a:xfrm>
        </p:spPr>
        <p:txBody>
          <a:bodyPr>
            <a:noAutofit/>
          </a:bodyPr>
          <a:lstStyle/>
          <a:p>
            <a:r>
              <a:rPr lang="en-US" sz="4000" b="1" u="sng" dirty="0" err="1">
                <a:solidFill>
                  <a:schemeClr val="accent5">
                    <a:lumMod val="25000"/>
                  </a:schemeClr>
                </a:solidFill>
              </a:rPr>
              <a:t>LaTIHAN</a:t>
            </a:r>
            <a:r>
              <a:rPr lang="en-US" sz="4000" b="1" u="sng" dirty="0">
                <a:solidFill>
                  <a:schemeClr val="accent5">
                    <a:lumMod val="25000"/>
                  </a:schemeClr>
                </a:solidFill>
              </a:rPr>
              <a:t> </a:t>
            </a:r>
            <a:r>
              <a:rPr lang="id-ID" sz="4000" b="1" u="sng" dirty="0">
                <a:solidFill>
                  <a:schemeClr val="accent5">
                    <a:lumMod val="25000"/>
                  </a:schemeClr>
                </a:solidFill>
              </a:rPr>
              <a:t>s</a:t>
            </a:r>
            <a:r>
              <a:rPr lang="en-US" sz="4000" b="1" u="sng" dirty="0">
                <a:solidFill>
                  <a:schemeClr val="accent5">
                    <a:lumMod val="25000"/>
                  </a:schemeClr>
                </a:solidFill>
              </a:rPr>
              <a:t>OAL</a:t>
            </a:r>
            <a:r>
              <a:rPr lang="id-ID" sz="4000" b="1" u="sng" dirty="0">
                <a:solidFill>
                  <a:schemeClr val="accent5">
                    <a:lumMod val="25000"/>
                  </a:schemeClr>
                </a:solidFill>
              </a:rPr>
              <a:t> </a:t>
            </a:r>
            <a:r>
              <a:rPr lang="id-ID" sz="4000" b="1" u="sng" dirty="0" smtClean="0">
                <a:solidFill>
                  <a:schemeClr val="accent5">
                    <a:lumMod val="25000"/>
                  </a:schemeClr>
                </a:solidFill>
              </a:rPr>
              <a:t>2</a:t>
            </a:r>
            <a:endParaRPr lang="id-ID"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27584" y="1196752"/>
                <a:ext cx="7920880" cy="5472608"/>
              </a:xfrm>
            </p:spPr>
            <p:txBody>
              <a:bodyPr>
                <a:normAutofit fontScale="32500" lnSpcReduction="20000"/>
              </a:bodyPr>
              <a:lstStyle/>
              <a:p>
                <a:r>
                  <a:rPr lang="en-US" sz="5500" dirty="0" err="1">
                    <a:latin typeface="Arial" pitchFamily="34" charset="0"/>
                    <a:cs typeface="Arial" pitchFamily="34" charset="0"/>
                  </a:rPr>
                  <a:t>Lengkapilah</a:t>
                </a:r>
                <a:r>
                  <a:rPr lang="en-US" sz="5500" dirty="0">
                    <a:latin typeface="Arial" pitchFamily="34" charset="0"/>
                    <a:cs typeface="Arial" pitchFamily="34" charset="0"/>
                  </a:rPr>
                  <a:t> table </a:t>
                </a:r>
                <a:r>
                  <a:rPr lang="en-US" sz="5500" dirty="0" err="1">
                    <a:latin typeface="Arial" pitchFamily="34" charset="0"/>
                    <a:cs typeface="Arial" pitchFamily="34" charset="0"/>
                  </a:rPr>
                  <a:t>keluaran</a:t>
                </a:r>
                <a:r>
                  <a:rPr lang="en-US" sz="5500" dirty="0">
                    <a:latin typeface="Arial" pitchFamily="34" charset="0"/>
                    <a:cs typeface="Arial" pitchFamily="34" charset="0"/>
                  </a:rPr>
                  <a:t> (output) program computer </a:t>
                </a:r>
                <a:r>
                  <a:rPr lang="en-US" sz="5500" dirty="0" err="1">
                    <a:latin typeface="Arial" pitchFamily="34" charset="0"/>
                    <a:cs typeface="Arial" pitchFamily="34" charset="0"/>
                  </a:rPr>
                  <a:t>berikut</a:t>
                </a:r>
                <a:r>
                  <a:rPr lang="en-US" sz="5500" dirty="0">
                    <a:latin typeface="Arial" pitchFamily="34" charset="0"/>
                    <a:cs typeface="Arial" pitchFamily="34" charset="0"/>
                  </a:rPr>
                  <a:t> </a:t>
                </a:r>
                <a:r>
                  <a:rPr lang="en-US" sz="5500" dirty="0" smtClean="0">
                    <a:latin typeface="Arial" pitchFamily="34" charset="0"/>
                    <a:cs typeface="Arial" pitchFamily="34" charset="0"/>
                  </a:rPr>
                  <a:t>:</a:t>
                </a:r>
                <a:endParaRPr lang="id-ID" sz="5500" dirty="0" smtClean="0">
                  <a:latin typeface="Arial" pitchFamily="34" charset="0"/>
                  <a:cs typeface="Arial" pitchFamily="34" charset="0"/>
                </a:endParaRPr>
              </a:p>
              <a:p>
                <a:endParaRPr lang="id-ID" dirty="0" smtClean="0"/>
              </a:p>
              <a:p>
                <a:endParaRPr lang="id-ID" dirty="0" smtClean="0"/>
              </a:p>
              <a:p>
                <a:endParaRPr lang="id-ID" dirty="0" smtClean="0"/>
              </a:p>
              <a:p>
                <a:endParaRPr lang="id-ID" dirty="0"/>
              </a:p>
              <a:p>
                <a:endParaRPr lang="id-ID" dirty="0" smtClean="0"/>
              </a:p>
              <a:p>
                <a:endParaRPr lang="id-ID" dirty="0"/>
              </a:p>
              <a:p>
                <a:endParaRPr lang="id-ID" dirty="0" smtClean="0"/>
              </a:p>
              <a:p>
                <a:endParaRPr lang="id-ID" dirty="0" smtClean="0"/>
              </a:p>
              <a:p>
                <a:endParaRPr lang="id-ID" dirty="0"/>
              </a:p>
              <a:p>
                <a:endParaRPr lang="id-ID" dirty="0"/>
              </a:p>
              <a:p>
                <a:endParaRPr lang="id-ID" dirty="0" smtClean="0"/>
              </a:p>
              <a:p>
                <a:endParaRPr lang="id-ID" dirty="0"/>
              </a:p>
              <a:p>
                <a:endParaRPr lang="id-ID" dirty="0"/>
              </a:p>
              <a:p>
                <a:endParaRPr lang="id-ID" dirty="0" smtClean="0"/>
              </a:p>
              <a:p>
                <a:endParaRPr lang="id-ID" dirty="0" smtClean="0"/>
              </a:p>
              <a:p>
                <a:endParaRPr lang="id-ID" dirty="0" smtClean="0"/>
              </a:p>
              <a:p>
                <a:r>
                  <a:rPr lang="en-US" sz="4900" dirty="0" err="1" smtClean="0">
                    <a:latin typeface="Arial" pitchFamily="34" charset="0"/>
                    <a:cs typeface="Arial" pitchFamily="34" charset="0"/>
                  </a:rPr>
                  <a:t>Lengkapi</a:t>
                </a:r>
                <a:r>
                  <a:rPr lang="en-US" sz="4900" dirty="0" smtClean="0">
                    <a:latin typeface="Arial" pitchFamily="34" charset="0"/>
                    <a:cs typeface="Arial" pitchFamily="34" charset="0"/>
                  </a:rPr>
                  <a:t> </a:t>
                </a:r>
                <a:r>
                  <a:rPr lang="en-US" sz="4900" dirty="0">
                    <a:latin typeface="Arial" pitchFamily="34" charset="0"/>
                    <a:cs typeface="Arial" pitchFamily="34" charset="0"/>
                  </a:rPr>
                  <a:t>table di </a:t>
                </a:r>
                <a:r>
                  <a:rPr lang="en-US" sz="4900" dirty="0" err="1">
                    <a:latin typeface="Arial" pitchFamily="34" charset="0"/>
                    <a:cs typeface="Arial" pitchFamily="34" charset="0"/>
                  </a:rPr>
                  <a:t>atas</a:t>
                </a:r>
                <a:r>
                  <a:rPr lang="en-US" sz="4900" dirty="0">
                    <a:latin typeface="Arial" pitchFamily="34" charset="0"/>
                    <a:cs typeface="Arial" pitchFamily="34" charset="0"/>
                  </a:rPr>
                  <a:t>  </a:t>
                </a:r>
                <a:r>
                  <a:rPr lang="en-US" sz="4900" dirty="0" err="1">
                    <a:latin typeface="Arial" pitchFamily="34" charset="0"/>
                    <a:cs typeface="Arial" pitchFamily="34" charset="0"/>
                  </a:rPr>
                  <a:t>dan</a:t>
                </a:r>
                <a:r>
                  <a:rPr lang="en-US" sz="4900" dirty="0">
                    <a:latin typeface="Arial" pitchFamily="34" charset="0"/>
                    <a:cs typeface="Arial" pitchFamily="34" charset="0"/>
                  </a:rPr>
                  <a:t> </a:t>
                </a:r>
                <a:r>
                  <a:rPr lang="en-US" sz="4900" dirty="0" smtClean="0">
                    <a:latin typeface="Arial" pitchFamily="34" charset="0"/>
                    <a:cs typeface="Arial" pitchFamily="34" charset="0"/>
                  </a:rPr>
                  <a:t>:</a:t>
                </a:r>
                <a:endParaRPr lang="id-ID" sz="4900" dirty="0" smtClean="0">
                  <a:latin typeface="Arial" pitchFamily="34" charset="0"/>
                  <a:cs typeface="Arial" pitchFamily="34" charset="0"/>
                </a:endParaRPr>
              </a:p>
              <a:p>
                <a:pPr marL="533400" indent="-258763">
                  <a:buAutoNum type="alphaLcPeriod"/>
                </a:pPr>
                <a:r>
                  <a:rPr lang="en-US" sz="4900" dirty="0" err="1" smtClean="0">
                    <a:latin typeface="Arial" pitchFamily="34" charset="0"/>
                    <a:cs typeface="Arial" pitchFamily="34" charset="0"/>
                  </a:rPr>
                  <a:t>Tulislah</a:t>
                </a:r>
                <a:r>
                  <a:rPr lang="en-US" sz="4900" dirty="0" smtClean="0">
                    <a:latin typeface="Arial" pitchFamily="34" charset="0"/>
                    <a:cs typeface="Arial" pitchFamily="34" charset="0"/>
                  </a:rPr>
                  <a:t> </a:t>
                </a:r>
                <a:r>
                  <a:rPr lang="en-US" sz="4900" dirty="0" err="1">
                    <a:latin typeface="Arial" pitchFamily="34" charset="0"/>
                    <a:cs typeface="Arial" pitchFamily="34" charset="0"/>
                  </a:rPr>
                  <a:t>persamaan</a:t>
                </a:r>
                <a:r>
                  <a:rPr lang="en-US" sz="4900" dirty="0">
                    <a:latin typeface="Arial" pitchFamily="34" charset="0"/>
                    <a:cs typeface="Arial" pitchFamily="34" charset="0"/>
                  </a:rPr>
                  <a:t> </a:t>
                </a:r>
                <a:r>
                  <a:rPr lang="en-US" sz="4900" dirty="0" err="1">
                    <a:latin typeface="Arial" pitchFamily="34" charset="0"/>
                    <a:cs typeface="Arial" pitchFamily="34" charset="0"/>
                  </a:rPr>
                  <a:t>regresi</a:t>
                </a:r>
                <a:r>
                  <a:rPr lang="en-US" sz="4900" dirty="0">
                    <a:latin typeface="Arial" pitchFamily="34" charset="0"/>
                    <a:cs typeface="Arial" pitchFamily="34" charset="0"/>
                  </a:rPr>
                  <a:t> yang </a:t>
                </a:r>
                <a:r>
                  <a:rPr lang="en-US" sz="4900" dirty="0" err="1">
                    <a:latin typeface="Arial" pitchFamily="34" charset="0"/>
                    <a:cs typeface="Arial" pitchFamily="34" charset="0"/>
                  </a:rPr>
                  <a:t>diperoleh</a:t>
                </a:r>
                <a:r>
                  <a:rPr lang="en-US" sz="4900" dirty="0">
                    <a:latin typeface="Arial" pitchFamily="34" charset="0"/>
                    <a:cs typeface="Arial" pitchFamily="34" charset="0"/>
                  </a:rPr>
                  <a:t> </a:t>
                </a:r>
                <a:r>
                  <a:rPr lang="en-US" sz="4900" dirty="0" smtClean="0">
                    <a:latin typeface="Arial" pitchFamily="34" charset="0"/>
                    <a:cs typeface="Arial" pitchFamily="34" charset="0"/>
                  </a:rPr>
                  <a:t>!</a:t>
                </a:r>
                <a:endParaRPr lang="id-ID" sz="4900" dirty="0" smtClean="0">
                  <a:latin typeface="Arial" pitchFamily="34" charset="0"/>
                  <a:cs typeface="Arial" pitchFamily="34" charset="0"/>
                </a:endParaRPr>
              </a:p>
              <a:p>
                <a:pPr marL="533400" indent="-258763">
                  <a:buAutoNum type="alphaLcPeriod"/>
                </a:pPr>
                <a:r>
                  <a:rPr lang="id-ID" sz="4900" dirty="0">
                    <a:latin typeface="Arial" pitchFamily="34" charset="0"/>
                    <a:cs typeface="Arial" pitchFamily="34" charset="0"/>
                  </a:rPr>
                  <a:t>Jika r = 0,87 b</a:t>
                </a:r>
                <a:r>
                  <a:rPr lang="es-ES" sz="4900" dirty="0" err="1">
                    <a:latin typeface="Arial" pitchFamily="34" charset="0"/>
                    <a:cs typeface="Arial" pitchFamily="34" charset="0"/>
                  </a:rPr>
                  <a:t>agaimana</a:t>
                </a:r>
                <a:r>
                  <a:rPr lang="es-ES" sz="4900" dirty="0">
                    <a:latin typeface="Arial" pitchFamily="34" charset="0"/>
                    <a:cs typeface="Arial" pitchFamily="34" charset="0"/>
                  </a:rPr>
                  <a:t> </a:t>
                </a:r>
                <a:r>
                  <a:rPr lang="es-ES" sz="4900" dirty="0" err="1">
                    <a:latin typeface="Arial" pitchFamily="34" charset="0"/>
                    <a:cs typeface="Arial" pitchFamily="34" charset="0"/>
                  </a:rPr>
                  <a:t>hubungan</a:t>
                </a:r>
                <a:r>
                  <a:rPr lang="es-ES" sz="4900" dirty="0">
                    <a:latin typeface="Arial" pitchFamily="34" charset="0"/>
                    <a:cs typeface="Arial" pitchFamily="34" charset="0"/>
                  </a:rPr>
                  <a:t> </a:t>
                </a:r>
                <a:r>
                  <a:rPr lang="id-ID" sz="4900" dirty="0" smtClean="0">
                    <a:latin typeface="Arial" pitchFamily="34" charset="0"/>
                    <a:cs typeface="Arial" pitchFamily="34" charset="0"/>
                  </a:rPr>
                  <a:t>dan kontribusi</a:t>
                </a:r>
                <a:r>
                  <a:rPr lang="es-ES" sz="4900" dirty="0" smtClean="0">
                    <a:latin typeface="Arial" pitchFamily="34" charset="0"/>
                    <a:cs typeface="Arial" pitchFamily="34" charset="0"/>
                  </a:rPr>
                  <a:t> </a:t>
                </a:r>
                <a:r>
                  <a:rPr lang="es-ES" sz="4900" dirty="0">
                    <a:latin typeface="Arial" pitchFamily="34" charset="0"/>
                    <a:cs typeface="Arial" pitchFamily="34" charset="0"/>
                  </a:rPr>
                  <a:t>variable X </a:t>
                </a:r>
                <a:r>
                  <a:rPr lang="id-ID" sz="4900" dirty="0" smtClean="0">
                    <a:latin typeface="Arial" pitchFamily="34" charset="0"/>
                    <a:cs typeface="Arial" pitchFamily="34" charset="0"/>
                  </a:rPr>
                  <a:t>terhadap</a:t>
                </a:r>
                <a:r>
                  <a:rPr lang="es-ES" sz="4900" dirty="0" smtClean="0">
                    <a:latin typeface="Arial" pitchFamily="34" charset="0"/>
                    <a:cs typeface="Arial" pitchFamily="34" charset="0"/>
                  </a:rPr>
                  <a:t> Y</a:t>
                </a:r>
                <a:r>
                  <a:rPr lang="id-ID" sz="4900" dirty="0" smtClean="0">
                    <a:latin typeface="Arial" pitchFamily="34" charset="0"/>
                    <a:cs typeface="Arial" pitchFamily="34" charset="0"/>
                  </a:rPr>
                  <a:t> ?</a:t>
                </a:r>
                <a:endParaRPr lang="id-ID" sz="4900" dirty="0">
                  <a:latin typeface="Arial" pitchFamily="34" charset="0"/>
                  <a:cs typeface="Arial" pitchFamily="34" charset="0"/>
                </a:endParaRPr>
              </a:p>
              <a:p>
                <a:pPr marL="274638" lvl="0" indent="0">
                  <a:buNone/>
                </a:pPr>
                <a:r>
                  <a:rPr lang="id-ID" sz="4900" dirty="0" smtClean="0">
                    <a:latin typeface="Arial" pitchFamily="34" charset="0"/>
                    <a:cs typeface="Arial" pitchFamily="34" charset="0"/>
                  </a:rPr>
                  <a:t>b. </a:t>
                </a:r>
                <a:r>
                  <a:rPr lang="en-US" sz="4900" dirty="0" err="1" smtClean="0">
                    <a:latin typeface="Arial" pitchFamily="34" charset="0"/>
                    <a:cs typeface="Arial" pitchFamily="34" charset="0"/>
                  </a:rPr>
                  <a:t>Lakukan</a:t>
                </a:r>
                <a:r>
                  <a:rPr lang="en-US" sz="4900" dirty="0" smtClean="0">
                    <a:latin typeface="Arial" pitchFamily="34" charset="0"/>
                    <a:cs typeface="Arial" pitchFamily="34" charset="0"/>
                  </a:rPr>
                  <a:t> </a:t>
                </a:r>
                <a:r>
                  <a:rPr lang="en-US" sz="4900" dirty="0" err="1">
                    <a:latin typeface="Arial" pitchFamily="34" charset="0"/>
                    <a:cs typeface="Arial" pitchFamily="34" charset="0"/>
                  </a:rPr>
                  <a:t>uji</a:t>
                </a:r>
                <a:r>
                  <a:rPr lang="en-US" sz="4900" dirty="0">
                    <a:latin typeface="Arial" pitchFamily="34" charset="0"/>
                    <a:cs typeface="Arial" pitchFamily="34" charset="0"/>
                  </a:rPr>
                  <a:t>-</a:t>
                </a:r>
                <a:r>
                  <a:rPr lang="en-US" sz="4900" i="1" dirty="0">
                    <a:latin typeface="Arial" pitchFamily="34" charset="0"/>
                    <a:cs typeface="Arial" pitchFamily="34" charset="0"/>
                  </a:rPr>
                  <a:t>t</a:t>
                </a:r>
                <a:r>
                  <a:rPr lang="en-US" sz="4900" dirty="0">
                    <a:latin typeface="Arial" pitchFamily="34" charset="0"/>
                    <a:cs typeface="Arial" pitchFamily="34" charset="0"/>
                  </a:rPr>
                  <a:t> </a:t>
                </a:r>
                <a:r>
                  <a:rPr lang="en-US" sz="4900" dirty="0" err="1">
                    <a:latin typeface="Arial" pitchFamily="34" charset="0"/>
                    <a:cs typeface="Arial" pitchFamily="34" charset="0"/>
                  </a:rPr>
                  <a:t>pada</a:t>
                </a:r>
                <a:r>
                  <a:rPr lang="en-US" sz="4900" dirty="0">
                    <a:latin typeface="Arial" pitchFamily="34" charset="0"/>
                    <a:cs typeface="Arial" pitchFamily="34" charset="0"/>
                  </a:rPr>
                  <a:t> </a:t>
                </a:r>
                <a:r>
                  <a:rPr lang="en-US" sz="4900" i="1" dirty="0">
                    <a:latin typeface="Arial" pitchFamily="34" charset="0"/>
                    <a:cs typeface="Arial" pitchFamily="34" charset="0"/>
                  </a:rPr>
                  <a:t>α</a:t>
                </a:r>
                <a:r>
                  <a:rPr lang="en-US" sz="4900" dirty="0">
                    <a:latin typeface="Arial" pitchFamily="34" charset="0"/>
                    <a:cs typeface="Arial" pitchFamily="34" charset="0"/>
                  </a:rPr>
                  <a:t> = 5% </a:t>
                </a:r>
                <a:r>
                  <a:rPr lang="en-US" sz="4900" dirty="0" err="1" smtClean="0">
                    <a:latin typeface="Arial" pitchFamily="34" charset="0"/>
                    <a:cs typeface="Arial" pitchFamily="34" charset="0"/>
                  </a:rPr>
                  <a:t>untuk</a:t>
                </a:r>
                <a:r>
                  <a:rPr lang="id-ID" sz="4900" dirty="0">
                    <a:latin typeface="Arial" pitchFamily="34" charset="0"/>
                    <a:cs typeface="Arial" pitchFamily="34" charset="0"/>
                  </a:rPr>
                  <a:t> </a:t>
                </a:r>
                <a:r>
                  <a:rPr lang="id-ID" sz="4900" dirty="0" smtClean="0">
                    <a:latin typeface="Arial" pitchFamily="34" charset="0"/>
                    <a:cs typeface="Arial" pitchFamily="34" charset="0"/>
                  </a:rPr>
                  <a:t>  </a:t>
                </a:r>
                <a:r>
                  <a:rPr lang="en-US" sz="4900" dirty="0" smtClean="0">
                    <a:latin typeface="Arial" pitchFamily="34" charset="0"/>
                    <a:cs typeface="Arial" pitchFamily="34" charset="0"/>
                  </a:rPr>
                  <a:t>Ho </a:t>
                </a:r>
                <a:r>
                  <a:rPr lang="en-US" sz="4900" dirty="0">
                    <a:latin typeface="Arial" pitchFamily="34" charset="0"/>
                    <a:cs typeface="Arial" pitchFamily="34" charset="0"/>
                  </a:rPr>
                  <a:t>: β = 0  </a:t>
                </a:r>
                <a:r>
                  <a:rPr lang="id-ID" sz="4900" dirty="0" smtClean="0">
                    <a:latin typeface="Arial" pitchFamily="34" charset="0"/>
                    <a:cs typeface="Arial" pitchFamily="34" charset="0"/>
                  </a:rPr>
                  <a:t>dan </a:t>
                </a:r>
                <a:r>
                  <a:rPr lang="en-US" sz="4900" dirty="0" smtClean="0">
                    <a:latin typeface="Arial" pitchFamily="34" charset="0"/>
                    <a:cs typeface="Arial" pitchFamily="34" charset="0"/>
                  </a:rPr>
                  <a:t>Ha </a:t>
                </a:r>
                <a:r>
                  <a:rPr lang="en-US" sz="4900" dirty="0">
                    <a:latin typeface="Arial" pitchFamily="34" charset="0"/>
                    <a:cs typeface="Arial" pitchFamily="34" charset="0"/>
                  </a:rPr>
                  <a:t>: β </a:t>
                </a:r>
                <a14:m>
                  <m:oMath xmlns:m="http://schemas.openxmlformats.org/officeDocument/2006/math">
                    <m:r>
                      <a:rPr lang="en-US" sz="4900" i="1">
                        <a:latin typeface="Cambria Math"/>
                      </a:rPr>
                      <m:t>≠</m:t>
                    </m:r>
                  </m:oMath>
                </a14:m>
                <a:r>
                  <a:rPr lang="en-US" sz="4900" dirty="0">
                    <a:latin typeface="Arial" pitchFamily="34" charset="0"/>
                    <a:cs typeface="Arial" pitchFamily="34" charset="0"/>
                  </a:rPr>
                  <a:t> 0	</a:t>
                </a:r>
                <a:endParaRPr lang="id-ID" sz="4900" dirty="0">
                  <a:latin typeface="Arial" pitchFamily="34" charset="0"/>
                  <a:cs typeface="Arial" pitchFamily="34" charset="0"/>
                </a:endParaRPr>
              </a:p>
              <a:p>
                <a:pPr marL="274638" lvl="0" indent="0">
                  <a:buNone/>
                </a:pPr>
                <a:r>
                  <a:rPr lang="id-ID" sz="4900" dirty="0" smtClean="0">
                    <a:latin typeface="Arial" pitchFamily="34" charset="0"/>
                    <a:cs typeface="Arial" pitchFamily="34" charset="0"/>
                  </a:rPr>
                  <a:t>c.  </a:t>
                </a:r>
                <a:r>
                  <a:rPr lang="en-US" sz="4900" dirty="0" err="1" smtClean="0">
                    <a:latin typeface="Arial" pitchFamily="34" charset="0"/>
                    <a:cs typeface="Arial" pitchFamily="34" charset="0"/>
                  </a:rPr>
                  <a:t>Lakukan</a:t>
                </a:r>
                <a:r>
                  <a:rPr lang="en-US" sz="4900" dirty="0" smtClean="0">
                    <a:latin typeface="Arial" pitchFamily="34" charset="0"/>
                    <a:cs typeface="Arial" pitchFamily="34" charset="0"/>
                  </a:rPr>
                  <a:t> </a:t>
                </a:r>
                <a:r>
                  <a:rPr lang="en-US" sz="4900" dirty="0" err="1">
                    <a:latin typeface="Arial" pitchFamily="34" charset="0"/>
                    <a:cs typeface="Arial" pitchFamily="34" charset="0"/>
                  </a:rPr>
                  <a:t>uji</a:t>
                </a:r>
                <a:r>
                  <a:rPr lang="en-US" sz="4900" dirty="0">
                    <a:latin typeface="Arial" pitchFamily="34" charset="0"/>
                    <a:cs typeface="Arial" pitchFamily="34" charset="0"/>
                  </a:rPr>
                  <a:t> </a:t>
                </a:r>
                <a:r>
                  <a:rPr lang="en-US" sz="4900" i="1" dirty="0">
                    <a:latin typeface="Arial" pitchFamily="34" charset="0"/>
                    <a:cs typeface="Arial" pitchFamily="34" charset="0"/>
                  </a:rPr>
                  <a:t>F </a:t>
                </a:r>
                <a:r>
                  <a:rPr lang="en-US" sz="4900" dirty="0" err="1">
                    <a:latin typeface="Arial" pitchFamily="34" charset="0"/>
                    <a:cs typeface="Arial" pitchFamily="34" charset="0"/>
                  </a:rPr>
                  <a:t>pada</a:t>
                </a:r>
                <a:r>
                  <a:rPr lang="en-US" sz="4900" dirty="0">
                    <a:latin typeface="Arial" pitchFamily="34" charset="0"/>
                    <a:cs typeface="Arial" pitchFamily="34" charset="0"/>
                  </a:rPr>
                  <a:t> α = 5% </a:t>
                </a:r>
                <a:r>
                  <a:rPr lang="en-US" sz="4900" dirty="0" err="1">
                    <a:latin typeface="Arial" pitchFamily="34" charset="0"/>
                    <a:cs typeface="Arial" pitchFamily="34" charset="0"/>
                  </a:rPr>
                  <a:t>untuk</a:t>
                </a:r>
                <a:r>
                  <a:rPr lang="en-US" sz="4900" dirty="0">
                    <a:latin typeface="Arial" pitchFamily="34" charset="0"/>
                    <a:cs typeface="Arial" pitchFamily="34" charset="0"/>
                  </a:rPr>
                  <a:t> </a:t>
                </a:r>
                <a:r>
                  <a:rPr lang="en-US" sz="4900" dirty="0" err="1">
                    <a:latin typeface="Arial" pitchFamily="34" charset="0"/>
                    <a:cs typeface="Arial" pitchFamily="34" charset="0"/>
                  </a:rPr>
                  <a:t>keberartian</a:t>
                </a:r>
                <a:r>
                  <a:rPr lang="en-US" sz="4900" dirty="0">
                    <a:latin typeface="Arial" pitchFamily="34" charset="0"/>
                    <a:cs typeface="Arial" pitchFamily="34" charset="0"/>
                  </a:rPr>
                  <a:t> model (Ho : </a:t>
                </a:r>
                <a:r>
                  <a:rPr lang="en-US" sz="4900" i="1" dirty="0">
                    <a:latin typeface="Arial" pitchFamily="34" charset="0"/>
                    <a:cs typeface="Arial" pitchFamily="34" charset="0"/>
                  </a:rPr>
                  <a:t>B </a:t>
                </a:r>
                <a:r>
                  <a:rPr lang="en-US" sz="4900" dirty="0">
                    <a:latin typeface="Arial" pitchFamily="34" charset="0"/>
                    <a:cs typeface="Arial" pitchFamily="34" charset="0"/>
                  </a:rPr>
                  <a:t>= 0, Ha : </a:t>
                </a:r>
                <a:r>
                  <a:rPr lang="en-US" sz="4900" i="1" dirty="0">
                    <a:latin typeface="Arial" pitchFamily="34" charset="0"/>
                    <a:cs typeface="Arial" pitchFamily="34" charset="0"/>
                  </a:rPr>
                  <a:t>B </a:t>
                </a:r>
                <a14:m>
                  <m:oMath xmlns:m="http://schemas.openxmlformats.org/officeDocument/2006/math">
                    <m:r>
                      <a:rPr lang="en-US" sz="4900" i="1">
                        <a:latin typeface="Cambria Math"/>
                      </a:rPr>
                      <m:t>≠</m:t>
                    </m:r>
                  </m:oMath>
                </a14:m>
                <a:r>
                  <a:rPr lang="en-US" sz="4900" dirty="0">
                    <a:latin typeface="Arial" pitchFamily="34" charset="0"/>
                    <a:cs typeface="Arial" pitchFamily="34" charset="0"/>
                  </a:rPr>
                  <a:t> 0)!</a:t>
                </a:r>
                <a:endParaRPr lang="id-ID" sz="4900" dirty="0">
                  <a:latin typeface="Arial" pitchFamily="34" charset="0"/>
                  <a:cs typeface="Arial" pitchFamily="34" charset="0"/>
                </a:endParaRPr>
              </a:p>
              <a:p>
                <a:pPr marL="274638" indent="0">
                  <a:buNone/>
                </a:pPr>
                <a:r>
                  <a:rPr lang="id-ID" sz="4900" dirty="0" smtClean="0">
                    <a:latin typeface="Arial" pitchFamily="34" charset="0"/>
                    <a:cs typeface="Arial" pitchFamily="34" charset="0"/>
                  </a:rPr>
                  <a:t>d.  </a:t>
                </a:r>
                <a:r>
                  <a:rPr lang="en-US" sz="4900" dirty="0" err="1" smtClean="0">
                    <a:latin typeface="Arial" pitchFamily="34" charset="0"/>
                    <a:cs typeface="Arial" pitchFamily="34" charset="0"/>
                  </a:rPr>
                  <a:t>Apakah</a:t>
                </a:r>
                <a:r>
                  <a:rPr lang="en-US" sz="4900" dirty="0" smtClean="0">
                    <a:latin typeface="Arial" pitchFamily="34" charset="0"/>
                    <a:cs typeface="Arial" pitchFamily="34" charset="0"/>
                  </a:rPr>
                  <a:t> </a:t>
                </a:r>
                <a:r>
                  <a:rPr lang="en-US" sz="4900" dirty="0" err="1">
                    <a:latin typeface="Arial" pitchFamily="34" charset="0"/>
                    <a:cs typeface="Arial" pitchFamily="34" charset="0"/>
                  </a:rPr>
                  <a:t>hasil</a:t>
                </a:r>
                <a:r>
                  <a:rPr lang="en-US" sz="4900" dirty="0">
                    <a:latin typeface="Arial" pitchFamily="34" charset="0"/>
                    <a:cs typeface="Arial" pitchFamily="34" charset="0"/>
                  </a:rPr>
                  <a:t> </a:t>
                </a:r>
                <a:r>
                  <a:rPr lang="en-US" sz="4900" dirty="0" err="1">
                    <a:latin typeface="Arial" pitchFamily="34" charset="0"/>
                    <a:cs typeface="Arial" pitchFamily="34" charset="0"/>
                  </a:rPr>
                  <a:t>pengujian</a:t>
                </a:r>
                <a:r>
                  <a:rPr lang="en-US" sz="4900" dirty="0">
                    <a:latin typeface="Arial" pitchFamily="34" charset="0"/>
                    <a:cs typeface="Arial" pitchFamily="34" charset="0"/>
                  </a:rPr>
                  <a:t> </a:t>
                </a:r>
                <a:r>
                  <a:rPr lang="en-US" sz="4900" dirty="0" err="1">
                    <a:latin typeface="Arial" pitchFamily="34" charset="0"/>
                    <a:cs typeface="Arial" pitchFamily="34" charset="0"/>
                  </a:rPr>
                  <a:t>antara</a:t>
                </a:r>
                <a:r>
                  <a:rPr lang="en-US" sz="4900" dirty="0">
                    <a:latin typeface="Arial" pitchFamily="34" charset="0"/>
                    <a:cs typeface="Arial" pitchFamily="34" charset="0"/>
                  </a:rPr>
                  <a:t> </a:t>
                </a:r>
                <a:r>
                  <a:rPr lang="en-US" sz="4900" dirty="0" err="1">
                    <a:latin typeface="Arial" pitchFamily="34" charset="0"/>
                    <a:cs typeface="Arial" pitchFamily="34" charset="0"/>
                  </a:rPr>
                  <a:t>uji</a:t>
                </a:r>
                <a:r>
                  <a:rPr lang="en-US" sz="4900" dirty="0">
                    <a:latin typeface="Arial" pitchFamily="34" charset="0"/>
                    <a:cs typeface="Arial" pitchFamily="34" charset="0"/>
                  </a:rPr>
                  <a:t> </a:t>
                </a:r>
                <a:r>
                  <a:rPr lang="en-US" sz="4900" i="1" dirty="0">
                    <a:latin typeface="Arial" pitchFamily="34" charset="0"/>
                    <a:cs typeface="Arial" pitchFamily="34" charset="0"/>
                  </a:rPr>
                  <a:t>t</a:t>
                </a:r>
                <a:r>
                  <a:rPr lang="en-US" sz="4900" dirty="0">
                    <a:latin typeface="Arial" pitchFamily="34" charset="0"/>
                    <a:cs typeface="Arial" pitchFamily="34" charset="0"/>
                  </a:rPr>
                  <a:t> </a:t>
                </a:r>
                <a:r>
                  <a:rPr lang="en-US" sz="4900" dirty="0" err="1">
                    <a:latin typeface="Arial" pitchFamily="34" charset="0"/>
                    <a:cs typeface="Arial" pitchFamily="34" charset="0"/>
                  </a:rPr>
                  <a:t>dan</a:t>
                </a:r>
                <a:r>
                  <a:rPr lang="en-US" sz="4900" dirty="0">
                    <a:latin typeface="Arial" pitchFamily="34" charset="0"/>
                    <a:cs typeface="Arial" pitchFamily="34" charset="0"/>
                  </a:rPr>
                  <a:t> </a:t>
                </a:r>
                <a:r>
                  <a:rPr lang="en-US" sz="4900" dirty="0" err="1">
                    <a:latin typeface="Arial" pitchFamily="34" charset="0"/>
                    <a:cs typeface="Arial" pitchFamily="34" charset="0"/>
                  </a:rPr>
                  <a:t>uji</a:t>
                </a:r>
                <a:r>
                  <a:rPr lang="en-US" sz="4900" dirty="0">
                    <a:latin typeface="Arial" pitchFamily="34" charset="0"/>
                    <a:cs typeface="Arial" pitchFamily="34" charset="0"/>
                  </a:rPr>
                  <a:t> </a:t>
                </a:r>
                <a:r>
                  <a:rPr lang="en-US" sz="4900" i="1" dirty="0">
                    <a:latin typeface="Arial" pitchFamily="34" charset="0"/>
                    <a:cs typeface="Arial" pitchFamily="34" charset="0"/>
                  </a:rPr>
                  <a:t>F</a:t>
                </a:r>
                <a:r>
                  <a:rPr lang="en-US" sz="4900" dirty="0">
                    <a:latin typeface="Arial" pitchFamily="34" charset="0"/>
                    <a:cs typeface="Arial" pitchFamily="34" charset="0"/>
                  </a:rPr>
                  <a:t> </a:t>
                </a:r>
                <a:r>
                  <a:rPr lang="en-US" sz="4900" dirty="0" err="1">
                    <a:latin typeface="Arial" pitchFamily="34" charset="0"/>
                    <a:cs typeface="Arial" pitchFamily="34" charset="0"/>
                  </a:rPr>
                  <a:t>memberikan</a:t>
                </a:r>
                <a:r>
                  <a:rPr lang="en-US" sz="4900" dirty="0">
                    <a:latin typeface="Arial" pitchFamily="34" charset="0"/>
                    <a:cs typeface="Arial" pitchFamily="34" charset="0"/>
                  </a:rPr>
                  <a:t> </a:t>
                </a:r>
                <a:r>
                  <a:rPr lang="en-US" sz="4900" dirty="0" err="1">
                    <a:latin typeface="Arial" pitchFamily="34" charset="0"/>
                    <a:cs typeface="Arial" pitchFamily="34" charset="0"/>
                  </a:rPr>
                  <a:t>hasil</a:t>
                </a:r>
                <a:r>
                  <a:rPr lang="en-US" sz="4900" dirty="0">
                    <a:latin typeface="Arial" pitchFamily="34" charset="0"/>
                    <a:cs typeface="Arial" pitchFamily="34" charset="0"/>
                  </a:rPr>
                  <a:t> yang </a:t>
                </a:r>
                <a:r>
                  <a:rPr lang="en-US" sz="4900" dirty="0" err="1">
                    <a:latin typeface="Arial" pitchFamily="34" charset="0"/>
                    <a:cs typeface="Arial" pitchFamily="34" charset="0"/>
                  </a:rPr>
                  <a:t>sama</a:t>
                </a:r>
                <a:r>
                  <a:rPr lang="en-US" sz="4900" dirty="0" smtClean="0">
                    <a:latin typeface="Arial" pitchFamily="34" charset="0"/>
                    <a:cs typeface="Arial" pitchFamily="34" charset="0"/>
                  </a:rPr>
                  <a:t>?</a:t>
                </a:r>
                <a:endParaRPr lang="id-ID" sz="4900" dirty="0" smtClean="0">
                  <a:latin typeface="Arial" pitchFamily="34" charset="0"/>
                  <a:cs typeface="Arial"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27584" y="1196752"/>
                <a:ext cx="7920880" cy="5472608"/>
              </a:xfrm>
              <a:blipFill rotWithShape="1">
                <a:blip r:embed="rId2"/>
                <a:stretch>
                  <a:fillRect l="-539" t="-1002"/>
                </a:stretch>
              </a:blipFill>
            </p:spPr>
            <p:txBody>
              <a:bodyPr/>
              <a:lstStyle/>
              <a:p>
                <a:r>
                  <a:rPr lang="id-ID">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208608941"/>
              </p:ext>
            </p:extLst>
          </p:nvPr>
        </p:nvGraphicFramePr>
        <p:xfrm>
          <a:off x="1187624" y="1556792"/>
          <a:ext cx="6048672" cy="2821105"/>
        </p:xfrm>
        <a:graphic>
          <a:graphicData uri="http://schemas.openxmlformats.org/drawingml/2006/table">
            <a:tbl>
              <a:tblPr firstRow="1" firstCol="1" bandRow="1">
                <a:tableStyleId>{5C22544A-7EE6-4342-B048-85BDC9FD1C3A}</a:tableStyleId>
              </a:tblPr>
              <a:tblGrid>
                <a:gridCol w="1368152"/>
                <a:gridCol w="1296144"/>
                <a:gridCol w="1324564"/>
                <a:gridCol w="1195716"/>
                <a:gridCol w="864096"/>
              </a:tblGrid>
              <a:tr h="0">
                <a:tc>
                  <a:txBody>
                    <a:bodyPr/>
                    <a:lstStyle/>
                    <a:p>
                      <a:pPr marL="457200" algn="l">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c>
                  <a:txBody>
                    <a:bodyPr/>
                    <a:lstStyle/>
                    <a:p>
                      <a:pPr marL="98425" indent="0" algn="ctr">
                        <a:lnSpc>
                          <a:spcPct val="115000"/>
                        </a:lnSpc>
                        <a:spcAft>
                          <a:spcPts val="0"/>
                        </a:spcAft>
                      </a:pPr>
                      <a:r>
                        <a:rPr lang="en-US" sz="1600" dirty="0">
                          <a:effectLst/>
                          <a:latin typeface="Arial" pitchFamily="34" charset="0"/>
                          <a:cs typeface="Arial" pitchFamily="34" charset="0"/>
                        </a:rPr>
                        <a:t>coefficient</a:t>
                      </a:r>
                      <a:endParaRPr lang="id-ID" sz="1600" dirty="0">
                        <a:effectLst/>
                        <a:latin typeface="Arial" pitchFamily="34" charset="0"/>
                        <a:ea typeface="Calibri"/>
                        <a:cs typeface="Arial" pitchFamily="34" charset="0"/>
                      </a:endParaRPr>
                    </a:p>
                  </a:txBody>
                  <a:tcPr marL="68580" marR="68580" marT="0" marB="0"/>
                </a:tc>
                <a:tc>
                  <a:txBody>
                    <a:bodyPr/>
                    <a:lstStyle/>
                    <a:p>
                      <a:pPr marL="182563" indent="0" algn="ctr">
                        <a:lnSpc>
                          <a:spcPct val="115000"/>
                        </a:lnSpc>
                        <a:spcAft>
                          <a:spcPts val="0"/>
                        </a:spcAft>
                      </a:pPr>
                      <a:r>
                        <a:rPr lang="en-US" sz="1600" dirty="0">
                          <a:effectLst/>
                          <a:latin typeface="Arial" pitchFamily="34" charset="0"/>
                          <a:cs typeface="Arial" pitchFamily="34" charset="0"/>
                        </a:rPr>
                        <a:t>Standard error</a:t>
                      </a:r>
                      <a:endParaRPr lang="id-ID" sz="1600" dirty="0">
                        <a:effectLst/>
                        <a:latin typeface="Arial" pitchFamily="34" charset="0"/>
                        <a:ea typeface="Calibri"/>
                        <a:cs typeface="Arial" pitchFamily="34" charset="0"/>
                      </a:endParaRPr>
                    </a:p>
                  </a:txBody>
                  <a:tcPr marL="68580" marR="68580" marT="0" marB="0"/>
                </a:tc>
                <a:tc>
                  <a:txBody>
                    <a:bodyPr/>
                    <a:lstStyle/>
                    <a:p>
                      <a:pPr marL="92075" indent="0" algn="l">
                        <a:lnSpc>
                          <a:spcPct val="115000"/>
                        </a:lnSpc>
                        <a:spcAft>
                          <a:spcPts val="0"/>
                        </a:spcAft>
                      </a:pPr>
                      <a:r>
                        <a:rPr lang="en-US" sz="1600" dirty="0">
                          <a:effectLst/>
                          <a:latin typeface="Arial" pitchFamily="34" charset="0"/>
                          <a:cs typeface="Arial" pitchFamily="34" charset="0"/>
                        </a:rPr>
                        <a:t>t- statistic</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r>
              <a:tr h="0">
                <a:tc>
                  <a:txBody>
                    <a:bodyPr/>
                    <a:lstStyle/>
                    <a:p>
                      <a:pPr marL="93663" indent="0" algn="l">
                        <a:lnSpc>
                          <a:spcPct val="115000"/>
                        </a:lnSpc>
                        <a:spcAft>
                          <a:spcPts val="0"/>
                        </a:spcAft>
                      </a:pPr>
                      <a:r>
                        <a:rPr lang="en-US" sz="1600" dirty="0" err="1">
                          <a:effectLst/>
                          <a:latin typeface="Arial" pitchFamily="34" charset="0"/>
                          <a:cs typeface="Arial" pitchFamily="34" charset="0"/>
                        </a:rPr>
                        <a:t>intecept</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50,43</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80,95</a:t>
                      </a:r>
                      <a:endParaRPr lang="id-ID" sz="160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a:effectLst/>
                          <a:latin typeface="Arial" pitchFamily="34" charset="0"/>
                          <a:cs typeface="Arial" pitchFamily="34" charset="0"/>
                        </a:rPr>
                        <a:t> </a:t>
                      </a:r>
                      <a:endParaRPr lang="id-ID" sz="160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a:effectLst/>
                          <a:latin typeface="Arial" pitchFamily="34" charset="0"/>
                          <a:cs typeface="Arial" pitchFamily="34" charset="0"/>
                        </a:rPr>
                        <a:t> </a:t>
                      </a:r>
                      <a:endParaRPr lang="id-ID" sz="1600">
                        <a:effectLst/>
                        <a:latin typeface="Arial" pitchFamily="34" charset="0"/>
                        <a:ea typeface="Calibri"/>
                        <a:cs typeface="Arial" pitchFamily="34" charset="0"/>
                      </a:endParaRPr>
                    </a:p>
                  </a:txBody>
                  <a:tcPr marL="68580" marR="68580" marT="0" marB="0"/>
                </a:tc>
              </a:tr>
              <a:tr h="577777">
                <a:tc>
                  <a:txBody>
                    <a:bodyPr/>
                    <a:lstStyle/>
                    <a:p>
                      <a:pPr marL="93663" indent="0" algn="l">
                        <a:lnSpc>
                          <a:spcPct val="115000"/>
                        </a:lnSpc>
                        <a:spcAft>
                          <a:spcPts val="0"/>
                        </a:spcAft>
                      </a:pPr>
                      <a:r>
                        <a:rPr lang="en-US" sz="1600" dirty="0">
                          <a:effectLst/>
                          <a:latin typeface="Arial" pitchFamily="34" charset="0"/>
                          <a:cs typeface="Arial" pitchFamily="34" charset="0"/>
                        </a:rPr>
                        <a:t>X variable 1</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1,17</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1,80</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r>
              <a:tr h="273685">
                <a:tc>
                  <a:txBody>
                    <a:bodyPr/>
                    <a:lstStyle/>
                    <a:p>
                      <a:pPr marL="93663" indent="0" algn="l">
                        <a:lnSpc>
                          <a:spcPct val="115000"/>
                        </a:lnSpc>
                        <a:spcAft>
                          <a:spcPts val="0"/>
                        </a:spcAft>
                      </a:pPr>
                      <a:r>
                        <a:rPr lang="en-US" sz="1600" dirty="0">
                          <a:effectLst/>
                          <a:latin typeface="Arial" pitchFamily="34" charset="0"/>
                          <a:cs typeface="Arial" pitchFamily="34" charset="0"/>
                        </a:rPr>
                        <a:t>ANOVA</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a:effectLst/>
                          <a:latin typeface="Arial" pitchFamily="34" charset="0"/>
                          <a:cs typeface="Arial" pitchFamily="34" charset="0"/>
                        </a:rPr>
                        <a:t> </a:t>
                      </a:r>
                      <a:endParaRPr lang="id-ID" sz="160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a:effectLst/>
                          <a:latin typeface="Arial" pitchFamily="34" charset="0"/>
                          <a:cs typeface="Arial" pitchFamily="34" charset="0"/>
                        </a:rPr>
                        <a:t> </a:t>
                      </a:r>
                      <a:endParaRPr lang="id-ID" sz="160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a:effectLst/>
                          <a:latin typeface="Arial" pitchFamily="34" charset="0"/>
                          <a:cs typeface="Arial" pitchFamily="34" charset="0"/>
                        </a:rPr>
                        <a:t> </a:t>
                      </a:r>
                      <a:endParaRPr lang="id-ID" sz="1600">
                        <a:effectLst/>
                        <a:latin typeface="Arial" pitchFamily="34" charset="0"/>
                        <a:ea typeface="Calibri"/>
                        <a:cs typeface="Arial" pitchFamily="34" charset="0"/>
                      </a:endParaRPr>
                    </a:p>
                  </a:txBody>
                  <a:tcPr marL="68580" marR="68580" marT="0" marB="0"/>
                </a:tc>
              </a:tr>
              <a:tr h="0">
                <a:tc>
                  <a:txBody>
                    <a:bodyPr/>
                    <a:lstStyle/>
                    <a:p>
                      <a:pPr marL="457200" algn="l">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df</a:t>
                      </a:r>
                      <a:endParaRPr lang="id-ID" sz="160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SS</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MS</a:t>
                      </a:r>
                      <a:endParaRPr lang="id-ID" sz="160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F</a:t>
                      </a:r>
                      <a:endParaRPr lang="id-ID" sz="1600">
                        <a:effectLst/>
                        <a:latin typeface="Arial" pitchFamily="34" charset="0"/>
                        <a:ea typeface="Calibri"/>
                        <a:cs typeface="Arial" pitchFamily="34" charset="0"/>
                      </a:endParaRPr>
                    </a:p>
                  </a:txBody>
                  <a:tcPr marL="68580" marR="68580" marT="0" marB="0"/>
                </a:tc>
              </a:tr>
              <a:tr h="0">
                <a:tc>
                  <a:txBody>
                    <a:bodyPr/>
                    <a:lstStyle/>
                    <a:p>
                      <a:pPr marL="93663" indent="0" algn="l">
                        <a:lnSpc>
                          <a:spcPct val="115000"/>
                        </a:lnSpc>
                        <a:spcAft>
                          <a:spcPts val="0"/>
                        </a:spcAft>
                      </a:pPr>
                      <a:r>
                        <a:rPr lang="en-US" sz="1600" dirty="0">
                          <a:effectLst/>
                          <a:latin typeface="Arial" pitchFamily="34" charset="0"/>
                          <a:cs typeface="Arial" pitchFamily="34" charset="0"/>
                        </a:rPr>
                        <a:t>Regression</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1</a:t>
                      </a:r>
                      <a:endParaRPr lang="id-ID" sz="160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2.388</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a:t>
                      </a:r>
                      <a:endParaRPr lang="id-ID" sz="1600" dirty="0">
                        <a:effectLst/>
                        <a:latin typeface="Arial" pitchFamily="34" charset="0"/>
                        <a:ea typeface="Calibri"/>
                        <a:cs typeface="Arial" pitchFamily="34" charset="0"/>
                      </a:endParaRPr>
                    </a:p>
                  </a:txBody>
                  <a:tcPr marL="68580" marR="68580" marT="0" marB="0"/>
                </a:tc>
              </a:tr>
              <a:tr h="0">
                <a:tc>
                  <a:txBody>
                    <a:bodyPr/>
                    <a:lstStyle/>
                    <a:p>
                      <a:pPr marL="93663" indent="0" algn="l">
                        <a:lnSpc>
                          <a:spcPct val="115000"/>
                        </a:lnSpc>
                        <a:spcAft>
                          <a:spcPts val="0"/>
                        </a:spcAft>
                      </a:pPr>
                      <a:r>
                        <a:rPr lang="en-US" sz="1600" dirty="0">
                          <a:effectLst/>
                          <a:latin typeface="Arial" pitchFamily="34" charset="0"/>
                          <a:cs typeface="Arial" pitchFamily="34" charset="0"/>
                        </a:rPr>
                        <a:t>Residual</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8</a:t>
                      </a:r>
                      <a:endParaRPr lang="id-ID" sz="160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45.258</a:t>
                      </a:r>
                      <a:endParaRPr lang="id-ID" sz="160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r>
              <a:tr h="0">
                <a:tc>
                  <a:txBody>
                    <a:bodyPr/>
                    <a:lstStyle/>
                    <a:p>
                      <a:pPr marL="457200" algn="l">
                        <a:lnSpc>
                          <a:spcPct val="115000"/>
                        </a:lnSpc>
                        <a:spcAft>
                          <a:spcPts val="0"/>
                        </a:spcAft>
                      </a:pPr>
                      <a:r>
                        <a:rPr lang="en-US" sz="1600" dirty="0">
                          <a:effectLst/>
                          <a:latin typeface="Arial" pitchFamily="34" charset="0"/>
                          <a:cs typeface="Arial" pitchFamily="34" charset="0"/>
                        </a:rPr>
                        <a:t>Total</a:t>
                      </a:r>
                      <a:endParaRPr lang="id-ID" sz="1600" dirty="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a:effectLst/>
                          <a:latin typeface="Arial" pitchFamily="34" charset="0"/>
                          <a:cs typeface="Arial" pitchFamily="34" charset="0"/>
                        </a:rPr>
                        <a:t>9</a:t>
                      </a:r>
                      <a:endParaRPr lang="id-ID" sz="1600">
                        <a:effectLst/>
                        <a:latin typeface="Arial" pitchFamily="34" charset="0"/>
                        <a:ea typeface="Calibri"/>
                        <a:cs typeface="Arial" pitchFamily="34" charset="0"/>
                      </a:endParaRPr>
                    </a:p>
                  </a:txBody>
                  <a:tcPr marL="68580" marR="68580" marT="0" marB="0"/>
                </a:tc>
                <a:tc>
                  <a:txBody>
                    <a:bodyPr/>
                    <a:lstStyle/>
                    <a:p>
                      <a:pPr marL="457200" algn="ctr">
                        <a:lnSpc>
                          <a:spcPct val="115000"/>
                        </a:lnSpc>
                        <a:spcAft>
                          <a:spcPts val="0"/>
                        </a:spcAft>
                      </a:pPr>
                      <a:r>
                        <a:rPr lang="en-US" sz="1600" dirty="0">
                          <a:effectLst/>
                          <a:latin typeface="Arial" pitchFamily="34" charset="0"/>
                          <a:cs typeface="Arial" pitchFamily="34" charset="0"/>
                        </a:rPr>
                        <a:t>?</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c>
                  <a:txBody>
                    <a:bodyPr/>
                    <a:lstStyle/>
                    <a:p>
                      <a:pPr marL="457200">
                        <a:lnSpc>
                          <a:spcPct val="115000"/>
                        </a:lnSpc>
                        <a:spcAft>
                          <a:spcPts val="0"/>
                        </a:spcAft>
                      </a:pPr>
                      <a:r>
                        <a:rPr lang="en-US" sz="1600" dirty="0">
                          <a:effectLst/>
                          <a:latin typeface="Arial" pitchFamily="34" charset="0"/>
                          <a:cs typeface="Arial" pitchFamily="34" charset="0"/>
                        </a:rPr>
                        <a:t> </a:t>
                      </a:r>
                      <a:endParaRPr lang="id-ID" sz="160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2265202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9C42044-BBD1-4446-8A8F-8968FEFE791F}"/>
              </a:ext>
            </a:extLst>
          </p:cNvPr>
          <p:cNvSpPr>
            <a:spLocks noGrp="1"/>
          </p:cNvSpPr>
          <p:nvPr>
            <p:ph type="title"/>
          </p:nvPr>
        </p:nvSpPr>
        <p:spPr>
          <a:xfrm>
            <a:off x="2267744" y="476672"/>
            <a:ext cx="6140303" cy="951135"/>
          </a:xfrm>
        </p:spPr>
        <p:txBody>
          <a:bodyPr>
            <a:normAutofit fontScale="90000"/>
          </a:bodyPr>
          <a:lstStyle/>
          <a:p>
            <a:pPr algn="ctr"/>
            <a:r>
              <a:rPr lang="en-US" dirty="0" err="1"/>
              <a:t>Terimakasih</a:t>
            </a:r>
            <a:endParaRPr lang="en-ID" dirty="0"/>
          </a:p>
        </p:txBody>
      </p:sp>
      <p:sp>
        <p:nvSpPr>
          <p:cNvPr id="4" name="Text Placeholder 3">
            <a:extLst>
              <a:ext uri="{FF2B5EF4-FFF2-40B4-BE49-F238E27FC236}">
                <a16:creationId xmlns="" xmlns:a16="http://schemas.microsoft.com/office/drawing/2014/main" id="{E5478D3B-7502-46BC-9A69-4DBC2A9F12F4}"/>
              </a:ext>
            </a:extLst>
          </p:cNvPr>
          <p:cNvSpPr>
            <a:spLocks noGrp="1"/>
          </p:cNvSpPr>
          <p:nvPr>
            <p:ph type="body" idx="1"/>
          </p:nvPr>
        </p:nvSpPr>
        <p:spPr>
          <a:xfrm>
            <a:off x="2432198" y="2276873"/>
            <a:ext cx="5263116" cy="2016224"/>
          </a:xfrm>
        </p:spPr>
        <p:txBody>
          <a:bodyPr>
            <a:normAutofit/>
          </a:bodyPr>
          <a:lstStyle/>
          <a:p>
            <a:pPr algn="ctr"/>
            <a:r>
              <a:rPr lang="en-US" sz="2000" dirty="0" err="1"/>
              <a:t>Semoga</a:t>
            </a:r>
            <a:r>
              <a:rPr lang="en-US" sz="2000" dirty="0"/>
              <a:t> </a:t>
            </a:r>
            <a:r>
              <a:rPr lang="en-US" sz="2000" dirty="0" err="1" smtClean="0"/>
              <a:t>bermanfaat</a:t>
            </a:r>
            <a:endParaRPr lang="en-ID" sz="2000" dirty="0"/>
          </a:p>
        </p:txBody>
      </p:sp>
      <p:sp>
        <p:nvSpPr>
          <p:cNvPr id="5" name="Title 2">
            <a:extLst>
              <a:ext uri="{FF2B5EF4-FFF2-40B4-BE49-F238E27FC236}">
                <a16:creationId xmlns="" xmlns:a16="http://schemas.microsoft.com/office/drawing/2014/main" id="{CAE75425-85B6-44BE-ABBF-DC420098042B}"/>
              </a:ext>
            </a:extLst>
          </p:cNvPr>
          <p:cNvSpPr txBox="1">
            <a:spLocks/>
          </p:cNvSpPr>
          <p:nvPr/>
        </p:nvSpPr>
        <p:spPr>
          <a:xfrm>
            <a:off x="2483768" y="5085184"/>
            <a:ext cx="5832648" cy="951135"/>
          </a:xfrm>
          <a:prstGeom prst="rect">
            <a:avLst/>
          </a:prstGeom>
        </p:spPr>
        <p:txBody>
          <a:bodyPr vert="horz" lIns="91440" tIns="45720" rIns="91440" bIns="45720" rtlCol="0" anchor="b">
            <a:normAutofit fontScale="97500"/>
          </a:bodyPr>
          <a:lstStyle>
            <a:lvl1pPr algn="l" defTabSz="685800" rtl="0" eaLnBrk="1" latinLnBrk="0" hangingPunct="1">
              <a:lnSpc>
                <a:spcPct val="90000"/>
              </a:lnSpc>
              <a:spcBef>
                <a:spcPct val="0"/>
              </a:spcBef>
              <a:buNone/>
              <a:defRPr sz="6300" kern="1200" cap="all" spc="600" baseline="0">
                <a:solidFill>
                  <a:schemeClr val="tx2"/>
                </a:solidFill>
                <a:latin typeface="+mj-lt"/>
                <a:ea typeface="+mj-ea"/>
                <a:cs typeface="+mj-cs"/>
              </a:defRPr>
            </a:lvl1pPr>
          </a:lstStyle>
          <a:p>
            <a:pPr algn="ctr"/>
            <a:r>
              <a:rPr lang="en-US" sz="2000" dirty="0"/>
              <a:t>SEMOGA SEHAT </a:t>
            </a:r>
            <a:r>
              <a:rPr lang="en-US" sz="2000" dirty="0" smtClean="0"/>
              <a:t>SELALU</a:t>
            </a:r>
            <a:endParaRPr lang="en-ID" sz="2000" dirty="0"/>
          </a:p>
        </p:txBody>
      </p:sp>
    </p:spTree>
    <p:extLst>
      <p:ext uri="{BB962C8B-B14F-4D97-AF65-F5344CB8AC3E}">
        <p14:creationId xmlns:p14="http://schemas.microsoft.com/office/powerpoint/2010/main" val="313323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 xmlns:a16="http://schemas.microsoft.com/office/drawing/2014/main" id="{8C6AE212-4686-44E6-AA79-D5EC0BAB56A0}"/>
              </a:ext>
            </a:extLst>
          </p:cNvPr>
          <p:cNvSpPr>
            <a:spLocks noGrp="1"/>
          </p:cNvSpPr>
          <p:nvPr>
            <p:ph type="title"/>
          </p:nvPr>
        </p:nvSpPr>
        <p:spPr>
          <a:xfrm>
            <a:off x="785813" y="260648"/>
            <a:ext cx="8161208" cy="576064"/>
          </a:xfrm>
        </p:spPr>
        <p:txBody>
          <a:bodyPr>
            <a:noAutofit/>
          </a:bodyPr>
          <a:lstStyle/>
          <a:p>
            <a:pPr eaLnBrk="1" hangingPunct="1"/>
            <a:r>
              <a:rPr lang="id-ID" altLang="en-US" sz="3800" dirty="0" smtClean="0"/>
              <a:t>1. </a:t>
            </a:r>
            <a:r>
              <a:rPr lang="id-ID" altLang="en-US" sz="3800" dirty="0"/>
              <a:t>Melihat Arah </a:t>
            </a:r>
            <a:r>
              <a:rPr lang="id-ID" altLang="en-US" sz="3800" dirty="0" smtClean="0"/>
              <a:t>hubungan Korelasi</a:t>
            </a:r>
            <a:endParaRPr lang="id-ID" altLang="en-US" sz="3800" dirty="0"/>
          </a:p>
        </p:txBody>
      </p:sp>
      <p:sp>
        <p:nvSpPr>
          <p:cNvPr id="32770" name="Content Placeholder 2">
            <a:extLst>
              <a:ext uri="{FF2B5EF4-FFF2-40B4-BE49-F238E27FC236}">
                <a16:creationId xmlns="" xmlns:a16="http://schemas.microsoft.com/office/drawing/2014/main" id="{E7720A68-2EE1-4D5C-9CB0-E69E7E4AE554}"/>
              </a:ext>
            </a:extLst>
          </p:cNvPr>
          <p:cNvSpPr>
            <a:spLocks noGrp="1"/>
          </p:cNvSpPr>
          <p:nvPr>
            <p:ph idx="1"/>
          </p:nvPr>
        </p:nvSpPr>
        <p:spPr>
          <a:xfrm>
            <a:off x="665277" y="856952"/>
            <a:ext cx="8191445" cy="5334248"/>
          </a:xfrm>
        </p:spPr>
        <p:txBody>
          <a:bodyPr>
            <a:normAutofit/>
          </a:bodyPr>
          <a:lstStyle/>
          <a:p>
            <a:pPr marL="273050" indent="-273050" eaLnBrk="1" hangingPunct="1">
              <a:spcBef>
                <a:spcPts val="0"/>
              </a:spcBef>
              <a:buFont typeface="Wingdings" panose="05000000000000000000" pitchFamily="2" charset="2"/>
              <a:buNone/>
            </a:pPr>
            <a:r>
              <a:rPr lang="id-ID" altLang="en-US" sz="2500" dirty="0"/>
              <a:t>Dalam korelasi terdapat 2 arah yaitu searah dan </a:t>
            </a:r>
            <a:r>
              <a:rPr lang="id-ID" altLang="en-US" sz="2500" dirty="0" smtClean="0"/>
              <a:t>tidak searah :</a:t>
            </a:r>
            <a:endParaRPr lang="id-ID" altLang="en-US" sz="2600" dirty="0"/>
          </a:p>
          <a:p>
            <a:pPr marL="273050" indent="-273050">
              <a:lnSpc>
                <a:spcPct val="100000"/>
              </a:lnSpc>
              <a:spcBef>
                <a:spcPts val="0"/>
              </a:spcBef>
            </a:pPr>
            <a:r>
              <a:rPr lang="id-ID" altLang="en-US" sz="2500" b="1" dirty="0" smtClean="0">
                <a:solidFill>
                  <a:srgbClr val="FF0000"/>
                </a:solidFill>
              </a:rPr>
              <a:t>Hubungan searah </a:t>
            </a:r>
            <a:r>
              <a:rPr lang="id-ID" altLang="en-US" sz="2500" b="1" dirty="0" smtClean="0"/>
              <a:t>jika </a:t>
            </a:r>
            <a:r>
              <a:rPr lang="id-ID" altLang="en-US" sz="2500" b="1" dirty="0"/>
              <a:t>koefisien </a:t>
            </a:r>
            <a:r>
              <a:rPr lang="id-ID" altLang="en-US" sz="2500" b="1" dirty="0">
                <a:solidFill>
                  <a:srgbClr val="FF0000"/>
                </a:solidFill>
              </a:rPr>
              <a:t>korelasi positif </a:t>
            </a:r>
            <a:r>
              <a:rPr lang="id-ID" altLang="en-US" sz="2500" b="1" dirty="0" smtClean="0">
                <a:solidFill>
                  <a:srgbClr val="FF0000"/>
                </a:solidFill>
              </a:rPr>
              <a:t>(+)</a:t>
            </a:r>
            <a:r>
              <a:rPr lang="id-ID" altLang="en-US" sz="2500" b="1" dirty="0" smtClean="0"/>
              <a:t>. </a:t>
            </a:r>
            <a:endParaRPr lang="id-ID" altLang="en-US" sz="2500" b="1" dirty="0"/>
          </a:p>
          <a:p>
            <a:pPr marL="273050" indent="-273050" eaLnBrk="1" hangingPunct="1">
              <a:lnSpc>
                <a:spcPct val="100000"/>
              </a:lnSpc>
              <a:spcBef>
                <a:spcPts val="0"/>
              </a:spcBef>
              <a:buFont typeface="Wingdings" panose="05000000000000000000" pitchFamily="2" charset="2"/>
              <a:buNone/>
            </a:pPr>
            <a:r>
              <a:rPr lang="id-ID" altLang="en-US" sz="2500" dirty="0"/>
              <a:t>	</a:t>
            </a:r>
            <a:r>
              <a:rPr lang="id-ID" altLang="en-US" sz="2500" i="1" dirty="0"/>
              <a:t>Dimana bila variabel A bergerak naik maka </a:t>
            </a:r>
            <a:r>
              <a:rPr lang="id-ID" altLang="en-US" sz="2500" i="1" dirty="0" smtClean="0"/>
              <a:t>variabel </a:t>
            </a:r>
            <a:r>
              <a:rPr lang="id-ID" altLang="en-US" sz="2500" i="1" dirty="0"/>
              <a:t>B juga akan naik dan </a:t>
            </a:r>
            <a:r>
              <a:rPr lang="id-ID" altLang="en-US" sz="2500" i="1" dirty="0" smtClean="0"/>
              <a:t>sebaliknya</a:t>
            </a:r>
          </a:p>
          <a:p>
            <a:pPr marL="273050" indent="-273050" eaLnBrk="1" hangingPunct="1">
              <a:spcBef>
                <a:spcPts val="0"/>
              </a:spcBef>
              <a:buFont typeface="Wingdings" panose="05000000000000000000" pitchFamily="2" charset="2"/>
              <a:buNone/>
            </a:pPr>
            <a:endParaRPr lang="id-ID" altLang="en-US" sz="2600" i="1" dirty="0"/>
          </a:p>
          <a:p>
            <a:pPr marL="273050" indent="-273050" eaLnBrk="1" hangingPunct="1">
              <a:buFont typeface="Wingdings" panose="05000000000000000000" pitchFamily="2" charset="2"/>
              <a:buNone/>
            </a:pPr>
            <a:endParaRPr lang="id-ID" altLang="en-US" sz="2600" i="1" dirty="0" smtClean="0"/>
          </a:p>
          <a:p>
            <a:pPr marL="273050" indent="-273050" eaLnBrk="1" hangingPunct="1">
              <a:spcBef>
                <a:spcPts val="0"/>
              </a:spcBef>
              <a:buFont typeface="Wingdings" panose="05000000000000000000" pitchFamily="2" charset="2"/>
              <a:buNone/>
            </a:pPr>
            <a:endParaRPr lang="id-ID" altLang="en-US" sz="2600" i="1" dirty="0"/>
          </a:p>
          <a:p>
            <a:pPr marL="273050" indent="-273050">
              <a:lnSpc>
                <a:spcPct val="100000"/>
              </a:lnSpc>
              <a:spcBef>
                <a:spcPts val="0"/>
              </a:spcBef>
            </a:pPr>
            <a:r>
              <a:rPr lang="id-ID" altLang="en-US" sz="2500" b="1" dirty="0" smtClean="0">
                <a:solidFill>
                  <a:srgbClr val="FF0000"/>
                </a:solidFill>
              </a:rPr>
              <a:t>Hubungan tidak </a:t>
            </a:r>
            <a:r>
              <a:rPr lang="id-ID" altLang="en-US" sz="2500" b="1" dirty="0">
                <a:solidFill>
                  <a:srgbClr val="FF0000"/>
                </a:solidFill>
              </a:rPr>
              <a:t>searah</a:t>
            </a:r>
            <a:r>
              <a:rPr lang="id-ID" altLang="en-US" sz="2500" b="1" dirty="0"/>
              <a:t> (terbalik</a:t>
            </a:r>
            <a:r>
              <a:rPr lang="id-ID" altLang="en-US" sz="2500" b="1" dirty="0" smtClean="0"/>
              <a:t>) jika </a:t>
            </a:r>
            <a:r>
              <a:rPr lang="id-ID" altLang="en-US" sz="2500" b="1" dirty="0"/>
              <a:t>koefisien </a:t>
            </a:r>
            <a:r>
              <a:rPr lang="id-ID" altLang="en-US" sz="2500" b="1" dirty="0">
                <a:solidFill>
                  <a:srgbClr val="FF0000"/>
                </a:solidFill>
              </a:rPr>
              <a:t>korelasi negatif </a:t>
            </a:r>
            <a:r>
              <a:rPr lang="id-ID" altLang="en-US" sz="2500" b="1" dirty="0" smtClean="0">
                <a:solidFill>
                  <a:srgbClr val="FF0000"/>
                </a:solidFill>
              </a:rPr>
              <a:t>(-)</a:t>
            </a:r>
            <a:r>
              <a:rPr lang="id-ID" altLang="en-US" sz="2500" b="1" dirty="0" smtClean="0"/>
              <a:t>. </a:t>
            </a:r>
            <a:endParaRPr lang="id-ID" altLang="en-US" sz="2500" b="1" dirty="0"/>
          </a:p>
          <a:p>
            <a:pPr marL="273050" indent="-273050" eaLnBrk="1" hangingPunct="1">
              <a:lnSpc>
                <a:spcPct val="100000"/>
              </a:lnSpc>
              <a:spcBef>
                <a:spcPts val="0"/>
              </a:spcBef>
              <a:buFont typeface="Wingdings" panose="05000000000000000000" pitchFamily="2" charset="2"/>
              <a:buNone/>
            </a:pPr>
            <a:r>
              <a:rPr lang="id-ID" altLang="en-US" sz="2500" dirty="0"/>
              <a:t>	</a:t>
            </a:r>
            <a:r>
              <a:rPr lang="id-ID" altLang="en-US" sz="2500" i="1" dirty="0"/>
              <a:t>Dimana bila variabel A bergerak naik maka akan variabel B bergerak turun, dan sebaliknya</a:t>
            </a:r>
          </a:p>
        </p:txBody>
      </p:sp>
      <p:sp>
        <p:nvSpPr>
          <p:cNvPr id="4" name="Rectangle 3"/>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7" name="Rectangle 17">
            <a:extLst>
              <a:ext uri="{FF2B5EF4-FFF2-40B4-BE49-F238E27FC236}">
                <a16:creationId xmlns="" xmlns:a16="http://schemas.microsoft.com/office/drawing/2014/main" id="{0FF83001-E2A1-47C1-A860-F8B71B96EDAA}"/>
              </a:ext>
            </a:extLst>
          </p:cNvPr>
          <p:cNvSpPr>
            <a:spLocks noChangeArrowheads="1"/>
          </p:cNvSpPr>
          <p:nvPr/>
        </p:nvSpPr>
        <p:spPr bwMode="auto">
          <a:xfrm>
            <a:off x="3185170" y="2636912"/>
            <a:ext cx="5275262"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lnSpc>
                <a:spcPct val="85000"/>
              </a:lnSpc>
              <a:spcBef>
                <a:spcPct val="10000"/>
              </a:spcBef>
              <a:buClrTx/>
              <a:buFontTx/>
              <a:buNone/>
            </a:pPr>
            <a:r>
              <a:rPr lang="en-US" altLang="en-US" sz="2200" b="1" dirty="0" err="1"/>
              <a:t>Korelasi</a:t>
            </a:r>
            <a:r>
              <a:rPr lang="en-US" altLang="en-US" sz="2200" b="1" dirty="0"/>
              <a:t> </a:t>
            </a:r>
            <a:r>
              <a:rPr lang="en-US" altLang="en-US" sz="2200" b="1" dirty="0" err="1"/>
              <a:t>Positif</a:t>
            </a:r>
            <a:r>
              <a:rPr lang="en-US" altLang="en-US" sz="2200" b="1" dirty="0"/>
              <a:t>:</a:t>
            </a:r>
          </a:p>
          <a:p>
            <a:pPr eaLnBrk="1" hangingPunct="1">
              <a:lnSpc>
                <a:spcPct val="85000"/>
              </a:lnSpc>
              <a:spcBef>
                <a:spcPct val="10000"/>
              </a:spcBef>
              <a:buClrTx/>
              <a:buFontTx/>
              <a:buNone/>
            </a:pPr>
            <a:r>
              <a:rPr lang="id-ID" altLang="en-US" sz="2200" dirty="0"/>
              <a:t>J</a:t>
            </a:r>
            <a:r>
              <a:rPr lang="en-US" altLang="en-US" sz="2200" dirty="0" err="1"/>
              <a:t>ika</a:t>
            </a:r>
            <a:r>
              <a:rPr lang="en-US" altLang="en-US" sz="2200" dirty="0"/>
              <a:t> </a:t>
            </a:r>
            <a:r>
              <a:rPr lang="en-US" altLang="en-US" sz="2200" dirty="0" err="1"/>
              <a:t>arah</a:t>
            </a:r>
            <a:r>
              <a:rPr lang="en-US" altLang="en-US" sz="2200" dirty="0"/>
              <a:t> </a:t>
            </a:r>
            <a:r>
              <a:rPr lang="en-US" altLang="en-US" sz="2200" dirty="0" err="1"/>
              <a:t>perubahan</a:t>
            </a:r>
            <a:r>
              <a:rPr lang="en-US" altLang="en-US" sz="2200" dirty="0"/>
              <a:t> </a:t>
            </a:r>
            <a:r>
              <a:rPr lang="en-US" altLang="en-US" sz="2200" dirty="0" err="1"/>
              <a:t>kedua</a:t>
            </a:r>
            <a:r>
              <a:rPr lang="en-US" altLang="en-US" sz="2200" dirty="0"/>
              <a:t> </a:t>
            </a:r>
            <a:r>
              <a:rPr lang="en-US" altLang="en-US" sz="2200" dirty="0" err="1"/>
              <a:t>variabel</a:t>
            </a:r>
            <a:r>
              <a:rPr lang="en-US" altLang="en-US" sz="2200" dirty="0"/>
              <a:t> </a:t>
            </a:r>
            <a:r>
              <a:rPr lang="en-US" altLang="en-US" sz="2200" dirty="0" err="1"/>
              <a:t>sama</a:t>
            </a:r>
            <a:r>
              <a:rPr lang="en-US" altLang="en-US" sz="2200" dirty="0"/>
              <a:t>  </a:t>
            </a:r>
            <a:r>
              <a:rPr lang="en-US" altLang="en-US" sz="2200" dirty="0">
                <a:sym typeface="Wingdings" panose="05000000000000000000" pitchFamily="2" charset="2"/>
              </a:rPr>
              <a:t></a:t>
            </a:r>
            <a:r>
              <a:rPr lang="en-US" altLang="en-US" sz="2200" dirty="0"/>
              <a:t> If X </a:t>
            </a:r>
            <a:r>
              <a:rPr lang="en-US" altLang="en-US" sz="2200" dirty="0" err="1"/>
              <a:t>naik</a:t>
            </a:r>
            <a:r>
              <a:rPr lang="en-US" altLang="en-US" sz="2200" dirty="0"/>
              <a:t>, Y </a:t>
            </a:r>
            <a:r>
              <a:rPr lang="en-US" altLang="en-US" sz="2200" dirty="0" err="1"/>
              <a:t>juga</a:t>
            </a:r>
            <a:r>
              <a:rPr lang="en-US" altLang="en-US" sz="2200" dirty="0"/>
              <a:t> </a:t>
            </a:r>
            <a:r>
              <a:rPr lang="en-US" altLang="en-US" sz="2200" dirty="0" err="1"/>
              <a:t>naik</a:t>
            </a:r>
            <a:r>
              <a:rPr lang="en-US" altLang="en-US" sz="2200" dirty="0"/>
              <a:t>.</a:t>
            </a:r>
          </a:p>
        </p:txBody>
      </p:sp>
      <p:sp>
        <p:nvSpPr>
          <p:cNvPr id="14" name="Freeform 5">
            <a:extLst>
              <a:ext uri="{FF2B5EF4-FFF2-40B4-BE49-F238E27FC236}">
                <a16:creationId xmlns="" xmlns:a16="http://schemas.microsoft.com/office/drawing/2014/main" id="{161AFB36-3F54-4757-A235-E4670A8A3B08}"/>
              </a:ext>
            </a:extLst>
          </p:cNvPr>
          <p:cNvSpPr>
            <a:spLocks/>
          </p:cNvSpPr>
          <p:nvPr/>
        </p:nvSpPr>
        <p:spPr bwMode="auto">
          <a:xfrm>
            <a:off x="1370162" y="2717304"/>
            <a:ext cx="1196975" cy="1066800"/>
          </a:xfrm>
          <a:custGeom>
            <a:avLst/>
            <a:gdLst>
              <a:gd name="T0" fmla="*/ 0 w 816"/>
              <a:gd name="T1" fmla="*/ 0 h 672"/>
              <a:gd name="T2" fmla="*/ 0 w 816"/>
              <a:gd name="T3" fmla="*/ 2147483646 h 672"/>
              <a:gd name="T4" fmla="*/ 2147483646 w 816"/>
              <a:gd name="T5" fmla="*/ 2147483646 h 672"/>
              <a:gd name="T6" fmla="*/ 0 60000 65536"/>
              <a:gd name="T7" fmla="*/ 0 60000 65536"/>
              <a:gd name="T8" fmla="*/ 0 60000 65536"/>
              <a:gd name="T9" fmla="*/ 0 w 816"/>
              <a:gd name="T10" fmla="*/ 0 h 672"/>
              <a:gd name="T11" fmla="*/ 816 w 816"/>
              <a:gd name="T12" fmla="*/ 672 h 672"/>
            </a:gdLst>
            <a:ahLst/>
            <a:cxnLst>
              <a:cxn ang="T6">
                <a:pos x="T0" y="T1"/>
              </a:cxn>
              <a:cxn ang="T7">
                <a:pos x="T2" y="T3"/>
              </a:cxn>
              <a:cxn ang="T8">
                <a:pos x="T4" y="T5"/>
              </a:cxn>
            </a:cxnLst>
            <a:rect l="T9" t="T10" r="T11" b="T12"/>
            <a:pathLst>
              <a:path w="816" h="672">
                <a:moveTo>
                  <a:pt x="0" y="0"/>
                </a:moveTo>
                <a:lnTo>
                  <a:pt x="0" y="672"/>
                </a:lnTo>
                <a:lnTo>
                  <a:pt x="816" y="6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D"/>
          </a:p>
        </p:txBody>
      </p:sp>
      <p:sp>
        <p:nvSpPr>
          <p:cNvPr id="15" name="Rectangle 8">
            <a:extLst>
              <a:ext uri="{FF2B5EF4-FFF2-40B4-BE49-F238E27FC236}">
                <a16:creationId xmlns="" xmlns:a16="http://schemas.microsoft.com/office/drawing/2014/main" id="{42FFCDA0-81A3-4E6F-AD89-3B1A61EC4F10}"/>
              </a:ext>
            </a:extLst>
          </p:cNvPr>
          <p:cNvSpPr>
            <a:spLocks noChangeArrowheads="1"/>
          </p:cNvSpPr>
          <p:nvPr/>
        </p:nvSpPr>
        <p:spPr bwMode="auto">
          <a:xfrm>
            <a:off x="2636987" y="3631704"/>
            <a:ext cx="350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entury Schoolbook" panose="02040604050505020304" pitchFamily="18" charset="0"/>
              </a:rPr>
              <a:t>X</a:t>
            </a:r>
          </a:p>
        </p:txBody>
      </p:sp>
      <p:sp>
        <p:nvSpPr>
          <p:cNvPr id="16" name="Rectangle 13">
            <a:extLst>
              <a:ext uri="{FF2B5EF4-FFF2-40B4-BE49-F238E27FC236}">
                <a16:creationId xmlns="" xmlns:a16="http://schemas.microsoft.com/office/drawing/2014/main" id="{90C7020D-E641-48DC-BE4E-201C08339963}"/>
              </a:ext>
            </a:extLst>
          </p:cNvPr>
          <p:cNvSpPr>
            <a:spLocks noChangeArrowheads="1"/>
          </p:cNvSpPr>
          <p:nvPr/>
        </p:nvSpPr>
        <p:spPr bwMode="auto">
          <a:xfrm>
            <a:off x="1019324" y="2564904"/>
            <a:ext cx="350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entury Schoolbook" panose="02040604050505020304" pitchFamily="18" charset="0"/>
              </a:rPr>
              <a:t>Y</a:t>
            </a:r>
          </a:p>
        </p:txBody>
      </p:sp>
      <p:sp>
        <p:nvSpPr>
          <p:cNvPr id="17" name="Rectangle 23">
            <a:extLst>
              <a:ext uri="{FF2B5EF4-FFF2-40B4-BE49-F238E27FC236}">
                <a16:creationId xmlns="" xmlns:a16="http://schemas.microsoft.com/office/drawing/2014/main" id="{0AD89D88-5EFF-47C4-BC2A-148A69170756}"/>
              </a:ext>
            </a:extLst>
          </p:cNvPr>
          <p:cNvSpPr>
            <a:spLocks noChangeArrowheads="1"/>
          </p:cNvSpPr>
          <p:nvPr/>
        </p:nvSpPr>
        <p:spPr bwMode="auto">
          <a:xfrm>
            <a:off x="947887" y="2717304"/>
            <a:ext cx="15478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lnSpc>
                <a:spcPct val="50000"/>
              </a:lnSpc>
              <a:spcBef>
                <a:spcPct val="0"/>
              </a:spcBef>
              <a:buClrTx/>
              <a:buFontTx/>
              <a:buNone/>
            </a:pPr>
            <a:r>
              <a:rPr lang="en-US" altLang="en-US" sz="1800" b="1" dirty="0">
                <a:latin typeface="Century Schoolbook" panose="02040604050505020304" pitchFamily="18" charset="0"/>
              </a:rPr>
              <a:t>               .  .                  </a:t>
            </a:r>
          </a:p>
          <a:p>
            <a:pPr eaLnBrk="1" hangingPunct="1">
              <a:lnSpc>
                <a:spcPct val="50000"/>
              </a:lnSpc>
              <a:spcBef>
                <a:spcPct val="0"/>
              </a:spcBef>
              <a:buClrTx/>
              <a:buFontTx/>
              <a:buNone/>
            </a:pPr>
            <a:r>
              <a:rPr lang="en-US" altLang="en-US" sz="1800" b="1" dirty="0">
                <a:latin typeface="Century Schoolbook" panose="02040604050505020304" pitchFamily="18" charset="0"/>
              </a:rPr>
              <a:t>            .   .</a:t>
            </a:r>
          </a:p>
          <a:p>
            <a:pPr eaLnBrk="1" hangingPunct="1">
              <a:lnSpc>
                <a:spcPct val="50000"/>
              </a:lnSpc>
              <a:spcBef>
                <a:spcPct val="0"/>
              </a:spcBef>
              <a:buClrTx/>
              <a:buFontTx/>
              <a:buNone/>
            </a:pPr>
            <a:r>
              <a:rPr lang="en-US" altLang="en-US" sz="1800" b="1" dirty="0">
                <a:latin typeface="Century Schoolbook" panose="02040604050505020304" pitchFamily="18" charset="0"/>
              </a:rPr>
              <a:t>        . .   . .</a:t>
            </a:r>
          </a:p>
          <a:p>
            <a:pPr eaLnBrk="1" hangingPunct="1">
              <a:lnSpc>
                <a:spcPct val="50000"/>
              </a:lnSpc>
              <a:spcBef>
                <a:spcPct val="0"/>
              </a:spcBef>
              <a:buClrTx/>
              <a:buFontTx/>
              <a:buNone/>
            </a:pPr>
            <a:r>
              <a:rPr lang="en-US" altLang="en-US" sz="1800" b="1" dirty="0">
                <a:latin typeface="Century Schoolbook" panose="02040604050505020304" pitchFamily="18" charset="0"/>
              </a:rPr>
              <a:t>      .  . .</a:t>
            </a:r>
          </a:p>
          <a:p>
            <a:pPr eaLnBrk="1" hangingPunct="1">
              <a:lnSpc>
                <a:spcPct val="50000"/>
              </a:lnSpc>
              <a:spcBef>
                <a:spcPct val="0"/>
              </a:spcBef>
              <a:buClrTx/>
              <a:buFontTx/>
              <a:buNone/>
            </a:pPr>
            <a:r>
              <a:rPr lang="en-US" altLang="en-US" sz="1800" b="1" dirty="0">
                <a:latin typeface="Century Schoolbook" panose="02040604050505020304" pitchFamily="18" charset="0"/>
              </a:rPr>
              <a:t>       .</a:t>
            </a:r>
          </a:p>
        </p:txBody>
      </p:sp>
      <p:sp>
        <p:nvSpPr>
          <p:cNvPr id="18" name="Line 24">
            <a:extLst>
              <a:ext uri="{FF2B5EF4-FFF2-40B4-BE49-F238E27FC236}">
                <a16:creationId xmlns="" xmlns:a16="http://schemas.microsoft.com/office/drawing/2014/main" id="{472DBA0D-FD61-451C-822D-C6676D688C3F}"/>
              </a:ext>
            </a:extLst>
          </p:cNvPr>
          <p:cNvSpPr>
            <a:spLocks noChangeShapeType="1"/>
          </p:cNvSpPr>
          <p:nvPr/>
        </p:nvSpPr>
        <p:spPr bwMode="auto">
          <a:xfrm flipV="1">
            <a:off x="1511449" y="2793504"/>
            <a:ext cx="1055688" cy="685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D"/>
          </a:p>
        </p:txBody>
      </p:sp>
      <p:sp>
        <p:nvSpPr>
          <p:cNvPr id="24" name="Freeform 6">
            <a:extLst>
              <a:ext uri="{FF2B5EF4-FFF2-40B4-BE49-F238E27FC236}">
                <a16:creationId xmlns="" xmlns:a16="http://schemas.microsoft.com/office/drawing/2014/main" id="{FE0C9922-7808-442E-B85C-D41CB777396B}"/>
              </a:ext>
            </a:extLst>
          </p:cNvPr>
          <p:cNvSpPr>
            <a:spLocks/>
          </p:cNvSpPr>
          <p:nvPr/>
        </p:nvSpPr>
        <p:spPr bwMode="auto">
          <a:xfrm>
            <a:off x="1429965" y="5578896"/>
            <a:ext cx="1196975" cy="1066800"/>
          </a:xfrm>
          <a:custGeom>
            <a:avLst/>
            <a:gdLst>
              <a:gd name="T0" fmla="*/ 0 w 816"/>
              <a:gd name="T1" fmla="*/ 0 h 672"/>
              <a:gd name="T2" fmla="*/ 0 w 816"/>
              <a:gd name="T3" fmla="*/ 2147483646 h 672"/>
              <a:gd name="T4" fmla="*/ 2147483646 w 816"/>
              <a:gd name="T5" fmla="*/ 2147483646 h 672"/>
              <a:gd name="T6" fmla="*/ 0 60000 65536"/>
              <a:gd name="T7" fmla="*/ 0 60000 65536"/>
              <a:gd name="T8" fmla="*/ 0 60000 65536"/>
              <a:gd name="T9" fmla="*/ 0 w 816"/>
              <a:gd name="T10" fmla="*/ 0 h 672"/>
              <a:gd name="T11" fmla="*/ 816 w 816"/>
              <a:gd name="T12" fmla="*/ 672 h 672"/>
            </a:gdLst>
            <a:ahLst/>
            <a:cxnLst>
              <a:cxn ang="T6">
                <a:pos x="T0" y="T1"/>
              </a:cxn>
              <a:cxn ang="T7">
                <a:pos x="T2" y="T3"/>
              </a:cxn>
              <a:cxn ang="T8">
                <a:pos x="T4" y="T5"/>
              </a:cxn>
            </a:cxnLst>
            <a:rect l="T9" t="T10" r="T11" b="T12"/>
            <a:pathLst>
              <a:path w="816" h="672">
                <a:moveTo>
                  <a:pt x="0" y="0"/>
                </a:moveTo>
                <a:lnTo>
                  <a:pt x="0" y="672"/>
                </a:lnTo>
                <a:lnTo>
                  <a:pt x="816" y="672"/>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ID"/>
          </a:p>
        </p:txBody>
      </p:sp>
      <p:sp>
        <p:nvSpPr>
          <p:cNvPr id="25" name="Rectangle 7">
            <a:extLst>
              <a:ext uri="{FF2B5EF4-FFF2-40B4-BE49-F238E27FC236}">
                <a16:creationId xmlns="" xmlns:a16="http://schemas.microsoft.com/office/drawing/2014/main" id="{C923A57F-768E-4CAE-B68F-73CF4BDA279D}"/>
              </a:ext>
            </a:extLst>
          </p:cNvPr>
          <p:cNvSpPr>
            <a:spLocks noChangeArrowheads="1"/>
          </p:cNvSpPr>
          <p:nvPr/>
        </p:nvSpPr>
        <p:spPr bwMode="auto">
          <a:xfrm>
            <a:off x="2696790" y="6419800"/>
            <a:ext cx="350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entury Schoolbook" panose="02040604050505020304" pitchFamily="18" charset="0"/>
              </a:rPr>
              <a:t>X</a:t>
            </a:r>
          </a:p>
        </p:txBody>
      </p:sp>
      <p:sp>
        <p:nvSpPr>
          <p:cNvPr id="26" name="Rectangle 14">
            <a:extLst>
              <a:ext uri="{FF2B5EF4-FFF2-40B4-BE49-F238E27FC236}">
                <a16:creationId xmlns="" xmlns:a16="http://schemas.microsoft.com/office/drawing/2014/main" id="{1C1F8319-623F-4D87-BC7C-9F1FC02DC3C6}"/>
              </a:ext>
            </a:extLst>
          </p:cNvPr>
          <p:cNvSpPr>
            <a:spLocks noChangeArrowheads="1"/>
          </p:cNvSpPr>
          <p:nvPr/>
        </p:nvSpPr>
        <p:spPr bwMode="auto">
          <a:xfrm>
            <a:off x="1079127" y="5353000"/>
            <a:ext cx="350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entury Schoolbook" panose="02040604050505020304" pitchFamily="18" charset="0"/>
              </a:rPr>
              <a:t>Y</a:t>
            </a:r>
          </a:p>
        </p:txBody>
      </p:sp>
      <p:sp>
        <p:nvSpPr>
          <p:cNvPr id="27" name="Rectangle 18">
            <a:extLst>
              <a:ext uri="{FF2B5EF4-FFF2-40B4-BE49-F238E27FC236}">
                <a16:creationId xmlns="" xmlns:a16="http://schemas.microsoft.com/office/drawing/2014/main" id="{1D33F958-1759-49B9-A841-0D823AC4D781}"/>
              </a:ext>
            </a:extLst>
          </p:cNvPr>
          <p:cNvSpPr>
            <a:spLocks noChangeArrowheads="1"/>
          </p:cNvSpPr>
          <p:nvPr/>
        </p:nvSpPr>
        <p:spPr bwMode="auto">
          <a:xfrm>
            <a:off x="3258765" y="5421560"/>
            <a:ext cx="5489699"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lnSpc>
                <a:spcPct val="85000"/>
              </a:lnSpc>
              <a:spcBef>
                <a:spcPct val="10000"/>
              </a:spcBef>
              <a:buClrTx/>
              <a:buFontTx/>
              <a:buNone/>
            </a:pPr>
            <a:r>
              <a:rPr lang="en-US" altLang="en-US" sz="2200" b="1" dirty="0" err="1"/>
              <a:t>Korelasi</a:t>
            </a:r>
            <a:r>
              <a:rPr lang="en-US" altLang="en-US" sz="2200" b="1" dirty="0"/>
              <a:t> </a:t>
            </a:r>
            <a:r>
              <a:rPr lang="en-US" altLang="en-US" sz="2200" b="1" dirty="0" err="1"/>
              <a:t>Negatif</a:t>
            </a:r>
            <a:r>
              <a:rPr lang="en-US" altLang="en-US" sz="2200" b="1" dirty="0"/>
              <a:t>:</a:t>
            </a:r>
          </a:p>
          <a:p>
            <a:pPr eaLnBrk="1" hangingPunct="1">
              <a:lnSpc>
                <a:spcPct val="85000"/>
              </a:lnSpc>
              <a:spcBef>
                <a:spcPct val="10000"/>
              </a:spcBef>
              <a:buClrTx/>
              <a:buFontTx/>
              <a:buNone/>
            </a:pPr>
            <a:r>
              <a:rPr lang="id-ID" altLang="en-US" sz="2200" dirty="0"/>
              <a:t>J</a:t>
            </a:r>
            <a:r>
              <a:rPr lang="en-US" altLang="en-US" sz="2200" dirty="0" err="1"/>
              <a:t>ika</a:t>
            </a:r>
            <a:r>
              <a:rPr lang="en-US" altLang="en-US" sz="2200" dirty="0"/>
              <a:t> </a:t>
            </a:r>
            <a:r>
              <a:rPr lang="en-US" altLang="en-US" sz="2200" dirty="0" err="1"/>
              <a:t>arah</a:t>
            </a:r>
            <a:r>
              <a:rPr lang="en-US" altLang="en-US" sz="2200" dirty="0"/>
              <a:t> </a:t>
            </a:r>
            <a:r>
              <a:rPr lang="en-US" altLang="en-US" sz="2200" dirty="0" err="1"/>
              <a:t>perubahan</a:t>
            </a:r>
            <a:r>
              <a:rPr lang="en-US" altLang="en-US" sz="2200" dirty="0"/>
              <a:t> </a:t>
            </a:r>
            <a:r>
              <a:rPr lang="en-US" altLang="en-US" sz="2200" dirty="0" err="1"/>
              <a:t>kedua</a:t>
            </a:r>
            <a:r>
              <a:rPr lang="en-US" altLang="en-US" sz="2200" dirty="0"/>
              <a:t> </a:t>
            </a:r>
            <a:r>
              <a:rPr lang="en-US" altLang="en-US" sz="2200" dirty="0" err="1"/>
              <a:t>variabel</a:t>
            </a:r>
            <a:r>
              <a:rPr lang="id-ID" altLang="en-US" sz="2200" dirty="0"/>
              <a:t> ti</a:t>
            </a:r>
            <a:r>
              <a:rPr lang="en-US" altLang="en-US" sz="2200" dirty="0" err="1"/>
              <a:t>dak</a:t>
            </a:r>
            <a:r>
              <a:rPr lang="en-US" altLang="en-US" sz="2200" dirty="0"/>
              <a:t> </a:t>
            </a:r>
            <a:r>
              <a:rPr lang="en-US" altLang="en-US" sz="2200" dirty="0" err="1" smtClean="0"/>
              <a:t>sama</a:t>
            </a:r>
            <a:r>
              <a:rPr lang="id-ID" altLang="en-US" sz="2200" dirty="0"/>
              <a:t> </a:t>
            </a:r>
            <a:r>
              <a:rPr lang="id-ID" altLang="en-US" sz="2200" dirty="0" smtClean="0"/>
              <a:t>(berbanding terbalik) </a:t>
            </a:r>
            <a:r>
              <a:rPr lang="en-US" altLang="en-US" sz="2200" dirty="0" smtClean="0">
                <a:sym typeface="Wingdings" panose="05000000000000000000" pitchFamily="2" charset="2"/>
              </a:rPr>
              <a:t></a:t>
            </a:r>
            <a:r>
              <a:rPr lang="en-US" altLang="en-US" sz="2200" dirty="0" smtClean="0"/>
              <a:t> </a:t>
            </a:r>
            <a:r>
              <a:rPr lang="en-US" altLang="en-US" sz="2200" dirty="0"/>
              <a:t>If X </a:t>
            </a:r>
            <a:r>
              <a:rPr lang="en-US" altLang="en-US" sz="2200" dirty="0" err="1"/>
              <a:t>naik</a:t>
            </a:r>
            <a:r>
              <a:rPr lang="en-US" altLang="en-US" sz="2200" dirty="0"/>
              <a:t>, Y </a:t>
            </a:r>
            <a:r>
              <a:rPr lang="en-US" altLang="en-US" sz="2200" dirty="0" err="1"/>
              <a:t>turun</a:t>
            </a:r>
            <a:r>
              <a:rPr lang="en-US" altLang="en-US" sz="2200" dirty="0"/>
              <a:t>.</a:t>
            </a:r>
          </a:p>
        </p:txBody>
      </p:sp>
      <p:sp>
        <p:nvSpPr>
          <p:cNvPr id="28" name="Rectangle 25">
            <a:extLst>
              <a:ext uri="{FF2B5EF4-FFF2-40B4-BE49-F238E27FC236}">
                <a16:creationId xmlns="" xmlns:a16="http://schemas.microsoft.com/office/drawing/2014/main" id="{85B0B936-B6FA-4A9A-9DD3-34858D32DC11}"/>
              </a:ext>
            </a:extLst>
          </p:cNvPr>
          <p:cNvSpPr>
            <a:spLocks noChangeArrowheads="1"/>
          </p:cNvSpPr>
          <p:nvPr/>
        </p:nvSpPr>
        <p:spPr bwMode="auto">
          <a:xfrm rot="5400000" flipV="1">
            <a:off x="1295821" y="5628431"/>
            <a:ext cx="16764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spcBef>
                <a:spcPct val="20000"/>
              </a:spcBef>
              <a:buClr>
                <a:schemeClr val="tx2"/>
              </a:buClr>
              <a:buFont typeface="Wingdings" panose="05000000000000000000" pitchFamily="2" charset="2"/>
              <a:buChar char="v"/>
              <a:defRPr sz="27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tx1"/>
              </a:buClr>
              <a:buChar char="•"/>
              <a:defRPr sz="2700">
                <a:solidFill>
                  <a:schemeClr val="tx1"/>
                </a:solidFill>
                <a:latin typeface="Arial" panose="020B0604020202020204" pitchFamily="34" charset="0"/>
              </a:defRPr>
            </a:lvl3pPr>
            <a:lvl4pPr marL="1600200" indent="-228600">
              <a:spcBef>
                <a:spcPct val="20000"/>
              </a:spcBef>
              <a:buChar char="–"/>
              <a:defRPr sz="2700">
                <a:solidFill>
                  <a:schemeClr val="tx1"/>
                </a:solidFill>
                <a:latin typeface="Arial" panose="020B0604020202020204" pitchFamily="34" charset="0"/>
              </a:defRPr>
            </a:lvl4pPr>
            <a:lvl5pPr marL="2057400" indent="-228600">
              <a:spcBef>
                <a:spcPct val="20000"/>
              </a:spcBef>
              <a:buChar char="»"/>
              <a:defRPr sz="27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defRPr>
            </a:lvl9pPr>
          </a:lstStyle>
          <a:p>
            <a:pPr eaLnBrk="1" hangingPunct="1">
              <a:lnSpc>
                <a:spcPct val="50000"/>
              </a:lnSpc>
              <a:spcBef>
                <a:spcPct val="0"/>
              </a:spcBef>
              <a:buClrTx/>
              <a:buFontTx/>
              <a:buNone/>
            </a:pPr>
            <a:r>
              <a:rPr lang="en-US" altLang="en-US" sz="1800" b="1" dirty="0">
                <a:latin typeface="Century Schoolbook" panose="02040604050505020304" pitchFamily="18" charset="0"/>
              </a:rPr>
              <a:t>               .  .                  </a:t>
            </a:r>
          </a:p>
          <a:p>
            <a:pPr eaLnBrk="1" hangingPunct="1">
              <a:lnSpc>
                <a:spcPct val="50000"/>
              </a:lnSpc>
              <a:spcBef>
                <a:spcPct val="0"/>
              </a:spcBef>
              <a:buClrTx/>
              <a:buFontTx/>
              <a:buNone/>
            </a:pPr>
            <a:r>
              <a:rPr lang="en-US" altLang="en-US" sz="1800" b="1" dirty="0">
                <a:latin typeface="Century Schoolbook" panose="02040604050505020304" pitchFamily="18" charset="0"/>
              </a:rPr>
              <a:t>            .   .</a:t>
            </a:r>
          </a:p>
          <a:p>
            <a:pPr eaLnBrk="1" hangingPunct="1">
              <a:lnSpc>
                <a:spcPct val="50000"/>
              </a:lnSpc>
              <a:spcBef>
                <a:spcPct val="0"/>
              </a:spcBef>
              <a:buClrTx/>
              <a:buFontTx/>
              <a:buNone/>
            </a:pPr>
            <a:r>
              <a:rPr lang="en-US" altLang="en-US" sz="1800" b="1" dirty="0">
                <a:latin typeface="Century Schoolbook" panose="02040604050505020304" pitchFamily="18" charset="0"/>
              </a:rPr>
              <a:t>        . .   . .</a:t>
            </a:r>
          </a:p>
          <a:p>
            <a:pPr eaLnBrk="1" hangingPunct="1">
              <a:lnSpc>
                <a:spcPct val="50000"/>
              </a:lnSpc>
              <a:spcBef>
                <a:spcPct val="0"/>
              </a:spcBef>
              <a:buClrTx/>
              <a:buFontTx/>
              <a:buNone/>
            </a:pPr>
            <a:r>
              <a:rPr lang="en-US" altLang="en-US" sz="1800" b="1" dirty="0">
                <a:latin typeface="Century Schoolbook" panose="02040604050505020304" pitchFamily="18" charset="0"/>
              </a:rPr>
              <a:t>      .  . .</a:t>
            </a:r>
          </a:p>
          <a:p>
            <a:pPr eaLnBrk="1" hangingPunct="1">
              <a:lnSpc>
                <a:spcPct val="50000"/>
              </a:lnSpc>
              <a:spcBef>
                <a:spcPct val="0"/>
              </a:spcBef>
              <a:buClrTx/>
              <a:buFontTx/>
              <a:buNone/>
            </a:pPr>
            <a:r>
              <a:rPr lang="en-US" altLang="en-US" sz="1800" b="1" dirty="0">
                <a:latin typeface="Century Schoolbook" panose="02040604050505020304" pitchFamily="18" charset="0"/>
              </a:rPr>
              <a:t>       .</a:t>
            </a:r>
          </a:p>
        </p:txBody>
      </p:sp>
      <p:sp>
        <p:nvSpPr>
          <p:cNvPr id="29" name="Line 26">
            <a:extLst>
              <a:ext uri="{FF2B5EF4-FFF2-40B4-BE49-F238E27FC236}">
                <a16:creationId xmlns="" xmlns:a16="http://schemas.microsoft.com/office/drawing/2014/main" id="{C4E25D38-2A8C-448B-8B79-EC102446FFF8}"/>
              </a:ext>
            </a:extLst>
          </p:cNvPr>
          <p:cNvSpPr>
            <a:spLocks noChangeShapeType="1"/>
          </p:cNvSpPr>
          <p:nvPr/>
        </p:nvSpPr>
        <p:spPr bwMode="auto">
          <a:xfrm>
            <a:off x="1712540" y="5506888"/>
            <a:ext cx="631825" cy="10668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 xmlns:a16="http://schemas.microsoft.com/office/drawing/2014/main" id="{988BBC5A-59CE-48D1-8CDB-C8B7B1B22AC9}"/>
              </a:ext>
            </a:extLst>
          </p:cNvPr>
          <p:cNvSpPr>
            <a:spLocks noGrp="1"/>
          </p:cNvSpPr>
          <p:nvPr>
            <p:ph type="title"/>
          </p:nvPr>
        </p:nvSpPr>
        <p:spPr/>
        <p:txBody>
          <a:bodyPr/>
          <a:lstStyle/>
          <a:p>
            <a:pPr eaLnBrk="1" hangingPunct="1"/>
            <a:r>
              <a:rPr lang="id-ID" altLang="en-US" dirty="0" smtClean="0"/>
              <a:t>2. </a:t>
            </a:r>
            <a:r>
              <a:rPr lang="id-ID" altLang="en-US" dirty="0"/>
              <a:t>Kekuatan </a:t>
            </a:r>
            <a:r>
              <a:rPr lang="id-ID" altLang="en-US" dirty="0" smtClean="0"/>
              <a:t>Hubungan</a:t>
            </a:r>
            <a:endParaRPr lang="id-ID" altLang="en-US" dirty="0"/>
          </a:p>
        </p:txBody>
      </p:sp>
      <p:sp>
        <p:nvSpPr>
          <p:cNvPr id="3" name="Content Placeholder 2">
            <a:extLst>
              <a:ext uri="{FF2B5EF4-FFF2-40B4-BE49-F238E27FC236}">
                <a16:creationId xmlns="" xmlns:a16="http://schemas.microsoft.com/office/drawing/2014/main" id="{998E0632-C263-4F72-A919-BAC9C582FA77}"/>
              </a:ext>
            </a:extLst>
          </p:cNvPr>
          <p:cNvSpPr>
            <a:spLocks noGrp="1"/>
          </p:cNvSpPr>
          <p:nvPr>
            <p:ph idx="1"/>
          </p:nvPr>
        </p:nvSpPr>
        <p:spPr>
          <a:xfrm>
            <a:off x="755576" y="1412776"/>
            <a:ext cx="8280920" cy="5061049"/>
          </a:xfrm>
        </p:spPr>
        <p:txBody>
          <a:bodyPr>
            <a:normAutofit/>
          </a:bodyPr>
          <a:lstStyle/>
          <a:p>
            <a:pPr marL="0" indent="0" eaLnBrk="1" fontAlgn="auto" hangingPunct="1">
              <a:spcAft>
                <a:spcPts val="0"/>
              </a:spcAft>
              <a:buFont typeface="Wingdings"/>
              <a:buNone/>
              <a:defRPr/>
            </a:pPr>
            <a:r>
              <a:rPr lang="id-ID" sz="2400" dirty="0"/>
              <a:t>Adapun klasifikasi Koefisien Korelasi menurut </a:t>
            </a:r>
            <a:r>
              <a:rPr lang="id-ID" sz="2400" b="1" dirty="0"/>
              <a:t>Jonathan Sarwono </a:t>
            </a:r>
            <a:r>
              <a:rPr lang="id-ID" sz="2400" dirty="0"/>
              <a:t>(2009 : 59) adalah :</a:t>
            </a:r>
          </a:p>
          <a:p>
            <a:pPr marL="0" indent="0" eaLnBrk="1" fontAlgn="auto" hangingPunct="1">
              <a:spcAft>
                <a:spcPts val="0"/>
              </a:spcAft>
              <a:buFont typeface="Wingdings"/>
              <a:buNone/>
              <a:defRPr/>
            </a:pPr>
            <a:endParaRPr lang="id-ID" sz="1000" dirty="0"/>
          </a:p>
          <a:p>
            <a:pPr marL="274320" indent="-274320" eaLnBrk="1" fontAlgn="auto" hangingPunct="1">
              <a:spcAft>
                <a:spcPts val="0"/>
              </a:spcAft>
              <a:buFont typeface="Wingdings" panose="05000000000000000000" pitchFamily="2" charset="2"/>
              <a:buChar char="§"/>
              <a:tabLst>
                <a:tab pos="2327275" algn="l"/>
              </a:tabLst>
              <a:defRPr/>
            </a:pPr>
            <a:r>
              <a:rPr lang="en-US" sz="2400" dirty="0" smtClean="0"/>
              <a:t>     r = </a:t>
            </a:r>
            <a:r>
              <a:rPr lang="id-ID" sz="2400" dirty="0" smtClean="0"/>
              <a:t>0 </a:t>
            </a:r>
            <a:r>
              <a:rPr lang="id-ID" sz="2400" dirty="0"/>
              <a:t>	: Tidak ada korelasi antara 2 variabel</a:t>
            </a:r>
          </a:p>
          <a:p>
            <a:pPr marL="274320" indent="-274320">
              <a:buFont typeface="Wingdings" panose="05000000000000000000" pitchFamily="2" charset="2"/>
              <a:buChar char="§"/>
              <a:tabLst>
                <a:tab pos="2327275" algn="l"/>
              </a:tabLst>
              <a:defRPr/>
            </a:pPr>
            <a:r>
              <a:rPr lang="en-US" sz="2400" dirty="0" smtClean="0"/>
              <a:t> 0   &lt;</a:t>
            </a:r>
            <a:r>
              <a:rPr lang="id-ID" sz="2400" dirty="0" smtClean="0"/>
              <a:t> </a:t>
            </a:r>
            <a:r>
              <a:rPr lang="en-US" sz="2400" dirty="0" smtClean="0"/>
              <a:t>r  &lt; </a:t>
            </a:r>
            <a:r>
              <a:rPr lang="id-ID" sz="2400" dirty="0" smtClean="0"/>
              <a:t>0,25</a:t>
            </a:r>
            <a:r>
              <a:rPr lang="id-ID" sz="2400" dirty="0"/>
              <a:t>	: Korelasi antara 2 variabel sangat lemah</a:t>
            </a:r>
          </a:p>
          <a:p>
            <a:pPr marL="274320" indent="-274320">
              <a:buFont typeface="Wingdings" panose="05000000000000000000" pitchFamily="2" charset="2"/>
              <a:buChar char="§"/>
              <a:tabLst>
                <a:tab pos="2327275" algn="l"/>
              </a:tabLst>
              <a:defRPr/>
            </a:pPr>
            <a:r>
              <a:rPr lang="id-ID" sz="2400" dirty="0" smtClean="0"/>
              <a:t>0,25</a:t>
            </a:r>
            <a:r>
              <a:rPr lang="en-US" sz="2400" dirty="0" smtClean="0"/>
              <a:t>&lt; r &lt;</a:t>
            </a:r>
            <a:r>
              <a:rPr lang="id-ID" sz="2400" dirty="0" smtClean="0"/>
              <a:t> 0,5</a:t>
            </a:r>
            <a:r>
              <a:rPr lang="en-US" sz="2400" dirty="0" smtClean="0"/>
              <a:t>0</a:t>
            </a:r>
            <a:r>
              <a:rPr lang="id-ID" sz="2400" dirty="0"/>
              <a:t>	: Korelasi antara 2 variabel cukup</a:t>
            </a:r>
          </a:p>
          <a:p>
            <a:pPr marL="274320" indent="-274320">
              <a:buFont typeface="Wingdings" panose="05000000000000000000" pitchFamily="2" charset="2"/>
              <a:buChar char="§"/>
              <a:tabLst>
                <a:tab pos="2327275" algn="l"/>
              </a:tabLst>
              <a:defRPr/>
            </a:pPr>
            <a:r>
              <a:rPr lang="id-ID" sz="2400" dirty="0" smtClean="0"/>
              <a:t>0,5</a:t>
            </a:r>
            <a:r>
              <a:rPr lang="en-US" sz="2400" dirty="0" smtClean="0"/>
              <a:t>0&lt; r</a:t>
            </a:r>
            <a:r>
              <a:rPr lang="id-ID" sz="2400" dirty="0" smtClean="0"/>
              <a:t> </a:t>
            </a:r>
            <a:r>
              <a:rPr lang="en-US" sz="2400" dirty="0" smtClean="0"/>
              <a:t>&lt;</a:t>
            </a:r>
            <a:r>
              <a:rPr lang="id-ID" sz="2400" dirty="0" smtClean="0"/>
              <a:t> </a:t>
            </a:r>
            <a:r>
              <a:rPr lang="id-ID" sz="2400" dirty="0"/>
              <a:t>0,75	: Korelasi antara 2 variabel kuat</a:t>
            </a:r>
          </a:p>
          <a:p>
            <a:pPr marL="274320" indent="-274320">
              <a:buFont typeface="Wingdings" panose="05000000000000000000" pitchFamily="2" charset="2"/>
              <a:buChar char="§"/>
              <a:tabLst>
                <a:tab pos="2327275" algn="l"/>
              </a:tabLst>
              <a:defRPr/>
            </a:pPr>
            <a:r>
              <a:rPr lang="id-ID" sz="2400" dirty="0" smtClean="0"/>
              <a:t>0,75</a:t>
            </a:r>
            <a:r>
              <a:rPr lang="en-US" sz="2400" dirty="0" smtClean="0"/>
              <a:t>&lt; r &lt;</a:t>
            </a:r>
            <a:r>
              <a:rPr lang="id-ID" sz="2400" dirty="0" smtClean="0"/>
              <a:t> </a:t>
            </a:r>
            <a:r>
              <a:rPr lang="id-ID" sz="2400" dirty="0"/>
              <a:t>0,99	: Korelasi antara 2 variabel sangat Kuat</a:t>
            </a:r>
          </a:p>
          <a:p>
            <a:pPr marL="274320" indent="-274320">
              <a:buFont typeface="Wingdings" panose="05000000000000000000" pitchFamily="2" charset="2"/>
              <a:buChar char="§"/>
              <a:tabLst>
                <a:tab pos="2327275" algn="l"/>
              </a:tabLst>
              <a:defRPr/>
            </a:pPr>
            <a:r>
              <a:rPr lang="en-US" sz="2400" dirty="0" smtClean="0"/>
              <a:t>    r = 1</a:t>
            </a:r>
            <a:r>
              <a:rPr lang="id-ID" sz="2400" dirty="0"/>
              <a:t>	: Korelasi antara 2 variabel </a:t>
            </a:r>
            <a:r>
              <a:rPr lang="id-ID" sz="2400" dirty="0" smtClean="0"/>
              <a:t>kuat sempurna</a:t>
            </a:r>
            <a:endParaRPr lang="id-ID" sz="2400" dirty="0"/>
          </a:p>
        </p:txBody>
      </p:sp>
      <p:sp>
        <p:nvSpPr>
          <p:cNvPr id="4" name="Rectangle 3"/>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xmlns="" id="{7C4B1FE7-5422-4AFE-B4B9-2B0C24E5C662}"/>
              </a:ext>
            </a:extLst>
          </p:cNvPr>
          <p:cNvSpPr>
            <a:spLocks noGrp="1"/>
          </p:cNvSpPr>
          <p:nvPr>
            <p:ph type="title"/>
          </p:nvPr>
        </p:nvSpPr>
        <p:spPr>
          <a:xfrm>
            <a:off x="971600" y="332656"/>
            <a:ext cx="7633742" cy="576064"/>
          </a:xfrm>
        </p:spPr>
        <p:txBody>
          <a:bodyPr>
            <a:normAutofit/>
          </a:bodyPr>
          <a:lstStyle/>
          <a:p>
            <a:r>
              <a:rPr lang="id-ID" altLang="en-US" sz="3300" dirty="0" smtClean="0"/>
              <a:t>3</a:t>
            </a:r>
            <a:r>
              <a:rPr lang="id-ID" altLang="en-US" sz="3300" dirty="0"/>
              <a:t>. </a:t>
            </a:r>
            <a:r>
              <a:rPr lang="id-ID" altLang="en-US" sz="3300" dirty="0" smtClean="0"/>
              <a:t>Uji Hipotesis </a:t>
            </a:r>
            <a:r>
              <a:rPr lang="id-ID" altLang="en-US" sz="3300" dirty="0"/>
              <a:t>hubungan 2 variabel</a:t>
            </a:r>
          </a:p>
        </p:txBody>
      </p:sp>
      <mc:AlternateContent xmlns:mc="http://schemas.openxmlformats.org/markup-compatibility/2006">
        <mc:Choice xmlns:a14="http://schemas.microsoft.com/office/drawing/2010/main" Requires="a14">
          <p:sp>
            <p:nvSpPr>
              <p:cNvPr id="30722" name="Content Placeholder 2">
                <a:extLst>
                  <a:ext uri="{FF2B5EF4-FFF2-40B4-BE49-F238E27FC236}">
                    <a16:creationId xmlns:a16="http://schemas.microsoft.com/office/drawing/2014/main" xmlns="" id="{1B5608C9-6CF6-482F-966A-881958B6CA17}"/>
                  </a:ext>
                </a:extLst>
              </p:cNvPr>
              <p:cNvSpPr>
                <a:spLocks noGrp="1"/>
              </p:cNvSpPr>
              <p:nvPr>
                <p:ph idx="1"/>
              </p:nvPr>
            </p:nvSpPr>
            <p:spPr>
              <a:xfrm>
                <a:off x="755576" y="980728"/>
                <a:ext cx="8136904" cy="5760640"/>
              </a:xfrm>
            </p:spPr>
            <p:txBody>
              <a:bodyPr>
                <a:normAutofit fontScale="47500" lnSpcReduction="20000"/>
              </a:bodyPr>
              <a:lstStyle/>
              <a:p>
                <a:pPr>
                  <a:spcAft>
                    <a:spcPts val="600"/>
                  </a:spcAft>
                </a:pPr>
                <a:r>
                  <a:rPr lang="en-US" sz="3500" dirty="0" err="1"/>
                  <a:t>Uji</a:t>
                </a:r>
                <a:r>
                  <a:rPr lang="en-US" sz="3500" dirty="0"/>
                  <a:t> </a:t>
                </a:r>
                <a:r>
                  <a:rPr lang="en-US" sz="3500" dirty="0" err="1"/>
                  <a:t>Hipotesis</a:t>
                </a:r>
                <a:r>
                  <a:rPr lang="en-US" sz="3500" dirty="0"/>
                  <a:t> </a:t>
                </a:r>
                <a:r>
                  <a:rPr lang="en-US" altLang="en-US" sz="3500" dirty="0" err="1" smtClean="0"/>
                  <a:t>untuk</a:t>
                </a:r>
                <a:r>
                  <a:rPr lang="en-US" altLang="en-US" sz="3500" dirty="0" smtClean="0"/>
                  <a:t> </a:t>
                </a:r>
                <a:r>
                  <a:rPr lang="id-ID" altLang="en-US" sz="3500" dirty="0" smtClean="0"/>
                  <a:t>melihat </a:t>
                </a:r>
                <a:r>
                  <a:rPr lang="id-ID" altLang="en-US" sz="3500" dirty="0"/>
                  <a:t>signifikansi hubungan dua variabel dengan </a:t>
                </a:r>
                <a:r>
                  <a:rPr lang="id-ID" altLang="en-US" sz="3500" dirty="0" smtClean="0"/>
                  <a:t>melihat nilai t tabel dan nilai hasil perhitungan  atau berdasarkan pada angka </a:t>
                </a:r>
                <a:r>
                  <a:rPr lang="id-ID" altLang="en-US" sz="3500" dirty="0"/>
                  <a:t>signifikansi yang dihasilkan dari </a:t>
                </a:r>
                <a:r>
                  <a:rPr lang="id-ID" altLang="en-US" sz="3500" dirty="0" smtClean="0"/>
                  <a:t>perhitungan</a:t>
                </a:r>
                <a:r>
                  <a:rPr lang="en-US" altLang="en-US" sz="3500" dirty="0" smtClean="0"/>
                  <a:t> </a:t>
                </a:r>
                <a:r>
                  <a:rPr lang="en-US" altLang="en-US" sz="3500" dirty="0" err="1" smtClean="0"/>
                  <a:t>yaitu</a:t>
                </a:r>
                <a:r>
                  <a:rPr lang="en-US" altLang="en-US" sz="3500" dirty="0" smtClean="0"/>
                  <a:t> </a:t>
                </a:r>
                <a:r>
                  <a:rPr lang="en-US" altLang="en-US" sz="3500" dirty="0" err="1" smtClean="0"/>
                  <a:t>pada</a:t>
                </a:r>
                <a:r>
                  <a:rPr lang="en-US" altLang="en-US" sz="3500" dirty="0" smtClean="0"/>
                  <a:t> </a:t>
                </a:r>
                <a:r>
                  <a:rPr lang="en-US" altLang="en-US" sz="3500" dirty="0" err="1" smtClean="0"/>
                  <a:t>uji</a:t>
                </a:r>
                <a:r>
                  <a:rPr lang="en-US" altLang="en-US" sz="3500" dirty="0" smtClean="0"/>
                  <a:t> </a:t>
                </a:r>
                <a:r>
                  <a:rPr lang="en-US" altLang="en-US" sz="3500" dirty="0" err="1" smtClean="0"/>
                  <a:t>hipotesis</a:t>
                </a:r>
                <a:r>
                  <a:rPr lang="en-US" altLang="en-US" sz="3500" dirty="0" smtClean="0"/>
                  <a:t> </a:t>
                </a:r>
                <a:r>
                  <a:rPr lang="en-US" altLang="en-US" sz="3500" dirty="0" err="1" smtClean="0"/>
                  <a:t>koefisien</a:t>
                </a:r>
                <a:r>
                  <a:rPr lang="en-US" altLang="en-US" sz="3500" dirty="0" smtClean="0"/>
                  <a:t> </a:t>
                </a:r>
                <a:r>
                  <a:rPr lang="en-US" altLang="en-US" sz="3500" dirty="0" err="1" smtClean="0"/>
                  <a:t>korelasi</a:t>
                </a:r>
                <a:r>
                  <a:rPr lang="en-US" altLang="en-US" sz="3500" dirty="0" smtClean="0"/>
                  <a:t> ( r ).</a:t>
                </a:r>
              </a:p>
              <a:p>
                <a:r>
                  <a:rPr lang="en-US" altLang="en-US" sz="3500" b="1" dirty="0" err="1" smtClean="0"/>
                  <a:t>Tahapan</a:t>
                </a:r>
                <a:r>
                  <a:rPr lang="en-US" altLang="en-US" sz="3500" b="1" dirty="0" smtClean="0"/>
                  <a:t> </a:t>
                </a:r>
                <a:r>
                  <a:rPr lang="en-US" altLang="en-US" sz="3500" b="1" dirty="0" err="1" smtClean="0"/>
                  <a:t>uji</a:t>
                </a:r>
                <a:r>
                  <a:rPr lang="en-US" altLang="en-US" sz="3500" b="1" dirty="0" smtClean="0"/>
                  <a:t> </a:t>
                </a:r>
                <a:r>
                  <a:rPr lang="en-US" altLang="en-US" sz="3500" b="1" dirty="0" err="1" smtClean="0"/>
                  <a:t>hipotesis</a:t>
                </a:r>
                <a:r>
                  <a:rPr lang="en-US" altLang="en-US" sz="3500" b="1" dirty="0"/>
                  <a:t> </a:t>
                </a:r>
                <a:r>
                  <a:rPr lang="en-US" altLang="en-US" sz="3500" b="1" dirty="0" err="1"/>
                  <a:t>koefisien</a:t>
                </a:r>
                <a:r>
                  <a:rPr lang="en-US" altLang="en-US" sz="3500" b="1" dirty="0"/>
                  <a:t> </a:t>
                </a:r>
                <a:r>
                  <a:rPr lang="en-US" altLang="en-US" sz="3500" b="1" dirty="0" err="1"/>
                  <a:t>korelasi</a:t>
                </a:r>
                <a:r>
                  <a:rPr lang="en-US" altLang="en-US" sz="3500" b="1" dirty="0"/>
                  <a:t> ( </a:t>
                </a:r>
                <a:r>
                  <a:rPr lang="en-US" altLang="en-US" sz="3500" b="1" dirty="0" smtClean="0"/>
                  <a:t>r </a:t>
                </a:r>
                <a:r>
                  <a:rPr lang="en-US" altLang="en-US" sz="3500" b="1" dirty="0" err="1" smtClean="0"/>
                  <a:t>atau</a:t>
                </a:r>
                <a:r>
                  <a:rPr lang="en-US" altLang="en-US" sz="3500" b="1" dirty="0" smtClean="0"/>
                  <a:t> </a:t>
                </a:r>
                <a:r>
                  <a:rPr lang="el-GR" sz="3500" b="1" dirty="0" smtClean="0">
                    <a:solidFill>
                      <a:schemeClr val="accent5">
                        <a:lumMod val="25000"/>
                      </a:schemeClr>
                    </a:solidFill>
                    <a:sym typeface="Wingdings" pitchFamily="2" charset="2"/>
                  </a:rPr>
                  <a:t>ρ</a:t>
                </a:r>
                <a:r>
                  <a:rPr lang="en-US" sz="3500" b="1" dirty="0" smtClean="0">
                    <a:solidFill>
                      <a:schemeClr val="accent5">
                        <a:lumMod val="25000"/>
                      </a:schemeClr>
                    </a:solidFill>
                    <a:sym typeface="Wingdings" pitchFamily="2" charset="2"/>
                  </a:rPr>
                  <a:t> (rho)</a:t>
                </a:r>
                <a:r>
                  <a:rPr lang="en-US" altLang="en-US" sz="3500" b="1" dirty="0" smtClean="0"/>
                  <a:t> ) </a:t>
                </a:r>
                <a:r>
                  <a:rPr lang="en-US" altLang="en-US" sz="3500" dirty="0" smtClean="0"/>
                  <a:t>:</a:t>
                </a:r>
              </a:p>
              <a:p>
                <a:pPr marL="0" indent="0">
                  <a:buNone/>
                </a:pPr>
                <a:r>
                  <a:rPr lang="en-US" altLang="en-US" sz="3500" dirty="0" smtClean="0"/>
                  <a:t>1.  </a:t>
                </a:r>
                <a:r>
                  <a:rPr lang="en-US" altLang="en-US" sz="3500" dirty="0" err="1" smtClean="0"/>
                  <a:t>Formulasikan</a:t>
                </a:r>
                <a:r>
                  <a:rPr lang="en-US" altLang="en-US" sz="3500" dirty="0" smtClean="0"/>
                  <a:t> Ho </a:t>
                </a:r>
                <a:r>
                  <a:rPr lang="en-US" altLang="en-US" sz="3500" dirty="0" err="1" smtClean="0"/>
                  <a:t>dan</a:t>
                </a:r>
                <a:r>
                  <a:rPr lang="en-US" altLang="en-US" sz="3500" dirty="0" smtClean="0"/>
                  <a:t> Ha</a:t>
                </a:r>
              </a:p>
              <a:p>
                <a:pPr marL="0" indent="0">
                  <a:buNone/>
                </a:pPr>
                <a:r>
                  <a:rPr lang="en-US" altLang="en-US" sz="3500" dirty="0" smtClean="0"/>
                  <a:t>      </a:t>
                </a:r>
                <a:r>
                  <a:rPr lang="pt-BR" altLang="en-US" sz="3500" b="1" dirty="0" smtClean="0"/>
                  <a:t>Uji </a:t>
                </a:r>
                <a:r>
                  <a:rPr lang="pt-BR" altLang="en-US" sz="3500" b="1" dirty="0"/>
                  <a:t>Satu </a:t>
                </a:r>
                <a:r>
                  <a:rPr lang="pt-BR" altLang="en-US" sz="3500" b="1" dirty="0" smtClean="0"/>
                  <a:t>Arah</a:t>
                </a:r>
                <a:r>
                  <a:rPr lang="pt-BR" altLang="en-US" sz="3500" dirty="0" smtClean="0"/>
                  <a:t>  :   a</a:t>
                </a:r>
                <a:r>
                  <a:rPr lang="pt-BR" altLang="en-US" sz="3500" dirty="0"/>
                  <a:t>.) Ho : </a:t>
                </a:r>
                <a:r>
                  <a:rPr lang="el-GR" sz="3500" dirty="0">
                    <a:solidFill>
                      <a:schemeClr val="accent5">
                        <a:lumMod val="25000"/>
                      </a:schemeClr>
                    </a:solidFill>
                    <a:sym typeface="Wingdings" pitchFamily="2" charset="2"/>
                  </a:rPr>
                  <a:t>ρ</a:t>
                </a:r>
                <a:r>
                  <a:rPr lang="pt-BR" altLang="en-US" sz="3500" dirty="0" smtClean="0"/>
                  <a:t> </a:t>
                </a:r>
                <a:r>
                  <a:rPr lang="pt-BR" altLang="en-US" sz="3500" dirty="0"/>
                  <a:t>= </a:t>
                </a:r>
                <a:r>
                  <a:rPr lang="el-GR" sz="3500" dirty="0">
                    <a:solidFill>
                      <a:schemeClr val="accent5">
                        <a:lumMod val="25000"/>
                      </a:schemeClr>
                    </a:solidFill>
                    <a:sym typeface="Wingdings" pitchFamily="2" charset="2"/>
                  </a:rPr>
                  <a:t>ρ </a:t>
                </a:r>
                <a:r>
                  <a:rPr lang="pt-BR" altLang="en-US" sz="3500" dirty="0" smtClean="0"/>
                  <a:t>o</a:t>
                </a:r>
                <a:r>
                  <a:rPr lang="pt-BR" altLang="en-US" sz="3500" dirty="0"/>
                  <a:t>		     </a:t>
                </a:r>
                <a:r>
                  <a:rPr lang="id-ID" altLang="en-US" sz="3500" dirty="0" smtClean="0"/>
                  <a:t>     </a:t>
                </a:r>
                <a:r>
                  <a:rPr lang="pt-BR" altLang="en-US" sz="3500" dirty="0" smtClean="0"/>
                  <a:t>b</a:t>
                </a:r>
                <a:r>
                  <a:rPr lang="pt-BR" altLang="en-US" sz="3500" dirty="0"/>
                  <a:t>.)  Ho : </a:t>
                </a:r>
                <a:r>
                  <a:rPr lang="el-GR" sz="3500" dirty="0">
                    <a:solidFill>
                      <a:schemeClr val="accent5">
                        <a:lumMod val="25000"/>
                      </a:schemeClr>
                    </a:solidFill>
                    <a:sym typeface="Wingdings" pitchFamily="2" charset="2"/>
                  </a:rPr>
                  <a:t>ρ</a:t>
                </a:r>
                <a:r>
                  <a:rPr lang="pt-BR" altLang="en-US" sz="3500" dirty="0" smtClean="0"/>
                  <a:t> </a:t>
                </a:r>
                <a:r>
                  <a:rPr lang="pt-BR" altLang="en-US" sz="3500" dirty="0"/>
                  <a:t>= </a:t>
                </a:r>
                <a:r>
                  <a:rPr lang="el-GR" sz="3500" dirty="0">
                    <a:solidFill>
                      <a:schemeClr val="accent5">
                        <a:lumMod val="25000"/>
                      </a:schemeClr>
                    </a:solidFill>
                    <a:sym typeface="Wingdings" pitchFamily="2" charset="2"/>
                  </a:rPr>
                  <a:t>ρ </a:t>
                </a:r>
                <a:r>
                  <a:rPr lang="pt-BR" altLang="en-US" sz="3500" dirty="0" smtClean="0"/>
                  <a:t>o</a:t>
                </a:r>
                <a:endParaRPr lang="pt-BR" altLang="en-US" sz="3500" dirty="0"/>
              </a:p>
              <a:p>
                <a:pPr marL="0" indent="0">
                  <a:buNone/>
                </a:pPr>
                <a:r>
                  <a:rPr lang="pt-BR" altLang="en-US" sz="3500" dirty="0"/>
                  <a:t>      </a:t>
                </a:r>
                <a:r>
                  <a:rPr lang="pt-BR" altLang="en-US" sz="3500" dirty="0" smtClean="0"/>
                  <a:t>                             </a:t>
                </a:r>
                <a:r>
                  <a:rPr lang="id-ID" altLang="en-US" sz="3500" dirty="0" smtClean="0"/>
                  <a:t>    </a:t>
                </a:r>
                <a:r>
                  <a:rPr lang="pt-BR" altLang="en-US" sz="3500" dirty="0" smtClean="0"/>
                  <a:t>Ha</a:t>
                </a:r>
                <a:r>
                  <a:rPr lang="pt-BR" altLang="en-US" sz="3500" dirty="0"/>
                  <a:t> : </a:t>
                </a:r>
                <a:r>
                  <a:rPr lang="el-GR" sz="3500" dirty="0">
                    <a:solidFill>
                      <a:schemeClr val="accent5">
                        <a:lumMod val="25000"/>
                      </a:schemeClr>
                    </a:solidFill>
                    <a:sym typeface="Wingdings" pitchFamily="2" charset="2"/>
                  </a:rPr>
                  <a:t>ρ</a:t>
                </a:r>
                <a:r>
                  <a:rPr lang="pt-BR" altLang="en-US" sz="3500" dirty="0" smtClean="0"/>
                  <a:t> </a:t>
                </a:r>
                <a:r>
                  <a:rPr lang="pt-BR" altLang="en-US" sz="3500" b="1" dirty="0">
                    <a:solidFill>
                      <a:srgbClr val="C00000"/>
                    </a:solidFill>
                  </a:rPr>
                  <a:t>&gt;</a:t>
                </a:r>
                <a:r>
                  <a:rPr lang="pt-BR" altLang="en-US" sz="3500" dirty="0"/>
                  <a:t> </a:t>
                </a:r>
                <a:r>
                  <a:rPr lang="el-GR" sz="3500" dirty="0">
                    <a:solidFill>
                      <a:schemeClr val="accent5">
                        <a:lumMod val="25000"/>
                      </a:schemeClr>
                    </a:solidFill>
                    <a:sym typeface="Wingdings" pitchFamily="2" charset="2"/>
                  </a:rPr>
                  <a:t>ρ </a:t>
                </a:r>
                <a:r>
                  <a:rPr lang="pt-BR" altLang="en-US" sz="3500" dirty="0" smtClean="0"/>
                  <a:t>o</a:t>
                </a:r>
                <a:r>
                  <a:rPr lang="pt-BR" altLang="en-US" sz="3500" dirty="0"/>
                  <a:t>		</a:t>
                </a:r>
                <a:r>
                  <a:rPr lang="id-ID" altLang="en-US" sz="3500" dirty="0" smtClean="0"/>
                  <a:t>          </a:t>
                </a:r>
                <a:r>
                  <a:rPr lang="id-ID" altLang="en-US" sz="3500" dirty="0" smtClean="0"/>
                  <a:t>     </a:t>
                </a:r>
                <a:r>
                  <a:rPr lang="pt-BR" altLang="en-US" sz="3500" dirty="0" smtClean="0"/>
                  <a:t> </a:t>
                </a:r>
                <a:r>
                  <a:rPr lang="pt-BR" altLang="en-US" sz="3500" dirty="0" smtClean="0"/>
                  <a:t>Ha</a:t>
                </a:r>
                <a:r>
                  <a:rPr lang="pt-BR" altLang="en-US" sz="3500" dirty="0"/>
                  <a:t> : </a:t>
                </a:r>
                <a:r>
                  <a:rPr lang="el-GR" sz="3500" dirty="0">
                    <a:solidFill>
                      <a:schemeClr val="accent5">
                        <a:lumMod val="25000"/>
                      </a:schemeClr>
                    </a:solidFill>
                    <a:sym typeface="Wingdings" pitchFamily="2" charset="2"/>
                  </a:rPr>
                  <a:t>ρ</a:t>
                </a:r>
                <a:r>
                  <a:rPr lang="pt-BR" altLang="en-US" sz="3500" dirty="0" smtClean="0"/>
                  <a:t> </a:t>
                </a:r>
                <a:r>
                  <a:rPr lang="pt-BR" altLang="en-US" sz="3500" b="1" dirty="0">
                    <a:solidFill>
                      <a:srgbClr val="C00000"/>
                    </a:solidFill>
                  </a:rPr>
                  <a:t>&lt;</a:t>
                </a:r>
                <a:r>
                  <a:rPr lang="pt-BR" altLang="en-US" sz="3500" dirty="0"/>
                  <a:t> </a:t>
                </a:r>
                <a:r>
                  <a:rPr lang="el-GR" sz="3500" dirty="0">
                    <a:solidFill>
                      <a:schemeClr val="accent5">
                        <a:lumMod val="25000"/>
                      </a:schemeClr>
                    </a:solidFill>
                    <a:sym typeface="Wingdings" pitchFamily="2" charset="2"/>
                  </a:rPr>
                  <a:t>ρ </a:t>
                </a:r>
                <a:r>
                  <a:rPr lang="pt-BR" altLang="en-US" sz="3500" dirty="0" smtClean="0"/>
                  <a:t>o</a:t>
                </a:r>
                <a:endParaRPr lang="pt-BR" altLang="en-US" sz="3500" dirty="0"/>
              </a:p>
              <a:p>
                <a:pPr marL="0" indent="0">
                  <a:buNone/>
                </a:pPr>
                <a:r>
                  <a:rPr lang="pt-BR" altLang="en-US" sz="3500" dirty="0"/>
                  <a:t> </a:t>
                </a:r>
                <a:r>
                  <a:rPr lang="pt-BR" altLang="en-US" sz="3500" dirty="0" smtClean="0"/>
                  <a:t>     </a:t>
                </a:r>
                <a:r>
                  <a:rPr lang="pt-BR" altLang="en-US" sz="3500" b="1" dirty="0" smtClean="0"/>
                  <a:t>Uji </a:t>
                </a:r>
                <a:r>
                  <a:rPr lang="pt-BR" altLang="en-US" sz="3500" b="1" dirty="0"/>
                  <a:t>Dua </a:t>
                </a:r>
                <a:r>
                  <a:rPr lang="pt-BR" altLang="en-US" sz="3500" b="1" dirty="0" smtClean="0"/>
                  <a:t>Arah  </a:t>
                </a:r>
                <a:r>
                  <a:rPr lang="pt-BR" altLang="en-US" sz="3500" dirty="0" smtClean="0"/>
                  <a:t>:   c</a:t>
                </a:r>
                <a:r>
                  <a:rPr lang="pt-BR" altLang="en-US" sz="3500" dirty="0"/>
                  <a:t>.) Ho : </a:t>
                </a:r>
                <a:r>
                  <a:rPr lang="el-GR" sz="3500" dirty="0">
                    <a:solidFill>
                      <a:schemeClr val="accent5">
                        <a:lumMod val="25000"/>
                      </a:schemeClr>
                    </a:solidFill>
                    <a:sym typeface="Wingdings" pitchFamily="2" charset="2"/>
                  </a:rPr>
                  <a:t>ρ</a:t>
                </a:r>
                <a:r>
                  <a:rPr lang="pt-BR" altLang="en-US" sz="3500" dirty="0" smtClean="0"/>
                  <a:t> </a:t>
                </a:r>
                <a:r>
                  <a:rPr lang="pt-BR" altLang="en-US" sz="3500" dirty="0"/>
                  <a:t>= </a:t>
                </a:r>
                <a:r>
                  <a:rPr lang="el-GR" sz="3500" dirty="0">
                    <a:solidFill>
                      <a:schemeClr val="accent5">
                        <a:lumMod val="25000"/>
                      </a:schemeClr>
                    </a:solidFill>
                    <a:sym typeface="Wingdings" pitchFamily="2" charset="2"/>
                  </a:rPr>
                  <a:t>ρ </a:t>
                </a:r>
                <a:r>
                  <a:rPr lang="pt-BR" altLang="en-US" sz="3500" dirty="0" smtClean="0"/>
                  <a:t>o</a:t>
                </a:r>
                <a:endParaRPr lang="pt-BR" altLang="en-US" sz="3500" dirty="0"/>
              </a:p>
              <a:p>
                <a:pPr marL="0" indent="0">
                  <a:buNone/>
                </a:pPr>
                <a:r>
                  <a:rPr lang="pt-BR" altLang="en-US" sz="3500" dirty="0"/>
                  <a:t>      </a:t>
                </a:r>
                <a:r>
                  <a:rPr lang="pt-BR" altLang="en-US" sz="3500" dirty="0" smtClean="0"/>
                  <a:t>                            </a:t>
                </a:r>
                <a:r>
                  <a:rPr lang="id-ID" altLang="en-US" sz="3500" dirty="0" smtClean="0"/>
                  <a:t> </a:t>
                </a:r>
                <a:r>
                  <a:rPr lang="pt-BR" altLang="en-US" sz="3500" dirty="0" smtClean="0"/>
                  <a:t> </a:t>
                </a:r>
                <a:r>
                  <a:rPr lang="id-ID" altLang="en-US" sz="3500" dirty="0" smtClean="0"/>
                  <a:t>  </a:t>
                </a:r>
                <a:r>
                  <a:rPr lang="pt-BR" altLang="en-US" sz="3500" dirty="0" smtClean="0"/>
                  <a:t>Ha</a:t>
                </a:r>
                <a:r>
                  <a:rPr lang="pt-BR" altLang="en-US" sz="3500" dirty="0"/>
                  <a:t> : </a:t>
                </a:r>
                <a:r>
                  <a:rPr lang="el-GR" sz="3500" dirty="0">
                    <a:solidFill>
                      <a:schemeClr val="accent5">
                        <a:lumMod val="25000"/>
                      </a:schemeClr>
                    </a:solidFill>
                    <a:sym typeface="Wingdings" pitchFamily="2" charset="2"/>
                  </a:rPr>
                  <a:t>ρ</a:t>
                </a:r>
                <a:r>
                  <a:rPr lang="pt-BR" altLang="en-US" sz="3500" dirty="0" smtClean="0"/>
                  <a:t> </a:t>
                </a:r>
                <a:r>
                  <a:rPr lang="pt-BR" altLang="en-US" sz="3500" b="1" dirty="0">
                    <a:solidFill>
                      <a:srgbClr val="C00000"/>
                    </a:solidFill>
                  </a:rPr>
                  <a:t>≠</a:t>
                </a:r>
                <a:r>
                  <a:rPr lang="pt-BR" altLang="en-US" sz="3500" dirty="0"/>
                  <a:t> </a:t>
                </a:r>
                <a:r>
                  <a:rPr lang="el-GR" sz="3500" dirty="0">
                    <a:solidFill>
                      <a:schemeClr val="accent5">
                        <a:lumMod val="25000"/>
                      </a:schemeClr>
                    </a:solidFill>
                    <a:sym typeface="Wingdings" pitchFamily="2" charset="2"/>
                  </a:rPr>
                  <a:t>ρ </a:t>
                </a:r>
                <a:r>
                  <a:rPr lang="pt-BR" altLang="en-US" sz="3500" dirty="0" smtClean="0"/>
                  <a:t>o</a:t>
                </a:r>
                <a:endParaRPr lang="pt-BR" altLang="en-US" sz="3500" dirty="0"/>
              </a:p>
              <a:p>
                <a:pPr marL="274638" indent="-274638">
                  <a:buAutoNum type="arabicPeriod" startAt="2"/>
                </a:pPr>
                <a:r>
                  <a:rPr lang="en-US" altLang="en-US" sz="3500" dirty="0" err="1" smtClean="0"/>
                  <a:t>Mencari</a:t>
                </a:r>
                <a:r>
                  <a:rPr lang="en-US" altLang="en-US" sz="3500" dirty="0" smtClean="0"/>
                  <a:t> </a:t>
                </a:r>
                <a:r>
                  <a:rPr lang="en-US" altLang="en-US" sz="3500" dirty="0" err="1" smtClean="0"/>
                  <a:t>nilai</a:t>
                </a:r>
                <a:r>
                  <a:rPr lang="en-US" altLang="en-US" sz="3500" dirty="0" smtClean="0"/>
                  <a:t> </a:t>
                </a:r>
                <a:r>
                  <a:rPr lang="en-US" altLang="en-US" sz="3500" dirty="0" err="1" smtClean="0"/>
                  <a:t>tabel</a:t>
                </a:r>
                <a:r>
                  <a:rPr lang="en-US" altLang="en-US" sz="3500" dirty="0" smtClean="0"/>
                  <a:t> </a:t>
                </a:r>
                <a:r>
                  <a:rPr lang="en-US" altLang="en-US" sz="3500" dirty="0" err="1" smtClean="0"/>
                  <a:t>dengan</a:t>
                </a:r>
                <a:r>
                  <a:rPr lang="en-US" altLang="en-US" sz="3500" dirty="0"/>
                  <a:t> </a:t>
                </a:r>
                <a:r>
                  <a:rPr lang="en-US" altLang="en-US" sz="3500" dirty="0" err="1"/>
                  <a:t>Taraf</a:t>
                </a:r>
                <a:r>
                  <a:rPr lang="en-US" altLang="en-US" sz="3500" dirty="0"/>
                  <a:t> </a:t>
                </a:r>
                <a:r>
                  <a:rPr lang="en-US" altLang="en-US" sz="3500" dirty="0" err="1"/>
                  <a:t>Nyata</a:t>
                </a:r>
                <a:r>
                  <a:rPr lang="en-US" altLang="en-US" sz="3500" dirty="0"/>
                  <a:t> (</a:t>
                </a:r>
                <a:r>
                  <a:rPr lang="el-GR" altLang="en-US" sz="3500" dirty="0"/>
                  <a:t>α</a:t>
                </a:r>
                <a:r>
                  <a:rPr lang="el-GR" altLang="en-US" sz="3500" dirty="0" smtClean="0"/>
                  <a:t>)</a:t>
                </a:r>
                <a:r>
                  <a:rPr lang="id-ID" altLang="en-US" sz="3500" dirty="0" smtClean="0"/>
                  <a:t> dan df=db tertentu</a:t>
                </a:r>
              </a:p>
              <a:p>
                <a:pPr>
                  <a:spcAft>
                    <a:spcPts val="600"/>
                  </a:spcAft>
                </a:pPr>
                <a:r>
                  <a:rPr lang="id-ID" sz="3500" dirty="0"/>
                  <a:t>N</a:t>
                </a:r>
                <a:r>
                  <a:rPr lang="en-GB" sz="3500" dirty="0"/>
                  <a:t>i</a:t>
                </a:r>
                <a:r>
                  <a:rPr lang="id-ID" sz="3500" dirty="0"/>
                  <a:t>l</a:t>
                </a:r>
                <a:r>
                  <a:rPr lang="en-GB" sz="3500" dirty="0"/>
                  <a:t>a</a:t>
                </a:r>
                <a:r>
                  <a:rPr lang="id-ID" sz="3500" dirty="0"/>
                  <a:t>i</a:t>
                </a:r>
                <a:r>
                  <a:rPr lang="en-GB" sz="3500" dirty="0"/>
                  <a:t> </a:t>
                </a:r>
                <a:r>
                  <a:rPr lang="id-ID" sz="3500" dirty="0" smtClean="0"/>
                  <a:t>t</a:t>
                </a:r>
                <a:r>
                  <a:rPr lang="en-GB" sz="3500" baseline="-25000" dirty="0" err="1" smtClean="0"/>
                  <a:t>tabel</a:t>
                </a:r>
                <a:r>
                  <a:rPr lang="en-GB" sz="3500" dirty="0" smtClean="0"/>
                  <a:t> </a:t>
                </a:r>
                <a:r>
                  <a:rPr lang="id-ID" sz="3500" b="1" dirty="0" smtClean="0"/>
                  <a:t>product </a:t>
                </a:r>
                <a:r>
                  <a:rPr lang="id-ID" sz="3500" b="1" dirty="0"/>
                  <a:t>moment</a:t>
                </a:r>
                <a:r>
                  <a:rPr lang="id-ID" sz="3500" dirty="0"/>
                  <a:t> </a:t>
                </a:r>
                <a:r>
                  <a:rPr lang="en-GB" sz="3500" dirty="0" err="1"/>
                  <a:t>diperoleh</a:t>
                </a:r>
                <a:r>
                  <a:rPr lang="en-GB" sz="3500" dirty="0"/>
                  <a:t> </a:t>
                </a:r>
                <a:r>
                  <a:rPr lang="id-ID" sz="3500" dirty="0"/>
                  <a:t>dengan </a:t>
                </a:r>
                <a:r>
                  <a:rPr lang="en-GB" sz="3500" dirty="0" err="1"/>
                  <a:t>signifikansi</a:t>
                </a:r>
                <a:r>
                  <a:rPr lang="en-GB" sz="3500" dirty="0"/>
                  <a:t> 5%</a:t>
                </a:r>
                <a:r>
                  <a:rPr lang="id-ID" sz="3500" dirty="0"/>
                  <a:t> pada </a:t>
                </a:r>
                <a:r>
                  <a:rPr lang="en-GB" sz="3500" i="1" dirty="0"/>
                  <a:t>degree of freedom,</a:t>
                </a:r>
                <a:r>
                  <a:rPr lang="en-GB" sz="3500" dirty="0"/>
                  <a:t> </a:t>
                </a:r>
                <a:r>
                  <a:rPr lang="en-GB" sz="3500" b="1" dirty="0" err="1"/>
                  <a:t>df</a:t>
                </a:r>
                <a:r>
                  <a:rPr lang="en-GB" sz="3500" b="1" dirty="0"/>
                  <a:t> = </a:t>
                </a:r>
                <a:r>
                  <a:rPr lang="en-GB" sz="3500" b="1" dirty="0" smtClean="0"/>
                  <a:t>n-2</a:t>
                </a:r>
                <a:r>
                  <a:rPr lang="id-ID" sz="3500" dirty="0"/>
                  <a:t> </a:t>
                </a:r>
                <a:r>
                  <a:rPr lang="id-ID" sz="3500" dirty="0" smtClean="0"/>
                  <a:t>		</a:t>
                </a:r>
                <a:r>
                  <a:rPr lang="id-ID" sz="3500" dirty="0" smtClean="0">
                    <a:latin typeface="Arial Narrow"/>
                  </a:rPr>
                  <a:t>→	</a:t>
                </a:r>
                <a:r>
                  <a:rPr lang="en-GB" sz="3500" b="1" dirty="0"/>
                  <a:t> </a:t>
                </a:r>
                <a:r>
                  <a:rPr lang="id-ID" sz="3500" b="1" dirty="0" smtClean="0"/>
                  <a:t>t</a:t>
                </a:r>
                <a:r>
                  <a:rPr lang="en-GB" sz="3500" b="1" baseline="-25000" dirty="0" err="1" smtClean="0"/>
                  <a:t>tabel</a:t>
                </a:r>
                <a:r>
                  <a:rPr lang="id-ID" sz="3500" b="1" baseline="-25000" dirty="0" smtClean="0"/>
                  <a:t> </a:t>
                </a:r>
                <a:r>
                  <a:rPr lang="id-ID" sz="3500" b="1" dirty="0" smtClean="0"/>
                  <a:t>:= t (0,05 ; df=n-2)</a:t>
                </a:r>
                <a:endParaRPr lang="id-ID" sz="3500" b="1" dirty="0"/>
              </a:p>
              <a:p>
                <a:pPr marL="0" indent="0">
                  <a:buNone/>
                </a:pPr>
                <a:r>
                  <a:rPr lang="en-US" altLang="en-US" sz="3300" dirty="0" smtClean="0"/>
                  <a:t>3</a:t>
                </a:r>
                <a:r>
                  <a:rPr lang="en-US" altLang="en-US" sz="3300" dirty="0"/>
                  <a:t>. </a:t>
                </a:r>
                <a:r>
                  <a:rPr lang="en-US" altLang="en-US" sz="3300" dirty="0" smtClean="0"/>
                  <a:t> </a:t>
                </a:r>
                <a:r>
                  <a:rPr lang="en-US" altLang="en-US" sz="4000" dirty="0" err="1" smtClean="0"/>
                  <a:t>Menentukan</a:t>
                </a:r>
                <a:r>
                  <a:rPr lang="en-US" altLang="en-US" sz="4000" dirty="0" smtClean="0"/>
                  <a:t> </a:t>
                </a:r>
                <a:r>
                  <a:rPr lang="en-US" altLang="en-US" sz="4000" dirty="0" err="1"/>
                  <a:t>Kriteria</a:t>
                </a:r>
                <a:r>
                  <a:rPr lang="en-US" altLang="en-US" sz="4000" dirty="0"/>
                  <a:t> </a:t>
                </a:r>
                <a:r>
                  <a:rPr lang="en-US" altLang="en-US" sz="4000" dirty="0" err="1" smtClean="0"/>
                  <a:t>Pengujian</a:t>
                </a:r>
                <a:endParaRPr lang="en-US" altLang="en-US" sz="4000" dirty="0" smtClean="0"/>
              </a:p>
              <a:p>
                <a:pPr marL="0" indent="0">
                  <a:spcAft>
                    <a:spcPts val="600"/>
                  </a:spcAft>
                  <a:buNone/>
                </a:pPr>
                <a:r>
                  <a:rPr lang="en-US" altLang="en-US" sz="4000" dirty="0" smtClean="0"/>
                  <a:t>4</a:t>
                </a:r>
                <a:r>
                  <a:rPr lang="en-US" altLang="en-US" sz="4000" dirty="0"/>
                  <a:t>. </a:t>
                </a:r>
                <a:r>
                  <a:rPr lang="en-US" altLang="en-US" sz="4000" dirty="0" smtClean="0"/>
                  <a:t> </a:t>
                </a:r>
                <a:r>
                  <a:rPr lang="en-US" altLang="en-US" sz="4000" dirty="0" err="1" smtClean="0"/>
                  <a:t>Menentukan</a:t>
                </a:r>
                <a:r>
                  <a:rPr lang="en-US" altLang="en-US" sz="4000" dirty="0" smtClean="0"/>
                  <a:t> </a:t>
                </a:r>
                <a:r>
                  <a:rPr lang="en-US" altLang="en-US" sz="4000" dirty="0" err="1"/>
                  <a:t>Nilai</a:t>
                </a:r>
                <a:r>
                  <a:rPr lang="en-US" altLang="en-US" sz="4000" dirty="0"/>
                  <a:t> </a:t>
                </a:r>
                <a:r>
                  <a:rPr lang="en-US" altLang="en-US" sz="4000" dirty="0" err="1"/>
                  <a:t>Uji</a:t>
                </a:r>
                <a:r>
                  <a:rPr lang="en-US" altLang="en-US" sz="4000" dirty="0"/>
                  <a:t> </a:t>
                </a:r>
                <a:r>
                  <a:rPr lang="en-US" altLang="en-US" sz="4000" dirty="0" err="1"/>
                  <a:t>Statistik</a:t>
                </a:r>
                <a:endParaRPr lang="en-US" altLang="en-US" sz="4000" dirty="0"/>
              </a:p>
              <a:p>
                <a:pPr marL="0" indent="0">
                  <a:spcAft>
                    <a:spcPts val="300"/>
                  </a:spcAft>
                  <a:buNone/>
                </a:pPr>
                <a:r>
                  <a:rPr lang="en-US" sz="3300" dirty="0" smtClean="0">
                    <a:latin typeface="Cambria Math"/>
                    <a:ea typeface="Calibri"/>
                    <a:cs typeface="Times New Roman"/>
                  </a:rPr>
                  <a:t>	</a:t>
                </a:r>
                <a:r>
                  <a:rPr lang="en-US" sz="5100" dirty="0" smtClean="0">
                    <a:latin typeface="Cambria Math"/>
                    <a:ea typeface="Calibri"/>
                    <a:cs typeface="Times New Roman"/>
                  </a:rPr>
                  <a:t>t</a:t>
                </a:r>
                <a:r>
                  <a:rPr lang="en-US" sz="5100" baseline="-25000" dirty="0" smtClean="0">
                    <a:latin typeface="Cambria Math"/>
                    <a:ea typeface="Calibri"/>
                    <a:cs typeface="Times New Roman"/>
                  </a:rPr>
                  <a:t>o </a:t>
                </a:r>
                <a:r>
                  <a:rPr lang="en-US" sz="5100" dirty="0">
                    <a:latin typeface="Cambria Math"/>
                    <a:ea typeface="Calibri"/>
                    <a:cs typeface="Times New Roman"/>
                  </a:rPr>
                  <a:t>= </a:t>
                </a:r>
                <a14:m>
                  <m:oMath xmlns:m="http://schemas.openxmlformats.org/officeDocument/2006/math">
                    <m:f>
                      <m:fPr>
                        <m:ctrlPr>
                          <a:rPr lang="en-US" sz="5100" i="1">
                            <a:latin typeface="Cambria Math"/>
                            <a:ea typeface="Calibri"/>
                            <a:cs typeface="Times New Roman"/>
                          </a:rPr>
                        </m:ctrlPr>
                      </m:fPr>
                      <m:num>
                        <m:r>
                          <a:rPr lang="en-US" sz="5100" i="1">
                            <a:latin typeface="Cambria Math"/>
                            <a:ea typeface="Calibri"/>
                            <a:cs typeface="Times New Roman"/>
                          </a:rPr>
                          <m:t>𝑟</m:t>
                        </m:r>
                        <m:r>
                          <a:rPr lang="en-US" sz="5100" i="1">
                            <a:latin typeface="Cambria Math"/>
                            <a:ea typeface="Calibri"/>
                            <a:cs typeface="Times New Roman"/>
                          </a:rPr>
                          <m:t> </m:t>
                        </m:r>
                        <m:rad>
                          <m:radPr>
                            <m:degHide m:val="on"/>
                            <m:ctrlPr>
                              <a:rPr lang="en-US" sz="5100" i="1">
                                <a:latin typeface="Cambria Math"/>
                                <a:ea typeface="Calibri"/>
                                <a:cs typeface="Times New Roman"/>
                              </a:rPr>
                            </m:ctrlPr>
                          </m:radPr>
                          <m:deg/>
                          <m:e>
                            <m:r>
                              <a:rPr lang="en-US" sz="5100" i="1">
                                <a:latin typeface="Cambria Math"/>
                                <a:ea typeface="Calibri"/>
                                <a:cs typeface="Times New Roman"/>
                              </a:rPr>
                              <m:t>𝑛</m:t>
                            </m:r>
                            <m:r>
                              <a:rPr lang="en-US" sz="5100" i="1">
                                <a:latin typeface="Cambria Math"/>
                                <a:ea typeface="Calibri"/>
                                <a:cs typeface="Times New Roman"/>
                              </a:rPr>
                              <m:t>−2</m:t>
                            </m:r>
                          </m:e>
                        </m:rad>
                      </m:num>
                      <m:den>
                        <m:rad>
                          <m:radPr>
                            <m:degHide m:val="on"/>
                            <m:ctrlPr>
                              <a:rPr lang="en-US" sz="5100" i="1">
                                <a:latin typeface="Cambria Math"/>
                                <a:ea typeface="Calibri"/>
                                <a:cs typeface="Times New Roman"/>
                              </a:rPr>
                            </m:ctrlPr>
                          </m:radPr>
                          <m:deg/>
                          <m:e>
                            <m:r>
                              <a:rPr lang="en-US" sz="5100" i="1">
                                <a:latin typeface="Cambria Math"/>
                                <a:ea typeface="Calibri"/>
                                <a:cs typeface="Times New Roman"/>
                              </a:rPr>
                              <m:t>1− </m:t>
                            </m:r>
                            <m:sSup>
                              <m:sSupPr>
                                <m:ctrlPr>
                                  <a:rPr lang="en-US" sz="5100" i="1">
                                    <a:latin typeface="Cambria Math"/>
                                    <a:ea typeface="Calibri"/>
                                    <a:cs typeface="Times New Roman"/>
                                  </a:rPr>
                                </m:ctrlPr>
                              </m:sSupPr>
                              <m:e>
                                <m:r>
                                  <a:rPr lang="en-US" sz="5100" i="1">
                                    <a:latin typeface="Cambria Math"/>
                                    <a:ea typeface="Calibri"/>
                                    <a:cs typeface="Times New Roman"/>
                                  </a:rPr>
                                  <m:t>𝑟</m:t>
                                </m:r>
                              </m:e>
                              <m:sup>
                                <m:r>
                                  <a:rPr lang="en-US" sz="5100" i="1">
                                    <a:latin typeface="Cambria Math"/>
                                    <a:ea typeface="Calibri"/>
                                    <a:cs typeface="Times New Roman"/>
                                  </a:rPr>
                                  <m:t>2</m:t>
                                </m:r>
                              </m:sup>
                            </m:sSup>
                          </m:e>
                        </m:rad>
                      </m:den>
                    </m:f>
                  </m:oMath>
                </a14:m>
                <a:r>
                  <a:rPr lang="en-US" sz="5100" baseline="-25000" dirty="0">
                    <a:latin typeface="Cambria Math"/>
                    <a:ea typeface="Calibri"/>
                    <a:cs typeface="Times New Roman"/>
                  </a:rPr>
                  <a:t> </a:t>
                </a:r>
                <a:r>
                  <a:rPr lang="en-US" sz="5100" baseline="-25000" dirty="0" smtClean="0">
                    <a:latin typeface="Cambria Math"/>
                    <a:ea typeface="Calibri"/>
                    <a:cs typeface="Times New Roman"/>
                  </a:rPr>
                  <a:t>        </a:t>
                </a:r>
                <a:endParaRPr lang="id-ID" sz="5100" baseline="-25000" dirty="0" smtClean="0">
                  <a:latin typeface="Cambria Math"/>
                  <a:ea typeface="Calibri"/>
                  <a:cs typeface="Times New Roman"/>
                </a:endParaRPr>
              </a:p>
              <a:p>
                <a:pPr marL="0" indent="0">
                  <a:spcBef>
                    <a:spcPts val="0"/>
                  </a:spcBef>
                  <a:buNone/>
                </a:pPr>
                <a:endParaRPr lang="en-US" sz="2100" dirty="0">
                  <a:latin typeface="Calibri"/>
                  <a:ea typeface="Calibri"/>
                  <a:cs typeface="Times New Roman"/>
                </a:endParaRPr>
              </a:p>
              <a:p>
                <a:pPr marL="0" indent="0">
                  <a:spcBef>
                    <a:spcPts val="0"/>
                  </a:spcBef>
                  <a:buNone/>
                </a:pPr>
                <a:r>
                  <a:rPr lang="en-US" altLang="en-US" sz="4000" dirty="0" smtClean="0"/>
                  <a:t>5</a:t>
                </a:r>
                <a:r>
                  <a:rPr lang="en-US" altLang="en-US" sz="4000" dirty="0"/>
                  <a:t>. </a:t>
                </a:r>
                <a:r>
                  <a:rPr lang="en-US" altLang="en-US" sz="4000" dirty="0" err="1"/>
                  <a:t>Membuat</a:t>
                </a:r>
                <a:r>
                  <a:rPr lang="en-US" altLang="en-US" sz="4000" dirty="0"/>
                  <a:t> </a:t>
                </a:r>
                <a:r>
                  <a:rPr lang="en-US" altLang="en-US" sz="4000" dirty="0" err="1" smtClean="0"/>
                  <a:t>Kesimpulan</a:t>
                </a:r>
                <a:r>
                  <a:rPr lang="id-ID" altLang="en-US" sz="4000" dirty="0" smtClean="0"/>
                  <a:t> : membandingkan nilai t-hitung dan t-tabel</a:t>
                </a:r>
                <a:endParaRPr lang="id-ID" altLang="en-US" sz="2400" dirty="0"/>
              </a:p>
            </p:txBody>
          </p:sp>
        </mc:Choice>
        <mc:Fallback>
          <p:sp>
            <p:nvSpPr>
              <p:cNvPr id="30722" name="Content Placeholder 2">
                <a:extLst>
                  <a:ext uri="{FF2B5EF4-FFF2-40B4-BE49-F238E27FC236}">
                    <a16:creationId xmlns:a16="http://schemas.microsoft.com/office/drawing/2014/main" xmlns="" xmlns:a14="http://schemas.microsoft.com/office/drawing/2010/main" id="{1B5608C9-6CF6-482F-966A-881958B6CA17}"/>
                  </a:ext>
                </a:extLst>
              </p:cNvPr>
              <p:cNvSpPr>
                <a:spLocks noGrp="1" noRot="1" noChangeAspect="1" noMove="1" noResize="1" noEditPoints="1" noAdjustHandles="1" noChangeArrowheads="1" noChangeShapeType="1" noTextEdit="1"/>
              </p:cNvSpPr>
              <p:nvPr>
                <p:ph idx="1"/>
              </p:nvPr>
            </p:nvSpPr>
            <p:spPr>
              <a:xfrm>
                <a:off x="755576" y="980728"/>
                <a:ext cx="8136904" cy="5760640"/>
              </a:xfrm>
              <a:blipFill rotWithShape="1">
                <a:blip r:embed="rId3"/>
                <a:stretch>
                  <a:fillRect l="-749" t="-741" r="-375"/>
                </a:stretch>
              </a:blipFill>
            </p:spPr>
            <p:txBody>
              <a:bodyPr/>
              <a:lstStyle/>
              <a:p>
                <a:r>
                  <a:rPr lang="id-ID">
                    <a:noFill/>
                  </a:rPr>
                  <a:t> </a:t>
                </a:r>
              </a:p>
            </p:txBody>
          </p:sp>
        </mc:Fallback>
      </mc:AlternateContent>
      <p:sp>
        <p:nvSpPr>
          <p:cNvPr id="4" name="Rectangle 3"/>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175202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77750" y="384714"/>
            <a:ext cx="8186738" cy="668022"/>
          </a:xfrm>
        </p:spPr>
        <p:txBody>
          <a:bodyPr>
            <a:normAutofit/>
          </a:bodyPr>
          <a:lstStyle/>
          <a:p>
            <a:pPr eaLnBrk="1" hangingPunct="1"/>
            <a:r>
              <a:rPr lang="en-US" sz="3600" b="1" u="sng" dirty="0" smtClean="0">
                <a:solidFill>
                  <a:schemeClr val="accent5">
                    <a:lumMod val="25000"/>
                  </a:schemeClr>
                </a:solidFill>
              </a:rPr>
              <a:t>KOEFISIEN DETERMINASI (PENENTU)</a:t>
            </a:r>
            <a:endParaRPr lang="id-ID" sz="3600" b="1" u="sng" dirty="0">
              <a:solidFill>
                <a:schemeClr val="accent5">
                  <a:lumMod val="25000"/>
                </a:schemeClr>
              </a:solidFill>
            </a:endParaRPr>
          </a:p>
        </p:txBody>
      </p:sp>
      <p:sp>
        <p:nvSpPr>
          <p:cNvPr id="14339" name="Content Placeholder 2"/>
          <p:cNvSpPr>
            <a:spLocks noGrp="1"/>
          </p:cNvSpPr>
          <p:nvPr>
            <p:ph idx="1"/>
          </p:nvPr>
        </p:nvSpPr>
        <p:spPr>
          <a:xfrm>
            <a:off x="857250" y="1052736"/>
            <a:ext cx="7675190" cy="5588024"/>
          </a:xfrm>
        </p:spPr>
        <p:txBody>
          <a:bodyPr>
            <a:normAutofit fontScale="85000" lnSpcReduction="20000"/>
          </a:bodyPr>
          <a:lstStyle/>
          <a:p>
            <a:pPr>
              <a:buNone/>
            </a:pPr>
            <a:r>
              <a:rPr lang="id-ID" sz="2400" dirty="0"/>
              <a:t>Apabila koefisien korelasi dikuadratkan, </a:t>
            </a:r>
            <a:r>
              <a:rPr lang="id-ID" sz="2400" dirty="0" smtClean="0"/>
              <a:t> akan </a:t>
            </a:r>
            <a:r>
              <a:rPr lang="id-ID" sz="2400" dirty="0"/>
              <a:t>menjadi </a:t>
            </a:r>
            <a:r>
              <a:rPr lang="id-ID" sz="2400" b="1" dirty="0"/>
              <a:t>koefisien penentu </a:t>
            </a:r>
            <a:r>
              <a:rPr lang="id-ID" sz="2400" dirty="0"/>
              <a:t>(KP) atau </a:t>
            </a:r>
            <a:r>
              <a:rPr lang="id-ID" sz="2400" b="1" dirty="0"/>
              <a:t>koefisien </a:t>
            </a:r>
            <a:r>
              <a:rPr lang="id-ID" sz="2400" b="1" dirty="0" smtClean="0"/>
              <a:t>determina</a:t>
            </a:r>
            <a:r>
              <a:rPr lang="en-US" sz="2400" b="1" dirty="0" smtClean="0"/>
              <a:t>s</a:t>
            </a:r>
            <a:r>
              <a:rPr lang="id-ID" sz="2400" b="1" dirty="0" smtClean="0"/>
              <a:t>i</a:t>
            </a:r>
            <a:r>
              <a:rPr lang="id-ID" sz="2400" dirty="0"/>
              <a:t>, yang artinya penyebab perubahan pada variabel Y yang </a:t>
            </a:r>
            <a:r>
              <a:rPr lang="en-US" sz="2400" dirty="0" smtClean="0"/>
              <a:t>d</a:t>
            </a:r>
            <a:r>
              <a:rPr lang="id-ID" sz="2400" dirty="0" smtClean="0"/>
              <a:t>atang dari variabel </a:t>
            </a:r>
            <a:r>
              <a:rPr lang="id-ID" sz="2400" dirty="0"/>
              <a:t>X, </a:t>
            </a:r>
            <a:r>
              <a:rPr lang="en-US" sz="2400" dirty="0" smtClean="0"/>
              <a:t> </a:t>
            </a:r>
            <a:r>
              <a:rPr lang="en-US" sz="2400" dirty="0" err="1" smtClean="0"/>
              <a:t>yaitu</a:t>
            </a:r>
            <a:r>
              <a:rPr lang="en-US" sz="2400" dirty="0" smtClean="0"/>
              <a:t> </a:t>
            </a:r>
            <a:r>
              <a:rPr lang="id-ID" sz="2400" dirty="0" smtClean="0"/>
              <a:t>sebesar </a:t>
            </a:r>
            <a:r>
              <a:rPr lang="id-ID" sz="2400" dirty="0"/>
              <a:t>kuadrat koefisien korelasinya. </a:t>
            </a:r>
            <a:endParaRPr lang="id-ID" sz="2400" dirty="0" smtClean="0"/>
          </a:p>
          <a:p>
            <a:pPr>
              <a:buNone/>
            </a:pPr>
            <a:r>
              <a:rPr lang="id-ID" sz="2400" dirty="0"/>
              <a:t>Dalam </a:t>
            </a:r>
            <a:r>
              <a:rPr lang="id-ID" sz="2400" dirty="0" smtClean="0"/>
              <a:t>regresi, </a:t>
            </a:r>
            <a:r>
              <a:rPr lang="id-ID" sz="2400" dirty="0"/>
              <a:t>r</a:t>
            </a:r>
            <a:r>
              <a:rPr lang="id-ID" sz="2400" baseline="30000" dirty="0"/>
              <a:t>2</a:t>
            </a:r>
            <a:r>
              <a:rPr lang="id-ID" sz="2400" dirty="0"/>
              <a:t> </a:t>
            </a:r>
            <a:r>
              <a:rPr lang="id-ID" sz="2400" dirty="0" smtClean="0"/>
              <a:t>dijadikan </a:t>
            </a:r>
            <a:r>
              <a:rPr lang="id-ID" sz="2400" dirty="0"/>
              <a:t>sebagai pengukuran seberapa baik garis regresi mendekati nilai data asli yang dibuat model. </a:t>
            </a:r>
            <a:r>
              <a:rPr lang="id-ID" sz="2400" dirty="0" smtClean="0"/>
              <a:t> Jika </a:t>
            </a:r>
            <a:r>
              <a:rPr lang="id-ID" sz="2400" dirty="0"/>
              <a:t>r</a:t>
            </a:r>
            <a:r>
              <a:rPr lang="id-ID" sz="2400" baseline="30000" dirty="0"/>
              <a:t>2</a:t>
            </a:r>
            <a:r>
              <a:rPr lang="id-ID" sz="2400" dirty="0"/>
              <a:t> sama dengan 1, maka angka tersebut menunjukkan garis regresi cocok dengan data secara sempurna.</a:t>
            </a:r>
          </a:p>
          <a:p>
            <a:pPr>
              <a:buNone/>
            </a:pPr>
            <a:r>
              <a:rPr lang="id-ID" sz="2400" b="1" dirty="0" smtClean="0">
                <a:solidFill>
                  <a:srgbClr val="FF0000"/>
                </a:solidFill>
              </a:rPr>
              <a:t>Koefisien penentu </a:t>
            </a:r>
            <a:r>
              <a:rPr lang="id-ID" sz="2400" dirty="0"/>
              <a:t>ini menjelaskan besarnya </a:t>
            </a:r>
            <a:r>
              <a:rPr lang="id-ID" sz="2400" dirty="0" smtClean="0"/>
              <a:t>pengaruh atau kontribusi </a:t>
            </a:r>
            <a:r>
              <a:rPr lang="id-ID" sz="2400" dirty="0"/>
              <a:t>nilai suatu variabel (variabel X) terhadap naik/turunnya (variasi) nilai variabel lainnya (variabel Y). </a:t>
            </a:r>
            <a:endParaRPr lang="en-US" sz="2400" dirty="0" smtClean="0"/>
          </a:p>
          <a:p>
            <a:pPr>
              <a:spcBef>
                <a:spcPts val="0"/>
              </a:spcBef>
              <a:buNone/>
            </a:pPr>
            <a:endParaRPr lang="en-US" sz="2400" dirty="0"/>
          </a:p>
          <a:p>
            <a:pPr>
              <a:spcBef>
                <a:spcPts val="0"/>
              </a:spcBef>
              <a:buNone/>
            </a:pPr>
            <a:r>
              <a:rPr lang="id-ID" sz="2400" dirty="0" smtClean="0"/>
              <a:t>Dirumuskan:</a:t>
            </a:r>
            <a:endParaRPr lang="en-US" sz="2400" dirty="0" smtClean="0"/>
          </a:p>
          <a:p>
            <a:pPr>
              <a:buNone/>
            </a:pPr>
            <a:endParaRPr lang="id-ID" dirty="0" smtClean="0"/>
          </a:p>
          <a:p>
            <a:pPr>
              <a:buNone/>
            </a:pPr>
            <a:r>
              <a:rPr lang="id-ID" dirty="0"/>
              <a:t>KD = k</a:t>
            </a:r>
            <a:r>
              <a:rPr lang="id-ID" dirty="0" smtClean="0"/>
              <a:t>oefesien </a:t>
            </a:r>
            <a:r>
              <a:rPr lang="id-ID" dirty="0"/>
              <a:t>determinasi </a:t>
            </a:r>
            <a:endParaRPr lang="en-US" dirty="0" smtClean="0"/>
          </a:p>
          <a:p>
            <a:pPr>
              <a:buNone/>
            </a:pPr>
            <a:r>
              <a:rPr lang="id-ID" dirty="0" smtClean="0"/>
              <a:t>KP </a:t>
            </a:r>
            <a:r>
              <a:rPr lang="id-ID" dirty="0"/>
              <a:t>= koefisien penentu</a:t>
            </a:r>
            <a:r>
              <a:rPr lang="en-US" dirty="0" smtClean="0"/>
              <a:t> </a:t>
            </a:r>
            <a:endParaRPr lang="id-ID" dirty="0" smtClean="0"/>
          </a:p>
          <a:p>
            <a:pPr>
              <a:buNone/>
            </a:pPr>
            <a:r>
              <a:rPr lang="id-ID" dirty="0"/>
              <a:t> r  = koefisien korelasi</a:t>
            </a:r>
          </a:p>
          <a:p>
            <a:pPr>
              <a:buNone/>
            </a:pPr>
            <a:r>
              <a:rPr lang="id-ID" dirty="0" smtClean="0"/>
              <a:t>Nilai </a:t>
            </a:r>
            <a:r>
              <a:rPr lang="id-ID" dirty="0"/>
              <a:t>koefisien penentu </a:t>
            </a:r>
            <a:r>
              <a:rPr lang="en-US" dirty="0" smtClean="0"/>
              <a:t> r</a:t>
            </a:r>
            <a:r>
              <a:rPr lang="en-US" baseline="30000" dirty="0" smtClean="0"/>
              <a:t>2 </a:t>
            </a:r>
            <a:r>
              <a:rPr lang="id-ID" dirty="0" smtClean="0"/>
              <a:t>ini </a:t>
            </a:r>
            <a:r>
              <a:rPr lang="id-ID" dirty="0"/>
              <a:t>terletak antara 0 dan +1 </a:t>
            </a:r>
            <a:endParaRPr lang="id-ID" dirty="0">
              <a:solidFill>
                <a:schemeClr val="accent5">
                  <a:lumMod val="25000"/>
                </a:schemeClr>
              </a:solidFill>
              <a:sym typeface="Wingdings" pitchFamily="2" charset="2"/>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pPr>
                <a:defRPr/>
              </a:pPr>
              <a:t>7</a:t>
            </a:fld>
            <a:endParaRPr lang="id-ID"/>
          </a:p>
        </p:txBody>
      </p:sp>
      <p:sp>
        <p:nvSpPr>
          <p:cNvPr id="2" name="Rectangle 1"/>
          <p:cNvSpPr/>
          <p:nvPr/>
        </p:nvSpPr>
        <p:spPr>
          <a:xfrm>
            <a:off x="2843808" y="4509120"/>
            <a:ext cx="4392488"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Arial Black" pitchFamily="34" charset="0"/>
              </a:rPr>
              <a:t>KP </a:t>
            </a:r>
            <a:r>
              <a:rPr lang="id-ID" sz="2000" dirty="0" smtClean="0">
                <a:latin typeface="Arial Black" pitchFamily="34" charset="0"/>
              </a:rPr>
              <a:t>= KD </a:t>
            </a:r>
            <a:r>
              <a:rPr lang="en-US" sz="2000" dirty="0" smtClean="0">
                <a:latin typeface="Arial Black" pitchFamily="34" charset="0"/>
              </a:rPr>
              <a:t>= r</a:t>
            </a:r>
            <a:r>
              <a:rPr lang="en-US" sz="2000" baseline="30000" dirty="0" smtClean="0">
                <a:latin typeface="Arial Black" pitchFamily="34" charset="0"/>
              </a:rPr>
              <a:t>2</a:t>
            </a:r>
            <a:r>
              <a:rPr lang="en-US" sz="2000" dirty="0" smtClean="0">
                <a:latin typeface="Arial Black" pitchFamily="34" charset="0"/>
              </a:rPr>
              <a:t> = ( r )</a:t>
            </a:r>
            <a:r>
              <a:rPr lang="en-US" sz="2000" baseline="30000" dirty="0" smtClean="0">
                <a:latin typeface="Arial Black" pitchFamily="34" charset="0"/>
              </a:rPr>
              <a:t>2</a:t>
            </a:r>
            <a:r>
              <a:rPr lang="en-US" sz="2000" dirty="0" smtClean="0">
                <a:latin typeface="Arial Black" pitchFamily="34" charset="0"/>
              </a:rPr>
              <a:t> x 100%</a:t>
            </a:r>
            <a:endParaRPr lang="en-US" sz="2000" dirty="0">
              <a:latin typeface="Arial Black" pitchFamily="34" charset="0"/>
            </a:endParaRPr>
          </a:p>
        </p:txBody>
      </p:sp>
      <p:sp>
        <p:nvSpPr>
          <p:cNvPr id="6" name="Rectangle 5"/>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Tree>
    <p:extLst>
      <p:ext uri="{BB962C8B-B14F-4D97-AF65-F5344CB8AC3E}">
        <p14:creationId xmlns:p14="http://schemas.microsoft.com/office/powerpoint/2010/main" val="85087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05742" y="116632"/>
            <a:ext cx="8186738" cy="576064"/>
          </a:xfrm>
        </p:spPr>
        <p:txBody>
          <a:bodyPr>
            <a:normAutofit/>
          </a:bodyPr>
          <a:lstStyle/>
          <a:p>
            <a:pPr eaLnBrk="1" hangingPunct="1"/>
            <a:r>
              <a:rPr lang="en-US" sz="3000" b="1" u="sng" dirty="0" smtClean="0">
                <a:solidFill>
                  <a:schemeClr val="accent5">
                    <a:lumMod val="25000"/>
                  </a:schemeClr>
                </a:solidFill>
              </a:rPr>
              <a:t>CONTOH</a:t>
            </a:r>
            <a:r>
              <a:rPr lang="id-ID" sz="3000" b="1" u="sng" dirty="0" smtClean="0">
                <a:solidFill>
                  <a:schemeClr val="accent5">
                    <a:lumMod val="25000"/>
                  </a:schemeClr>
                </a:solidFill>
              </a:rPr>
              <a:t> 1 :</a:t>
            </a:r>
            <a:r>
              <a:rPr lang="en-US" sz="3000" b="1" u="sng" dirty="0" smtClean="0">
                <a:solidFill>
                  <a:schemeClr val="accent5">
                    <a:lumMod val="25000"/>
                  </a:schemeClr>
                </a:solidFill>
              </a:rPr>
              <a:t> KO</a:t>
            </a:r>
            <a:r>
              <a:rPr lang="id-ID" sz="3000" b="1" u="sng" dirty="0" smtClean="0">
                <a:solidFill>
                  <a:schemeClr val="accent5">
                    <a:lumMod val="25000"/>
                  </a:schemeClr>
                </a:solidFill>
              </a:rPr>
              <a:t>re</a:t>
            </a:r>
            <a:r>
              <a:rPr lang="en-US" sz="3000" b="1" u="sng" dirty="0" smtClean="0">
                <a:solidFill>
                  <a:schemeClr val="accent5">
                    <a:lumMod val="25000"/>
                  </a:schemeClr>
                </a:solidFill>
              </a:rPr>
              <a:t>LA</a:t>
            </a:r>
            <a:r>
              <a:rPr lang="id-ID" sz="3000" b="1" u="sng" dirty="0" smtClean="0">
                <a:solidFill>
                  <a:schemeClr val="accent5">
                    <a:lumMod val="25000"/>
                  </a:schemeClr>
                </a:solidFill>
              </a:rPr>
              <a:t>si </a:t>
            </a:r>
            <a:r>
              <a:rPr lang="en-US" sz="3000" b="1" u="sng" dirty="0" smtClean="0">
                <a:solidFill>
                  <a:schemeClr val="accent5">
                    <a:lumMod val="25000"/>
                  </a:schemeClr>
                </a:solidFill>
              </a:rPr>
              <a:t>LINEAR </a:t>
            </a:r>
            <a:r>
              <a:rPr lang="id-ID" sz="3000" b="1" u="sng" dirty="0" smtClean="0">
                <a:solidFill>
                  <a:schemeClr val="accent5">
                    <a:lumMod val="25000"/>
                  </a:schemeClr>
                </a:solidFill>
              </a:rPr>
              <a:t>&amp; determinasi</a:t>
            </a:r>
            <a:endParaRPr lang="id-ID" sz="3000" b="1" u="sng" dirty="0">
              <a:solidFill>
                <a:schemeClr val="accent5">
                  <a:lumMod val="25000"/>
                </a:schemeClr>
              </a:solidFill>
            </a:endParaRPr>
          </a:p>
        </p:txBody>
      </p:sp>
      <p:sp>
        <p:nvSpPr>
          <p:cNvPr id="14339" name="Content Placeholder 2"/>
          <p:cNvSpPr>
            <a:spLocks noGrp="1"/>
          </p:cNvSpPr>
          <p:nvPr>
            <p:ph idx="1"/>
          </p:nvPr>
        </p:nvSpPr>
        <p:spPr>
          <a:xfrm>
            <a:off x="827584" y="764704"/>
            <a:ext cx="7992888" cy="5544000"/>
          </a:xfrm>
        </p:spPr>
        <p:txBody>
          <a:bodyPr>
            <a:normAutofit/>
          </a:bodyPr>
          <a:lstStyle/>
          <a:p>
            <a:pPr>
              <a:lnSpc>
                <a:spcPts val="2000"/>
              </a:lnSpc>
              <a:buNone/>
            </a:pPr>
            <a:r>
              <a:rPr lang="id-ID" dirty="0" smtClean="0">
                <a:solidFill>
                  <a:schemeClr val="accent5">
                    <a:lumMod val="25000"/>
                  </a:schemeClr>
                </a:solidFill>
                <a:sym typeface="Wingdings" pitchFamily="2" charset="2"/>
              </a:rPr>
              <a:t>Misal  :  X = % Kenaikan gaji</a:t>
            </a:r>
          </a:p>
          <a:p>
            <a:pPr>
              <a:lnSpc>
                <a:spcPts val="2000"/>
              </a:lnSpc>
              <a:buNone/>
            </a:pPr>
            <a:r>
              <a:rPr lang="id-ID" dirty="0" smtClean="0">
                <a:solidFill>
                  <a:schemeClr val="accent5">
                    <a:lumMod val="25000"/>
                  </a:schemeClr>
                </a:solidFill>
                <a:sym typeface="Wingdings" pitchFamily="2" charset="2"/>
              </a:rPr>
              <a:t>		   Y </a:t>
            </a:r>
            <a:r>
              <a:rPr lang="id-ID" dirty="0">
                <a:solidFill>
                  <a:schemeClr val="accent5">
                    <a:lumMod val="25000"/>
                  </a:schemeClr>
                </a:solidFill>
                <a:sym typeface="Wingdings" pitchFamily="2" charset="2"/>
              </a:rPr>
              <a:t>= % Kenaikan </a:t>
            </a:r>
            <a:r>
              <a:rPr lang="id-ID" dirty="0" smtClean="0">
                <a:solidFill>
                  <a:schemeClr val="accent5">
                    <a:lumMod val="25000"/>
                  </a:schemeClr>
                </a:solidFill>
                <a:sym typeface="Wingdings" pitchFamily="2" charset="2"/>
              </a:rPr>
              <a:t>harga</a:t>
            </a:r>
          </a:p>
          <a:p>
            <a:pPr>
              <a:lnSpc>
                <a:spcPts val="2000"/>
              </a:lnSpc>
              <a:buNone/>
            </a:pPr>
            <a:r>
              <a:rPr lang="id-ID" dirty="0" smtClean="0">
                <a:solidFill>
                  <a:schemeClr val="accent5">
                    <a:lumMod val="25000"/>
                  </a:schemeClr>
                </a:solidFill>
                <a:sym typeface="Wingdings" pitchFamily="2" charset="2"/>
              </a:rPr>
              <a:t>	X</a:t>
            </a:r>
            <a:r>
              <a:rPr lang="id-ID" dirty="0">
                <a:solidFill>
                  <a:schemeClr val="accent5">
                    <a:lumMod val="25000"/>
                  </a:schemeClr>
                </a:solidFill>
                <a:sym typeface="Wingdings" pitchFamily="2" charset="2"/>
              </a:rPr>
              <a:t>	</a:t>
            </a:r>
            <a:r>
              <a:rPr lang="id-ID" dirty="0" smtClean="0">
                <a:solidFill>
                  <a:schemeClr val="accent5">
                    <a:lumMod val="25000"/>
                  </a:schemeClr>
                </a:solidFill>
                <a:sym typeface="Wingdings" pitchFamily="2" charset="2"/>
              </a:rPr>
              <a:t>:  18         </a:t>
            </a:r>
            <a:r>
              <a:rPr lang="id-ID" dirty="0">
                <a:solidFill>
                  <a:schemeClr val="accent5">
                    <a:lumMod val="25000"/>
                  </a:schemeClr>
                </a:solidFill>
                <a:sym typeface="Wingdings" pitchFamily="2" charset="2"/>
              </a:rPr>
              <a:t>16        20       22          26          12           14          20</a:t>
            </a:r>
          </a:p>
          <a:p>
            <a:pPr>
              <a:lnSpc>
                <a:spcPts val="2000"/>
              </a:lnSpc>
              <a:buNone/>
            </a:pPr>
            <a:r>
              <a:rPr lang="id-ID" dirty="0" smtClean="0">
                <a:solidFill>
                  <a:schemeClr val="accent5">
                    <a:lumMod val="25000"/>
                  </a:schemeClr>
                </a:solidFill>
                <a:sym typeface="Wingdings" pitchFamily="2" charset="2"/>
              </a:rPr>
              <a:t>	Y</a:t>
            </a:r>
            <a:r>
              <a:rPr lang="id-ID" dirty="0">
                <a:solidFill>
                  <a:schemeClr val="accent5">
                    <a:lumMod val="25000"/>
                  </a:schemeClr>
                </a:solidFill>
                <a:sym typeface="Wingdings" pitchFamily="2" charset="2"/>
              </a:rPr>
              <a:t>	</a:t>
            </a:r>
            <a:r>
              <a:rPr lang="id-ID" dirty="0" smtClean="0">
                <a:solidFill>
                  <a:schemeClr val="accent5">
                    <a:lumMod val="25000"/>
                  </a:schemeClr>
                </a:solidFill>
                <a:sym typeface="Wingdings" pitchFamily="2" charset="2"/>
              </a:rPr>
              <a:t>:  12         </a:t>
            </a:r>
            <a:r>
              <a:rPr lang="id-ID" dirty="0">
                <a:solidFill>
                  <a:schemeClr val="accent5">
                    <a:lumMod val="25000"/>
                  </a:schemeClr>
                </a:solidFill>
                <a:sym typeface="Wingdings" pitchFamily="2" charset="2"/>
              </a:rPr>
              <a:t>10         8        20          24          10           16          18</a:t>
            </a:r>
          </a:p>
          <a:p>
            <a:pPr>
              <a:lnSpc>
                <a:spcPts val="2000"/>
              </a:lnSpc>
              <a:buNone/>
            </a:pPr>
            <a:r>
              <a:rPr lang="en-US" dirty="0" smtClean="0">
                <a:solidFill>
                  <a:schemeClr val="accent5">
                    <a:lumMod val="25000"/>
                  </a:schemeClr>
                </a:solidFill>
                <a:sym typeface="Wingdings" pitchFamily="2" charset="2"/>
              </a:rPr>
              <a:t>H</a:t>
            </a:r>
            <a:r>
              <a:rPr lang="id-ID" dirty="0" smtClean="0">
                <a:solidFill>
                  <a:schemeClr val="accent5">
                    <a:lumMod val="25000"/>
                  </a:schemeClr>
                </a:solidFill>
                <a:sym typeface="Wingdings" pitchFamily="2" charset="2"/>
              </a:rPr>
              <a:t>itung r</a:t>
            </a:r>
            <a:r>
              <a:rPr lang="en-US" dirty="0" smtClean="0">
                <a:solidFill>
                  <a:schemeClr val="accent5">
                    <a:lumMod val="25000"/>
                  </a:schemeClr>
                </a:solidFill>
                <a:sym typeface="Wingdings" pitchFamily="2" charset="2"/>
              </a:rPr>
              <a:t> </a:t>
            </a:r>
            <a:r>
              <a:rPr lang="en-US" dirty="0" err="1" smtClean="0">
                <a:solidFill>
                  <a:schemeClr val="accent5">
                    <a:lumMod val="25000"/>
                  </a:schemeClr>
                </a:solidFill>
                <a:sym typeface="Wingdings" pitchFamily="2" charset="2"/>
              </a:rPr>
              <a:t>dan</a:t>
            </a:r>
            <a:r>
              <a:rPr lang="en-US" dirty="0" smtClean="0">
                <a:solidFill>
                  <a:schemeClr val="accent5">
                    <a:lumMod val="25000"/>
                  </a:schemeClr>
                </a:solidFill>
                <a:sym typeface="Wingdings" pitchFamily="2" charset="2"/>
              </a:rPr>
              <a:t> r</a:t>
            </a:r>
            <a:r>
              <a:rPr lang="en-US" baseline="30000" dirty="0" smtClean="0">
                <a:solidFill>
                  <a:schemeClr val="accent5">
                    <a:lumMod val="25000"/>
                  </a:schemeClr>
                </a:solidFill>
                <a:sym typeface="Wingdings" pitchFamily="2" charset="2"/>
              </a:rPr>
              <a:t>2</a:t>
            </a:r>
            <a:r>
              <a:rPr lang="en-US" dirty="0" smtClean="0">
                <a:solidFill>
                  <a:schemeClr val="accent5">
                    <a:lumMod val="25000"/>
                  </a:schemeClr>
                </a:solidFill>
                <a:sym typeface="Wingdings" pitchFamily="2" charset="2"/>
              </a:rPr>
              <a:t>  </a:t>
            </a:r>
            <a:r>
              <a:rPr lang="en-US" dirty="0" err="1" smtClean="0">
                <a:solidFill>
                  <a:schemeClr val="accent5">
                    <a:lumMod val="25000"/>
                  </a:schemeClr>
                </a:solidFill>
                <a:sym typeface="Wingdings" pitchFamily="2" charset="2"/>
              </a:rPr>
              <a:t>dan</a:t>
            </a:r>
            <a:r>
              <a:rPr lang="en-US" dirty="0" smtClean="0">
                <a:solidFill>
                  <a:schemeClr val="accent5">
                    <a:lumMod val="25000"/>
                  </a:schemeClr>
                </a:solidFill>
                <a:sym typeface="Wingdings" pitchFamily="2" charset="2"/>
              </a:rPr>
              <a:t> </a:t>
            </a:r>
            <a:r>
              <a:rPr lang="en-US" dirty="0" err="1" smtClean="0">
                <a:solidFill>
                  <a:schemeClr val="accent5">
                    <a:lumMod val="25000"/>
                  </a:schemeClr>
                </a:solidFill>
                <a:sym typeface="Wingdings" pitchFamily="2" charset="2"/>
              </a:rPr>
              <a:t>jelaskan</a:t>
            </a:r>
            <a:r>
              <a:rPr lang="en-US" dirty="0" smtClean="0">
                <a:solidFill>
                  <a:schemeClr val="accent5">
                    <a:lumMod val="25000"/>
                  </a:schemeClr>
                </a:solidFill>
                <a:sym typeface="Wingdings" pitchFamily="2" charset="2"/>
              </a:rPr>
              <a:t> </a:t>
            </a:r>
            <a:r>
              <a:rPr lang="en-US" dirty="0" err="1" smtClean="0">
                <a:solidFill>
                  <a:schemeClr val="accent5">
                    <a:lumMod val="25000"/>
                  </a:schemeClr>
                </a:solidFill>
                <a:sym typeface="Wingdings" pitchFamily="2" charset="2"/>
              </a:rPr>
              <a:t>artinya</a:t>
            </a:r>
            <a:r>
              <a:rPr lang="en-US" dirty="0" smtClean="0">
                <a:solidFill>
                  <a:schemeClr val="accent5">
                    <a:lumMod val="25000"/>
                  </a:schemeClr>
                </a:solidFill>
                <a:sym typeface="Wingdings" pitchFamily="2" charset="2"/>
              </a:rPr>
              <a:t>  ! </a:t>
            </a:r>
            <a:endParaRPr lang="id-ID" dirty="0" smtClean="0">
              <a:solidFill>
                <a:schemeClr val="accent5">
                  <a:lumMod val="25000"/>
                </a:schemeClr>
              </a:solidFill>
              <a:sym typeface="Wingdings" pitchFamily="2" charset="2"/>
            </a:endParaRPr>
          </a:p>
          <a:p>
            <a:pPr>
              <a:lnSpc>
                <a:spcPts val="2000"/>
              </a:lnSpc>
              <a:buNone/>
            </a:pPr>
            <a:r>
              <a:rPr lang="id-ID" dirty="0" smtClean="0">
                <a:solidFill>
                  <a:schemeClr val="accent5">
                    <a:lumMod val="25000"/>
                  </a:schemeClr>
                </a:solidFill>
                <a:sym typeface="Wingdings" pitchFamily="2" charset="2"/>
              </a:rPr>
              <a:t>Jawab :</a:t>
            </a:r>
            <a:endParaRPr lang="en-US" dirty="0" smtClean="0">
              <a:solidFill>
                <a:schemeClr val="accent5">
                  <a:lumMod val="25000"/>
                </a:schemeClr>
              </a:solidFill>
              <a:sym typeface="Wingdings" pitchFamily="2" charset="2"/>
            </a:endParaRPr>
          </a:p>
          <a:p>
            <a:pPr>
              <a:lnSpc>
                <a:spcPct val="170000"/>
              </a:lnSpc>
              <a:buNone/>
            </a:pPr>
            <a:endParaRPr lang="en-US" sz="1800" dirty="0" smtClean="0">
              <a:latin typeface="Calibri"/>
              <a:ea typeface="Calibri"/>
              <a:cs typeface="Times New Roman"/>
            </a:endParaRPr>
          </a:p>
          <a:p>
            <a:pPr marL="0" marR="0" indent="0" algn="just">
              <a:lnSpc>
                <a:spcPct val="115000"/>
              </a:lnSpc>
              <a:spcBef>
                <a:spcPts val="0"/>
              </a:spcBef>
              <a:spcAft>
                <a:spcPts val="0"/>
              </a:spcAft>
              <a:buNone/>
              <a:tabLst>
                <a:tab pos="4241165" algn="l"/>
              </a:tabLst>
            </a:pPr>
            <a:endParaRPr lang="id-ID" dirty="0">
              <a:solidFill>
                <a:schemeClr val="accent5">
                  <a:lumMod val="25000"/>
                </a:schemeClr>
              </a:solidFill>
              <a:sym typeface="Wingdings" pitchFamily="2" charset="2"/>
            </a:endParaRPr>
          </a:p>
          <a:p>
            <a:pPr>
              <a:buNone/>
            </a:pPr>
            <a:endParaRPr lang="id-ID" dirty="0">
              <a:solidFill>
                <a:schemeClr val="accent5">
                  <a:lumMod val="25000"/>
                </a:schemeClr>
              </a:solidFill>
              <a:sym typeface="Wingdings" pitchFamily="2" charset="2"/>
            </a:endParaRPr>
          </a:p>
        </p:txBody>
      </p:sp>
      <p:sp>
        <p:nvSpPr>
          <p:cNvPr id="4" name="Slide Number Placeholder 3"/>
          <p:cNvSpPr>
            <a:spLocks noGrp="1"/>
          </p:cNvSpPr>
          <p:nvPr>
            <p:ph type="sldNum" sz="quarter" idx="12"/>
          </p:nvPr>
        </p:nvSpPr>
        <p:spPr/>
        <p:txBody>
          <a:bodyPr/>
          <a:lstStyle/>
          <a:p>
            <a:pPr>
              <a:defRPr/>
            </a:pPr>
            <a:fld id="{31988BCF-023C-45BF-9590-6D96E458F2F2}" type="slidenum">
              <a:rPr lang="id-ID" smtClean="0"/>
              <a:pPr>
                <a:defRPr/>
              </a:pPr>
              <a:t>8</a:t>
            </a:fld>
            <a:endParaRPr lang="id-ID"/>
          </a:p>
        </p:txBody>
      </p:sp>
      <p:sp>
        <p:nvSpPr>
          <p:cNvPr id="6" name="Rectangle 5"/>
          <p:cNvSpPr>
            <a:spLocks noChangeArrowheads="1"/>
          </p:cNvSpPr>
          <p:nvPr/>
        </p:nvSpPr>
        <p:spPr bwMode="auto">
          <a:xfrm>
            <a:off x="7308304"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1942686"/>
              </p:ext>
            </p:extLst>
          </p:nvPr>
        </p:nvGraphicFramePr>
        <p:xfrm>
          <a:off x="1331640" y="2852936"/>
          <a:ext cx="6832026" cy="3657600"/>
        </p:xfrm>
        <a:graphic>
          <a:graphicData uri="http://schemas.openxmlformats.org/drawingml/2006/table">
            <a:tbl>
              <a:tblPr firstRow="1" bandRow="1">
                <a:tableStyleId>{5C22544A-7EE6-4342-B048-85BDC9FD1C3A}</a:tableStyleId>
              </a:tblPr>
              <a:tblGrid>
                <a:gridCol w="1281005"/>
                <a:gridCol w="1281005"/>
                <a:gridCol w="1537206"/>
                <a:gridCol w="1366405"/>
                <a:gridCol w="1366405"/>
              </a:tblGrid>
              <a:tr h="326157">
                <a:tc>
                  <a:txBody>
                    <a:bodyPr/>
                    <a:lstStyle/>
                    <a:p>
                      <a:pPr algn="ctr"/>
                      <a:r>
                        <a:rPr lang="id-ID" sz="1800" dirty="0" smtClean="0">
                          <a:solidFill>
                            <a:schemeClr val="accent5">
                              <a:lumMod val="25000"/>
                            </a:schemeClr>
                          </a:solidFill>
                          <a:sym typeface="Wingdings" pitchFamily="2" charset="2"/>
                        </a:rPr>
                        <a:t>Xi</a:t>
                      </a:r>
                      <a:endParaRPr lang="id-ID" sz="1800" dirty="0"/>
                    </a:p>
                  </a:txBody>
                  <a:tcPr/>
                </a:tc>
                <a:tc>
                  <a:txBody>
                    <a:bodyPr/>
                    <a:lstStyle/>
                    <a:p>
                      <a:pPr algn="ctr"/>
                      <a:r>
                        <a:rPr lang="id-ID" sz="1800" dirty="0" smtClean="0">
                          <a:solidFill>
                            <a:schemeClr val="accent5">
                              <a:lumMod val="25000"/>
                            </a:schemeClr>
                          </a:solidFill>
                          <a:sym typeface="Wingdings" pitchFamily="2" charset="2"/>
                        </a:rPr>
                        <a:t>Yi</a:t>
                      </a:r>
                      <a:endParaRPr lang="id-ID" sz="1800" dirty="0"/>
                    </a:p>
                  </a:txBody>
                  <a:tcPr/>
                </a:tc>
                <a:tc>
                  <a:txBody>
                    <a:bodyPr/>
                    <a:lstStyle/>
                    <a:p>
                      <a:pPr algn="ctr"/>
                      <a:r>
                        <a:rPr lang="id-ID" sz="1800" dirty="0" smtClean="0">
                          <a:solidFill>
                            <a:schemeClr val="accent5">
                              <a:lumMod val="25000"/>
                            </a:schemeClr>
                          </a:solidFill>
                          <a:sym typeface="Wingdings" pitchFamily="2" charset="2"/>
                        </a:rPr>
                        <a:t>XiYi</a:t>
                      </a:r>
                      <a:endParaRPr lang="id-ID" sz="1800" dirty="0"/>
                    </a:p>
                  </a:txBody>
                  <a:tcPr/>
                </a:tc>
                <a:tc>
                  <a:txBody>
                    <a:bodyPr/>
                    <a:lstStyle/>
                    <a:p>
                      <a:pPr algn="ctr"/>
                      <a:r>
                        <a:rPr lang="id-ID" sz="1800" dirty="0" smtClean="0">
                          <a:solidFill>
                            <a:schemeClr val="accent5">
                              <a:lumMod val="25000"/>
                            </a:schemeClr>
                          </a:solidFill>
                          <a:sym typeface="Wingdings" pitchFamily="2" charset="2"/>
                        </a:rPr>
                        <a:t>Xi</a:t>
                      </a:r>
                      <a:r>
                        <a:rPr lang="id-ID" sz="1800" baseline="30000" dirty="0" smtClean="0">
                          <a:solidFill>
                            <a:schemeClr val="accent5">
                              <a:lumMod val="25000"/>
                            </a:schemeClr>
                          </a:solidFill>
                          <a:sym typeface="Wingdings" pitchFamily="2" charset="2"/>
                        </a:rPr>
                        <a:t>2</a:t>
                      </a:r>
                      <a:endParaRPr lang="id-ID" sz="1800" dirty="0"/>
                    </a:p>
                  </a:txBody>
                  <a:tcPr/>
                </a:tc>
                <a:tc>
                  <a:txBody>
                    <a:bodyPr/>
                    <a:lstStyle/>
                    <a:p>
                      <a:pPr algn="ctr"/>
                      <a:r>
                        <a:rPr lang="id-ID" sz="1800" dirty="0" smtClean="0">
                          <a:solidFill>
                            <a:schemeClr val="accent5">
                              <a:lumMod val="25000"/>
                            </a:schemeClr>
                          </a:solidFill>
                          <a:sym typeface="Wingdings" pitchFamily="2" charset="2"/>
                        </a:rPr>
                        <a:t>Yi</a:t>
                      </a:r>
                      <a:r>
                        <a:rPr lang="id-ID" sz="1800" baseline="30000" dirty="0" smtClean="0">
                          <a:solidFill>
                            <a:schemeClr val="accent5">
                              <a:lumMod val="25000"/>
                            </a:schemeClr>
                          </a:solidFill>
                          <a:sym typeface="Wingdings" pitchFamily="2" charset="2"/>
                        </a:rPr>
                        <a:t>2</a:t>
                      </a:r>
                      <a:endParaRPr lang="id-ID" sz="1800" dirty="0"/>
                    </a:p>
                  </a:txBody>
                  <a:tcPr/>
                </a:tc>
              </a:tr>
              <a:tr h="326157">
                <a:tc>
                  <a:txBody>
                    <a:bodyPr/>
                    <a:lstStyle/>
                    <a:p>
                      <a:pPr algn="r"/>
                      <a:r>
                        <a:rPr lang="id-ID" sz="1800" dirty="0" smtClean="0"/>
                        <a:t>18</a:t>
                      </a:r>
                      <a:endParaRPr lang="id-ID" sz="1800" dirty="0"/>
                    </a:p>
                  </a:txBody>
                  <a:tcPr/>
                </a:tc>
                <a:tc>
                  <a:txBody>
                    <a:bodyPr/>
                    <a:lstStyle/>
                    <a:p>
                      <a:pPr algn="r"/>
                      <a:r>
                        <a:rPr lang="id-ID" sz="1800" dirty="0" smtClean="0"/>
                        <a:t>12</a:t>
                      </a:r>
                      <a:endParaRPr lang="id-ID" sz="1800" dirty="0"/>
                    </a:p>
                  </a:txBody>
                  <a:tcPr/>
                </a:tc>
                <a:tc>
                  <a:txBody>
                    <a:bodyPr/>
                    <a:lstStyle/>
                    <a:p>
                      <a:pPr algn="r"/>
                      <a:r>
                        <a:rPr lang="id-ID" sz="1800" dirty="0" smtClean="0"/>
                        <a:t>216</a:t>
                      </a:r>
                      <a:endParaRPr lang="id-ID" sz="1800" dirty="0"/>
                    </a:p>
                  </a:txBody>
                  <a:tcPr/>
                </a:tc>
                <a:tc>
                  <a:txBody>
                    <a:bodyPr/>
                    <a:lstStyle/>
                    <a:p>
                      <a:pPr algn="r"/>
                      <a:r>
                        <a:rPr lang="id-ID" sz="1800" dirty="0" smtClean="0"/>
                        <a:t>324</a:t>
                      </a:r>
                      <a:endParaRPr lang="id-ID" sz="1800" dirty="0"/>
                    </a:p>
                  </a:txBody>
                  <a:tcPr/>
                </a:tc>
                <a:tc>
                  <a:txBody>
                    <a:bodyPr/>
                    <a:lstStyle/>
                    <a:p>
                      <a:pPr algn="r"/>
                      <a:r>
                        <a:rPr lang="id-ID" sz="1800" dirty="0" smtClean="0"/>
                        <a:t>144</a:t>
                      </a:r>
                      <a:endParaRPr lang="id-ID" sz="1800" dirty="0"/>
                    </a:p>
                  </a:txBody>
                  <a:tcPr/>
                </a:tc>
              </a:tr>
              <a:tr h="326157">
                <a:tc>
                  <a:txBody>
                    <a:bodyPr/>
                    <a:lstStyle/>
                    <a:p>
                      <a:pPr algn="r"/>
                      <a:r>
                        <a:rPr lang="id-ID" sz="1800" dirty="0" smtClean="0"/>
                        <a:t>16</a:t>
                      </a:r>
                      <a:endParaRPr lang="id-ID" sz="1800" dirty="0"/>
                    </a:p>
                  </a:txBody>
                  <a:tcPr/>
                </a:tc>
                <a:tc>
                  <a:txBody>
                    <a:bodyPr/>
                    <a:lstStyle/>
                    <a:p>
                      <a:pPr algn="r"/>
                      <a:r>
                        <a:rPr lang="id-ID" sz="1800" dirty="0" smtClean="0"/>
                        <a:t>10</a:t>
                      </a:r>
                      <a:endParaRPr lang="id-ID" sz="1800" dirty="0"/>
                    </a:p>
                  </a:txBody>
                  <a:tcPr/>
                </a:tc>
                <a:tc>
                  <a:txBody>
                    <a:bodyPr/>
                    <a:lstStyle/>
                    <a:p>
                      <a:pPr algn="r"/>
                      <a:r>
                        <a:rPr lang="id-ID" sz="1800" dirty="0" smtClean="0"/>
                        <a:t>160</a:t>
                      </a:r>
                      <a:endParaRPr lang="id-ID" sz="1800" dirty="0"/>
                    </a:p>
                  </a:txBody>
                  <a:tcPr/>
                </a:tc>
                <a:tc>
                  <a:txBody>
                    <a:bodyPr/>
                    <a:lstStyle/>
                    <a:p>
                      <a:pPr algn="r"/>
                      <a:r>
                        <a:rPr lang="id-ID" sz="1800" dirty="0" smtClean="0"/>
                        <a:t>256</a:t>
                      </a:r>
                      <a:endParaRPr lang="id-ID" sz="1800" dirty="0"/>
                    </a:p>
                  </a:txBody>
                  <a:tcPr/>
                </a:tc>
                <a:tc>
                  <a:txBody>
                    <a:bodyPr/>
                    <a:lstStyle/>
                    <a:p>
                      <a:pPr algn="r"/>
                      <a:r>
                        <a:rPr lang="id-ID" sz="1800" dirty="0" smtClean="0"/>
                        <a:t>100</a:t>
                      </a:r>
                      <a:endParaRPr lang="id-ID" sz="1800" dirty="0"/>
                    </a:p>
                  </a:txBody>
                  <a:tcPr/>
                </a:tc>
              </a:tr>
              <a:tr h="326157">
                <a:tc>
                  <a:txBody>
                    <a:bodyPr/>
                    <a:lstStyle/>
                    <a:p>
                      <a:pPr algn="r"/>
                      <a:r>
                        <a:rPr lang="id-ID" sz="1800" dirty="0" smtClean="0"/>
                        <a:t>20</a:t>
                      </a:r>
                      <a:endParaRPr lang="id-ID" sz="1800" dirty="0"/>
                    </a:p>
                  </a:txBody>
                  <a:tcPr/>
                </a:tc>
                <a:tc>
                  <a:txBody>
                    <a:bodyPr/>
                    <a:lstStyle/>
                    <a:p>
                      <a:pPr algn="r"/>
                      <a:r>
                        <a:rPr lang="id-ID" sz="1800" dirty="0" smtClean="0"/>
                        <a:t>8</a:t>
                      </a:r>
                      <a:endParaRPr lang="id-ID" sz="1800" dirty="0"/>
                    </a:p>
                  </a:txBody>
                  <a:tcPr/>
                </a:tc>
                <a:tc>
                  <a:txBody>
                    <a:bodyPr/>
                    <a:lstStyle/>
                    <a:p>
                      <a:pPr algn="r"/>
                      <a:r>
                        <a:rPr lang="id-ID" sz="1800" dirty="0" smtClean="0"/>
                        <a:t>160</a:t>
                      </a:r>
                      <a:endParaRPr lang="id-ID" sz="1800" dirty="0"/>
                    </a:p>
                  </a:txBody>
                  <a:tcPr/>
                </a:tc>
                <a:tc>
                  <a:txBody>
                    <a:bodyPr/>
                    <a:lstStyle/>
                    <a:p>
                      <a:pPr algn="r"/>
                      <a:r>
                        <a:rPr lang="id-ID" sz="1800" dirty="0" smtClean="0"/>
                        <a:t>400</a:t>
                      </a:r>
                      <a:endParaRPr lang="id-ID" sz="1800" dirty="0"/>
                    </a:p>
                  </a:txBody>
                  <a:tcPr/>
                </a:tc>
                <a:tc>
                  <a:txBody>
                    <a:bodyPr/>
                    <a:lstStyle/>
                    <a:p>
                      <a:pPr algn="r"/>
                      <a:r>
                        <a:rPr lang="id-ID" sz="1800" dirty="0" smtClean="0"/>
                        <a:t>64</a:t>
                      </a:r>
                      <a:endParaRPr lang="id-ID" sz="1800" dirty="0"/>
                    </a:p>
                  </a:txBody>
                  <a:tcPr/>
                </a:tc>
              </a:tr>
              <a:tr h="326157">
                <a:tc>
                  <a:txBody>
                    <a:bodyPr/>
                    <a:lstStyle/>
                    <a:p>
                      <a:pPr algn="r"/>
                      <a:r>
                        <a:rPr lang="id-ID" sz="1800" dirty="0" smtClean="0"/>
                        <a:t>22</a:t>
                      </a:r>
                      <a:endParaRPr lang="id-ID" sz="1800" dirty="0"/>
                    </a:p>
                  </a:txBody>
                  <a:tcPr/>
                </a:tc>
                <a:tc>
                  <a:txBody>
                    <a:bodyPr/>
                    <a:lstStyle/>
                    <a:p>
                      <a:pPr algn="r"/>
                      <a:r>
                        <a:rPr lang="id-ID" sz="1800" dirty="0" smtClean="0"/>
                        <a:t>20</a:t>
                      </a:r>
                      <a:endParaRPr lang="id-ID" sz="1800" dirty="0"/>
                    </a:p>
                  </a:txBody>
                  <a:tcPr/>
                </a:tc>
                <a:tc>
                  <a:txBody>
                    <a:bodyPr/>
                    <a:lstStyle/>
                    <a:p>
                      <a:pPr algn="r"/>
                      <a:r>
                        <a:rPr lang="id-ID" sz="1800" dirty="0" smtClean="0"/>
                        <a:t>440</a:t>
                      </a:r>
                      <a:endParaRPr lang="id-ID" sz="1800" dirty="0"/>
                    </a:p>
                  </a:txBody>
                  <a:tcPr/>
                </a:tc>
                <a:tc>
                  <a:txBody>
                    <a:bodyPr/>
                    <a:lstStyle/>
                    <a:p>
                      <a:pPr algn="r"/>
                      <a:r>
                        <a:rPr lang="id-ID" sz="1800" dirty="0" smtClean="0"/>
                        <a:t>484</a:t>
                      </a:r>
                      <a:endParaRPr lang="id-ID" sz="1800" dirty="0"/>
                    </a:p>
                  </a:txBody>
                  <a:tcPr/>
                </a:tc>
                <a:tc>
                  <a:txBody>
                    <a:bodyPr/>
                    <a:lstStyle/>
                    <a:p>
                      <a:pPr algn="r"/>
                      <a:r>
                        <a:rPr lang="id-ID" sz="1800" dirty="0" smtClean="0"/>
                        <a:t>400</a:t>
                      </a:r>
                      <a:endParaRPr lang="id-ID" sz="1800" dirty="0"/>
                    </a:p>
                  </a:txBody>
                  <a:tcPr/>
                </a:tc>
              </a:tr>
              <a:tr h="326157">
                <a:tc>
                  <a:txBody>
                    <a:bodyPr/>
                    <a:lstStyle/>
                    <a:p>
                      <a:pPr algn="r"/>
                      <a:r>
                        <a:rPr lang="id-ID" sz="1800" dirty="0" smtClean="0"/>
                        <a:t>26</a:t>
                      </a:r>
                      <a:endParaRPr lang="id-ID" sz="1800" dirty="0"/>
                    </a:p>
                  </a:txBody>
                  <a:tcPr/>
                </a:tc>
                <a:tc>
                  <a:txBody>
                    <a:bodyPr/>
                    <a:lstStyle/>
                    <a:p>
                      <a:pPr algn="r"/>
                      <a:r>
                        <a:rPr lang="id-ID" sz="1800" dirty="0" smtClean="0"/>
                        <a:t>24</a:t>
                      </a:r>
                      <a:endParaRPr lang="id-ID" sz="1800" dirty="0"/>
                    </a:p>
                  </a:txBody>
                  <a:tcPr/>
                </a:tc>
                <a:tc>
                  <a:txBody>
                    <a:bodyPr/>
                    <a:lstStyle/>
                    <a:p>
                      <a:pPr algn="r"/>
                      <a:r>
                        <a:rPr lang="id-ID" sz="1800" dirty="0" smtClean="0"/>
                        <a:t>624</a:t>
                      </a:r>
                      <a:endParaRPr lang="id-ID" sz="1800" dirty="0"/>
                    </a:p>
                  </a:txBody>
                  <a:tcPr/>
                </a:tc>
                <a:tc>
                  <a:txBody>
                    <a:bodyPr/>
                    <a:lstStyle/>
                    <a:p>
                      <a:pPr algn="r"/>
                      <a:r>
                        <a:rPr lang="id-ID" sz="1800" dirty="0" smtClean="0"/>
                        <a:t>676</a:t>
                      </a:r>
                      <a:endParaRPr lang="id-ID" sz="1800" dirty="0"/>
                    </a:p>
                  </a:txBody>
                  <a:tcPr/>
                </a:tc>
                <a:tc>
                  <a:txBody>
                    <a:bodyPr/>
                    <a:lstStyle/>
                    <a:p>
                      <a:pPr algn="r"/>
                      <a:r>
                        <a:rPr lang="id-ID" sz="1800" dirty="0" smtClean="0"/>
                        <a:t>576</a:t>
                      </a:r>
                      <a:endParaRPr lang="id-ID" sz="1800" dirty="0"/>
                    </a:p>
                  </a:txBody>
                  <a:tcPr/>
                </a:tc>
              </a:tr>
              <a:tr h="326157">
                <a:tc>
                  <a:txBody>
                    <a:bodyPr/>
                    <a:lstStyle/>
                    <a:p>
                      <a:pPr algn="r"/>
                      <a:r>
                        <a:rPr lang="id-ID" sz="1800" dirty="0" smtClean="0"/>
                        <a:t>12</a:t>
                      </a:r>
                      <a:endParaRPr lang="id-ID" sz="1800" dirty="0"/>
                    </a:p>
                  </a:txBody>
                  <a:tcPr/>
                </a:tc>
                <a:tc>
                  <a:txBody>
                    <a:bodyPr/>
                    <a:lstStyle/>
                    <a:p>
                      <a:pPr algn="r"/>
                      <a:r>
                        <a:rPr lang="id-ID" sz="1800" dirty="0" smtClean="0"/>
                        <a:t>10</a:t>
                      </a:r>
                      <a:endParaRPr lang="id-ID" sz="1800" dirty="0"/>
                    </a:p>
                  </a:txBody>
                  <a:tcPr/>
                </a:tc>
                <a:tc>
                  <a:txBody>
                    <a:bodyPr/>
                    <a:lstStyle/>
                    <a:p>
                      <a:pPr algn="r"/>
                      <a:r>
                        <a:rPr lang="id-ID" sz="1800" dirty="0" smtClean="0"/>
                        <a:t>120</a:t>
                      </a:r>
                      <a:endParaRPr lang="id-ID" sz="1800" dirty="0"/>
                    </a:p>
                  </a:txBody>
                  <a:tcPr/>
                </a:tc>
                <a:tc>
                  <a:txBody>
                    <a:bodyPr/>
                    <a:lstStyle/>
                    <a:p>
                      <a:pPr algn="r"/>
                      <a:r>
                        <a:rPr lang="id-ID" sz="1800" dirty="0" smtClean="0"/>
                        <a:t>144</a:t>
                      </a:r>
                      <a:endParaRPr lang="id-ID" sz="1800" dirty="0"/>
                    </a:p>
                  </a:txBody>
                  <a:tcPr/>
                </a:tc>
                <a:tc>
                  <a:txBody>
                    <a:bodyPr/>
                    <a:lstStyle/>
                    <a:p>
                      <a:pPr algn="r"/>
                      <a:r>
                        <a:rPr lang="id-ID" sz="1800" dirty="0" smtClean="0"/>
                        <a:t>100</a:t>
                      </a:r>
                      <a:endParaRPr lang="id-ID" sz="1800" dirty="0"/>
                    </a:p>
                  </a:txBody>
                  <a:tcPr/>
                </a:tc>
              </a:tr>
              <a:tr h="326157">
                <a:tc>
                  <a:txBody>
                    <a:bodyPr/>
                    <a:lstStyle/>
                    <a:p>
                      <a:pPr algn="r"/>
                      <a:r>
                        <a:rPr lang="id-ID" sz="1800" dirty="0" smtClean="0"/>
                        <a:t>14</a:t>
                      </a:r>
                      <a:endParaRPr lang="id-ID" sz="1800" dirty="0"/>
                    </a:p>
                  </a:txBody>
                  <a:tcPr/>
                </a:tc>
                <a:tc>
                  <a:txBody>
                    <a:bodyPr/>
                    <a:lstStyle/>
                    <a:p>
                      <a:pPr algn="r"/>
                      <a:r>
                        <a:rPr lang="id-ID" sz="1800" dirty="0" smtClean="0"/>
                        <a:t>16</a:t>
                      </a:r>
                      <a:endParaRPr lang="id-ID" sz="1800" dirty="0"/>
                    </a:p>
                  </a:txBody>
                  <a:tcPr/>
                </a:tc>
                <a:tc>
                  <a:txBody>
                    <a:bodyPr/>
                    <a:lstStyle/>
                    <a:p>
                      <a:pPr algn="r"/>
                      <a:r>
                        <a:rPr lang="id-ID" sz="1800" dirty="0" smtClean="0"/>
                        <a:t>224</a:t>
                      </a:r>
                      <a:endParaRPr lang="id-ID" sz="1800" dirty="0"/>
                    </a:p>
                  </a:txBody>
                  <a:tcPr/>
                </a:tc>
                <a:tc>
                  <a:txBody>
                    <a:bodyPr/>
                    <a:lstStyle/>
                    <a:p>
                      <a:pPr algn="r"/>
                      <a:r>
                        <a:rPr lang="id-ID" sz="1800" dirty="0" smtClean="0"/>
                        <a:t>196</a:t>
                      </a:r>
                      <a:endParaRPr lang="id-ID" sz="1800" dirty="0"/>
                    </a:p>
                  </a:txBody>
                  <a:tcPr/>
                </a:tc>
                <a:tc>
                  <a:txBody>
                    <a:bodyPr/>
                    <a:lstStyle/>
                    <a:p>
                      <a:pPr algn="r"/>
                      <a:r>
                        <a:rPr lang="id-ID" sz="1800" dirty="0" smtClean="0"/>
                        <a:t>256</a:t>
                      </a:r>
                      <a:endParaRPr lang="id-ID" sz="1800" dirty="0"/>
                    </a:p>
                  </a:txBody>
                  <a:tcPr/>
                </a:tc>
              </a:tr>
              <a:tr h="326157">
                <a:tc>
                  <a:txBody>
                    <a:bodyPr/>
                    <a:lstStyle/>
                    <a:p>
                      <a:pPr algn="r"/>
                      <a:r>
                        <a:rPr lang="id-ID" sz="1800" dirty="0" smtClean="0"/>
                        <a:t>20</a:t>
                      </a:r>
                      <a:endParaRPr lang="id-ID" sz="1800" dirty="0"/>
                    </a:p>
                  </a:txBody>
                  <a:tcPr/>
                </a:tc>
                <a:tc>
                  <a:txBody>
                    <a:bodyPr/>
                    <a:lstStyle/>
                    <a:p>
                      <a:pPr algn="r"/>
                      <a:r>
                        <a:rPr lang="id-ID" sz="1800" dirty="0" smtClean="0"/>
                        <a:t>18</a:t>
                      </a:r>
                      <a:endParaRPr lang="id-ID" sz="1800" dirty="0"/>
                    </a:p>
                  </a:txBody>
                  <a:tcPr/>
                </a:tc>
                <a:tc>
                  <a:txBody>
                    <a:bodyPr/>
                    <a:lstStyle/>
                    <a:p>
                      <a:pPr algn="r"/>
                      <a:r>
                        <a:rPr lang="id-ID" sz="1800" dirty="0" smtClean="0"/>
                        <a:t>360</a:t>
                      </a:r>
                      <a:endParaRPr lang="id-ID" sz="1800" dirty="0"/>
                    </a:p>
                  </a:txBody>
                  <a:tcPr/>
                </a:tc>
                <a:tc>
                  <a:txBody>
                    <a:bodyPr/>
                    <a:lstStyle/>
                    <a:p>
                      <a:pPr algn="r"/>
                      <a:r>
                        <a:rPr lang="id-ID" sz="1800" dirty="0" smtClean="0"/>
                        <a:t>400</a:t>
                      </a:r>
                      <a:endParaRPr lang="id-ID" sz="1800" dirty="0"/>
                    </a:p>
                  </a:txBody>
                  <a:tcPr/>
                </a:tc>
                <a:tc>
                  <a:txBody>
                    <a:bodyPr/>
                    <a:lstStyle/>
                    <a:p>
                      <a:pPr algn="r"/>
                      <a:r>
                        <a:rPr lang="id-ID" sz="1800" dirty="0" smtClean="0"/>
                        <a:t>324</a:t>
                      </a:r>
                      <a:endParaRPr lang="id-ID" sz="1800" dirty="0"/>
                    </a:p>
                  </a:txBody>
                  <a:tcPr/>
                </a:tc>
              </a:tr>
              <a:tr h="326157">
                <a:tc>
                  <a:txBody>
                    <a:bodyPr/>
                    <a:lstStyle/>
                    <a:p>
                      <a:pPr algn="r"/>
                      <a:r>
                        <a:rPr lang="el-GR" sz="1800" dirty="0" smtClean="0">
                          <a:solidFill>
                            <a:schemeClr val="accent5">
                              <a:lumMod val="25000"/>
                            </a:schemeClr>
                          </a:solidFill>
                          <a:sym typeface="Wingdings" pitchFamily="2" charset="2"/>
                        </a:rPr>
                        <a:t>∑</a:t>
                      </a:r>
                      <a:r>
                        <a:rPr lang="id-ID" sz="1800" dirty="0" smtClean="0">
                          <a:solidFill>
                            <a:schemeClr val="accent5">
                              <a:lumMod val="25000"/>
                            </a:schemeClr>
                          </a:solidFill>
                          <a:sym typeface="Wingdings" pitchFamily="2" charset="2"/>
                        </a:rPr>
                        <a:t>Xi = 148</a:t>
                      </a:r>
                      <a:endParaRPr lang="id-ID" sz="1800" dirty="0"/>
                    </a:p>
                  </a:txBody>
                  <a:tcPr/>
                </a:tc>
                <a:tc>
                  <a:txBody>
                    <a:bodyPr/>
                    <a:lstStyle/>
                    <a:p>
                      <a:pPr algn="r"/>
                      <a:r>
                        <a:rPr lang="id-ID" sz="1800" dirty="0" smtClean="0">
                          <a:solidFill>
                            <a:schemeClr val="accent5">
                              <a:lumMod val="25000"/>
                            </a:schemeClr>
                          </a:solidFill>
                          <a:sym typeface="Wingdings" pitchFamily="2" charset="2"/>
                        </a:rPr>
                        <a:t>∑Yi = 108</a:t>
                      </a:r>
                      <a:endParaRPr lang="id-ID" sz="1800" dirty="0"/>
                    </a:p>
                  </a:txBody>
                  <a:tcPr/>
                </a:tc>
                <a:tc>
                  <a:txBody>
                    <a:bodyPr/>
                    <a:lstStyle/>
                    <a:p>
                      <a:pPr algn="r"/>
                      <a:r>
                        <a:rPr lang="id-ID" sz="1800" dirty="0" smtClean="0">
                          <a:solidFill>
                            <a:schemeClr val="accent5">
                              <a:lumMod val="25000"/>
                            </a:schemeClr>
                          </a:solidFill>
                          <a:sym typeface="Wingdings" pitchFamily="2" charset="2"/>
                        </a:rPr>
                        <a:t>∑XiYi = 2304</a:t>
                      </a:r>
                      <a:endParaRPr lang="id-ID" sz="1800" dirty="0"/>
                    </a:p>
                  </a:txBody>
                  <a:tcPr/>
                </a:tc>
                <a:tc>
                  <a:txBody>
                    <a:bodyPr/>
                    <a:lstStyle/>
                    <a:p>
                      <a:pPr algn="r"/>
                      <a:r>
                        <a:rPr lang="id-ID" sz="1800" dirty="0" smtClean="0">
                          <a:solidFill>
                            <a:schemeClr val="accent5">
                              <a:lumMod val="25000"/>
                            </a:schemeClr>
                          </a:solidFill>
                          <a:sym typeface="Wingdings" pitchFamily="2" charset="2"/>
                        </a:rPr>
                        <a:t>∑Xi</a:t>
                      </a:r>
                      <a:r>
                        <a:rPr lang="id-ID" sz="1800" baseline="30000" dirty="0" smtClean="0">
                          <a:solidFill>
                            <a:schemeClr val="accent5">
                              <a:lumMod val="25000"/>
                            </a:schemeClr>
                          </a:solidFill>
                          <a:sym typeface="Wingdings" pitchFamily="2" charset="2"/>
                        </a:rPr>
                        <a:t>2</a:t>
                      </a:r>
                      <a:r>
                        <a:rPr lang="id-ID" sz="1800" dirty="0" smtClean="0">
                          <a:solidFill>
                            <a:schemeClr val="accent5">
                              <a:lumMod val="25000"/>
                            </a:schemeClr>
                          </a:solidFill>
                          <a:sym typeface="Wingdings" pitchFamily="2" charset="2"/>
                        </a:rPr>
                        <a:t> = 2880</a:t>
                      </a:r>
                      <a:endParaRPr lang="id-ID" sz="1800" dirty="0"/>
                    </a:p>
                  </a:txBody>
                  <a:tcPr/>
                </a:tc>
                <a:tc>
                  <a:txBody>
                    <a:bodyPr/>
                    <a:lstStyle/>
                    <a:p>
                      <a:pPr algn="r"/>
                      <a:r>
                        <a:rPr lang="id-ID" sz="1800" dirty="0" smtClean="0">
                          <a:solidFill>
                            <a:schemeClr val="accent5">
                              <a:lumMod val="25000"/>
                            </a:schemeClr>
                          </a:solidFill>
                          <a:sym typeface="Wingdings" pitchFamily="2" charset="2"/>
                        </a:rPr>
                        <a:t>∑Yi</a:t>
                      </a:r>
                      <a:r>
                        <a:rPr lang="id-ID" sz="1800" baseline="30000" dirty="0" smtClean="0">
                          <a:solidFill>
                            <a:schemeClr val="accent5">
                              <a:lumMod val="25000"/>
                            </a:schemeClr>
                          </a:solidFill>
                          <a:sym typeface="Wingdings" pitchFamily="2" charset="2"/>
                        </a:rPr>
                        <a:t>2</a:t>
                      </a:r>
                      <a:r>
                        <a:rPr lang="id-ID" sz="1800" dirty="0" smtClean="0">
                          <a:solidFill>
                            <a:schemeClr val="accent5">
                              <a:lumMod val="25000"/>
                            </a:schemeClr>
                          </a:solidFill>
                          <a:sym typeface="Wingdings" pitchFamily="2" charset="2"/>
                        </a:rPr>
                        <a:t> = 1744</a:t>
                      </a:r>
                      <a:endParaRPr lang="id-ID" sz="1800" dirty="0"/>
                    </a:p>
                  </a:txBody>
                  <a:tcPr/>
                </a:tc>
              </a:tr>
            </a:tbl>
          </a:graphicData>
        </a:graphic>
      </p:graphicFrame>
    </p:spTree>
    <p:extLst>
      <p:ext uri="{BB962C8B-B14F-4D97-AF65-F5344CB8AC3E}">
        <p14:creationId xmlns:p14="http://schemas.microsoft.com/office/powerpoint/2010/main" val="13825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05742" y="116632"/>
            <a:ext cx="8186738" cy="576064"/>
          </a:xfrm>
        </p:spPr>
        <p:txBody>
          <a:bodyPr>
            <a:normAutofit fontScale="90000"/>
          </a:bodyPr>
          <a:lstStyle/>
          <a:p>
            <a:r>
              <a:rPr lang="id-ID" sz="2400" b="1" u="sng" dirty="0" smtClean="0">
                <a:solidFill>
                  <a:schemeClr val="accent5">
                    <a:lumMod val="25000"/>
                  </a:schemeClr>
                </a:solidFill>
              </a:rPr>
              <a:t>Lanjutan </a:t>
            </a:r>
            <a:r>
              <a:rPr lang="en-US" sz="2400" b="1" u="sng" dirty="0" smtClean="0">
                <a:solidFill>
                  <a:schemeClr val="accent5">
                    <a:lumMod val="25000"/>
                  </a:schemeClr>
                </a:solidFill>
              </a:rPr>
              <a:t>CONTOH </a:t>
            </a:r>
            <a:r>
              <a:rPr lang="id-ID" sz="2400" b="1" u="sng" dirty="0" smtClean="0">
                <a:solidFill>
                  <a:schemeClr val="accent5">
                    <a:lumMod val="25000"/>
                  </a:schemeClr>
                </a:solidFill>
              </a:rPr>
              <a:t>1 : </a:t>
            </a:r>
            <a:r>
              <a:rPr lang="en-US" sz="2400" b="1" u="sng" dirty="0" smtClean="0">
                <a:solidFill>
                  <a:schemeClr val="accent5">
                    <a:lumMod val="25000"/>
                  </a:schemeClr>
                </a:solidFill>
              </a:rPr>
              <a:t>KO</a:t>
            </a:r>
            <a:r>
              <a:rPr lang="id-ID" sz="2400" b="1" u="sng" dirty="0" smtClean="0">
                <a:solidFill>
                  <a:schemeClr val="accent5">
                    <a:lumMod val="25000"/>
                  </a:schemeClr>
                </a:solidFill>
              </a:rPr>
              <a:t>re</a:t>
            </a:r>
            <a:r>
              <a:rPr lang="en-US" sz="2400" b="1" u="sng" dirty="0" smtClean="0">
                <a:solidFill>
                  <a:schemeClr val="accent5">
                    <a:lumMod val="25000"/>
                  </a:schemeClr>
                </a:solidFill>
              </a:rPr>
              <a:t>LA</a:t>
            </a:r>
            <a:r>
              <a:rPr lang="id-ID" sz="2400" b="1" u="sng" dirty="0" smtClean="0">
                <a:solidFill>
                  <a:schemeClr val="accent5">
                    <a:lumMod val="25000"/>
                  </a:schemeClr>
                </a:solidFill>
              </a:rPr>
              <a:t>si </a:t>
            </a:r>
            <a:r>
              <a:rPr lang="en-US" sz="2400" b="1" u="sng" dirty="0" smtClean="0">
                <a:solidFill>
                  <a:schemeClr val="accent5">
                    <a:lumMod val="25000"/>
                  </a:schemeClr>
                </a:solidFill>
              </a:rPr>
              <a:t>LINEAR</a:t>
            </a:r>
            <a:r>
              <a:rPr lang="id-ID" sz="2400" b="1" u="sng" dirty="0" smtClean="0">
                <a:solidFill>
                  <a:schemeClr val="accent5">
                    <a:lumMod val="25000"/>
                  </a:schemeClr>
                </a:solidFill>
              </a:rPr>
              <a:t> </a:t>
            </a:r>
            <a:r>
              <a:rPr lang="id-ID" sz="3600" b="1" u="sng" dirty="0">
                <a:solidFill>
                  <a:schemeClr val="accent5">
                    <a:lumMod val="25000"/>
                  </a:schemeClr>
                </a:solidFill>
              </a:rPr>
              <a:t>&amp; </a:t>
            </a:r>
            <a:r>
              <a:rPr lang="id-ID" sz="2400" b="1" u="sng" dirty="0">
                <a:solidFill>
                  <a:schemeClr val="accent5">
                    <a:lumMod val="25000"/>
                  </a:schemeClr>
                </a:solidFill>
              </a:rPr>
              <a:t>determinasi</a:t>
            </a:r>
          </a:p>
        </p:txBody>
      </p:sp>
      <mc:AlternateContent xmlns:mc="http://schemas.openxmlformats.org/markup-compatibility/2006" xmlns:a14="http://schemas.microsoft.com/office/drawing/2010/main">
        <mc:Choice Requires="a14">
          <p:sp>
            <p:nvSpPr>
              <p:cNvPr id="14339" name="Content Placeholder 2"/>
              <p:cNvSpPr>
                <a:spLocks noGrp="1"/>
              </p:cNvSpPr>
              <p:nvPr>
                <p:ph idx="1"/>
              </p:nvPr>
            </p:nvSpPr>
            <p:spPr>
              <a:xfrm>
                <a:off x="899592" y="692696"/>
                <a:ext cx="7920880" cy="5616624"/>
              </a:xfrm>
            </p:spPr>
            <p:txBody>
              <a:bodyPr>
                <a:normAutofit fontScale="92500" lnSpcReduction="20000"/>
              </a:bodyPr>
              <a:lstStyle/>
              <a:p>
                <a:pPr marL="0" marR="0" indent="0" algn="just">
                  <a:lnSpc>
                    <a:spcPct val="115000"/>
                  </a:lnSpc>
                  <a:spcBef>
                    <a:spcPts val="0"/>
                  </a:spcBef>
                  <a:spcAft>
                    <a:spcPts val="600"/>
                  </a:spcAft>
                  <a:buNone/>
                  <a:tabLst>
                    <a:tab pos="4241165" algn="l"/>
                  </a:tabLst>
                </a:pPr>
                <a:r>
                  <a:rPr lang="id-ID" b="1" dirty="0" smtClean="0">
                    <a:latin typeface="Cambria Math"/>
                    <a:ea typeface="Calibri"/>
                    <a:cs typeface="Times New Roman"/>
                  </a:rPr>
                  <a:t>Koefisien korelasi :</a:t>
                </a:r>
              </a:p>
              <a:p>
                <a:pPr marL="0" algn="just">
                  <a:lnSpc>
                    <a:spcPct val="115000"/>
                  </a:lnSpc>
                  <a:spcBef>
                    <a:spcPts val="0"/>
                  </a:spcBef>
                  <a:tabLst>
                    <a:tab pos="4241165" algn="l"/>
                  </a:tabLst>
                </a:pPr>
                <a:r>
                  <a:rPr lang="en-US" sz="2600" dirty="0">
                    <a:latin typeface="Cambria Math"/>
                    <a:ea typeface="Calibri"/>
                    <a:cs typeface="Times New Roman"/>
                  </a:rPr>
                  <a:t>r = </a:t>
                </a:r>
                <a14:m>
                  <m:oMath xmlns:m="http://schemas.openxmlformats.org/officeDocument/2006/math">
                    <m:f>
                      <m:fPr>
                        <m:ctrlPr>
                          <a:rPr lang="en-US" sz="2600" i="1">
                            <a:latin typeface="Cambria Math"/>
                            <a:ea typeface="Calibri"/>
                            <a:cs typeface="Times New Roman"/>
                          </a:rPr>
                        </m:ctrlPr>
                      </m:fPr>
                      <m:num>
                        <m:r>
                          <a:rPr lang="en-US" sz="2600" i="1">
                            <a:latin typeface="Cambria Math"/>
                            <a:ea typeface="Calibri"/>
                            <a:cs typeface="Times New Roman"/>
                          </a:rPr>
                          <m:t>𝑛</m:t>
                        </m:r>
                        <m:r>
                          <a:rPr lang="en-US" sz="2600" i="1">
                            <a:latin typeface="Cambria Math"/>
                            <a:ea typeface="Calibri"/>
                            <a:cs typeface="Times New Roman"/>
                          </a:rPr>
                          <m:t> ∑</m:t>
                        </m:r>
                        <m:sSub>
                          <m:sSubPr>
                            <m:ctrlPr>
                              <a:rPr lang="en-US" sz="2600" i="1">
                                <a:latin typeface="Cambria Math"/>
                                <a:ea typeface="Calibri"/>
                                <a:cs typeface="Times New Roman"/>
                              </a:rPr>
                            </m:ctrlPr>
                          </m:sSubPr>
                          <m:e>
                            <m:r>
                              <a:rPr lang="en-US" sz="2600" i="1">
                                <a:latin typeface="Cambria Math"/>
                                <a:ea typeface="Calibri"/>
                                <a:cs typeface="Times New Roman"/>
                              </a:rPr>
                              <m:t>𝑋</m:t>
                            </m:r>
                          </m:e>
                          <m:sub>
                            <m:r>
                              <a:rPr lang="en-US" sz="2600" i="1">
                                <a:latin typeface="Cambria Math"/>
                                <a:ea typeface="Calibri"/>
                                <a:cs typeface="Times New Roman"/>
                              </a:rPr>
                              <m:t>𝑖</m:t>
                            </m:r>
                          </m:sub>
                        </m:sSub>
                        <m:sSub>
                          <m:sSubPr>
                            <m:ctrlPr>
                              <a:rPr lang="en-US" sz="2600" i="1">
                                <a:latin typeface="Cambria Math"/>
                                <a:ea typeface="Calibri"/>
                                <a:cs typeface="Times New Roman"/>
                              </a:rPr>
                            </m:ctrlPr>
                          </m:sSubPr>
                          <m:e>
                            <m:r>
                              <a:rPr lang="en-US" sz="2600" i="1">
                                <a:latin typeface="Cambria Math"/>
                                <a:ea typeface="Calibri"/>
                                <a:cs typeface="Times New Roman"/>
                              </a:rPr>
                              <m:t>𝑌</m:t>
                            </m:r>
                          </m:e>
                          <m:sub>
                            <m:r>
                              <a:rPr lang="en-US" sz="2600" i="1">
                                <a:latin typeface="Cambria Math"/>
                                <a:ea typeface="Calibri"/>
                                <a:cs typeface="Times New Roman"/>
                              </a:rPr>
                              <m:t>𝑖</m:t>
                            </m:r>
                          </m:sub>
                        </m:sSub>
                        <m:r>
                          <a:rPr lang="en-US" sz="2600" i="1">
                            <a:latin typeface="Cambria Math"/>
                            <a:ea typeface="Calibri"/>
                            <a:cs typeface="Times New Roman"/>
                          </a:rPr>
                          <m:t>− ∑</m:t>
                        </m:r>
                        <m:sSub>
                          <m:sSubPr>
                            <m:ctrlPr>
                              <a:rPr lang="en-US" sz="2600" i="1">
                                <a:latin typeface="Cambria Math"/>
                                <a:ea typeface="Calibri"/>
                                <a:cs typeface="Times New Roman"/>
                              </a:rPr>
                            </m:ctrlPr>
                          </m:sSubPr>
                          <m:e>
                            <m:r>
                              <a:rPr lang="en-US" sz="2600" i="1">
                                <a:latin typeface="Cambria Math"/>
                                <a:ea typeface="Calibri"/>
                                <a:cs typeface="Times New Roman"/>
                              </a:rPr>
                              <m:t>𝑋</m:t>
                            </m:r>
                          </m:e>
                          <m:sub>
                            <m:r>
                              <a:rPr lang="en-US" sz="2600" i="1">
                                <a:latin typeface="Cambria Math"/>
                                <a:ea typeface="Calibri"/>
                                <a:cs typeface="Times New Roman"/>
                              </a:rPr>
                              <m:t>𝑖</m:t>
                            </m:r>
                          </m:sub>
                        </m:sSub>
                        <m:r>
                          <a:rPr lang="en-US" sz="2600" i="1">
                            <a:latin typeface="Cambria Math"/>
                            <a:ea typeface="Calibri"/>
                            <a:cs typeface="Times New Roman"/>
                          </a:rPr>
                          <m:t>∑</m:t>
                        </m:r>
                        <m:sSub>
                          <m:sSubPr>
                            <m:ctrlPr>
                              <a:rPr lang="en-US" sz="2600" i="1">
                                <a:latin typeface="Cambria Math"/>
                                <a:ea typeface="Calibri"/>
                                <a:cs typeface="Times New Roman"/>
                              </a:rPr>
                            </m:ctrlPr>
                          </m:sSubPr>
                          <m:e>
                            <m:r>
                              <a:rPr lang="en-US" sz="2600" i="1">
                                <a:latin typeface="Cambria Math"/>
                                <a:ea typeface="Calibri"/>
                                <a:cs typeface="Times New Roman"/>
                              </a:rPr>
                              <m:t>𝑌</m:t>
                            </m:r>
                          </m:e>
                          <m:sub>
                            <m:r>
                              <a:rPr lang="en-US" sz="2600" i="1">
                                <a:latin typeface="Cambria Math"/>
                                <a:ea typeface="Calibri"/>
                                <a:cs typeface="Times New Roman"/>
                              </a:rPr>
                              <m:t>𝑖</m:t>
                            </m:r>
                          </m:sub>
                        </m:sSub>
                      </m:num>
                      <m:den>
                        <m:rad>
                          <m:radPr>
                            <m:degHide m:val="on"/>
                            <m:ctrlPr>
                              <a:rPr lang="en-US" sz="2600" i="1">
                                <a:latin typeface="Cambria Math"/>
                                <a:ea typeface="Calibri"/>
                                <a:cs typeface="Times New Roman"/>
                              </a:rPr>
                            </m:ctrlPr>
                          </m:radPr>
                          <m:deg/>
                          <m:e>
                            <m:d>
                              <m:dPr>
                                <m:begChr m:val="["/>
                                <m:endChr m:val="]"/>
                                <m:ctrlPr>
                                  <a:rPr lang="en-US" sz="2600" i="1">
                                    <a:latin typeface="Cambria Math"/>
                                    <a:cs typeface="Times New Roman"/>
                                  </a:rPr>
                                </m:ctrlPr>
                              </m:dPr>
                              <m:e>
                                <m:r>
                                  <a:rPr lang="en-US" sz="2600" i="1">
                                    <a:latin typeface="Cambria Math"/>
                                    <a:ea typeface="Calibri"/>
                                    <a:cs typeface="Times New Roman"/>
                                  </a:rPr>
                                  <m:t>𝑛</m:t>
                                </m:r>
                                <m:r>
                                  <a:rPr lang="en-US" sz="2600" i="1">
                                    <a:latin typeface="Cambria Math"/>
                                    <a:ea typeface="Calibri"/>
                                    <a:cs typeface="Times New Roman"/>
                                  </a:rPr>
                                  <m:t>∑</m:t>
                                </m:r>
                                <m:sSubSup>
                                  <m:sSubSupPr>
                                    <m:ctrlPr>
                                      <a:rPr lang="en-US" sz="2600" i="1">
                                        <a:latin typeface="Cambria Math"/>
                                        <a:ea typeface="Calibri"/>
                                        <a:cs typeface="Times New Roman"/>
                                      </a:rPr>
                                    </m:ctrlPr>
                                  </m:sSubSupPr>
                                  <m:e>
                                    <m:r>
                                      <a:rPr lang="en-US" sz="2600" i="1">
                                        <a:latin typeface="Cambria Math"/>
                                        <a:ea typeface="Calibri"/>
                                        <a:cs typeface="Times New Roman"/>
                                      </a:rPr>
                                      <m:t>𝑋</m:t>
                                    </m:r>
                                  </m:e>
                                  <m:sub>
                                    <m:r>
                                      <a:rPr lang="en-US" sz="2600" i="1">
                                        <a:latin typeface="Cambria Math"/>
                                        <a:ea typeface="Calibri"/>
                                        <a:cs typeface="Times New Roman"/>
                                      </a:rPr>
                                      <m:t>𝑖</m:t>
                                    </m:r>
                                  </m:sub>
                                  <m:sup>
                                    <m:r>
                                      <a:rPr lang="en-US" sz="2600" i="1">
                                        <a:latin typeface="Cambria Math"/>
                                        <a:ea typeface="Calibri"/>
                                        <a:cs typeface="Times New Roman"/>
                                      </a:rPr>
                                      <m:t>2</m:t>
                                    </m:r>
                                  </m:sup>
                                </m:sSubSup>
                                <m:r>
                                  <a:rPr lang="en-US" sz="2600" i="1">
                                    <a:latin typeface="Cambria Math"/>
                                    <a:ea typeface="Calibri"/>
                                    <a:cs typeface="Times New Roman"/>
                                  </a:rPr>
                                  <m:t>− </m:t>
                                </m:r>
                                <m:sSup>
                                  <m:sSupPr>
                                    <m:ctrlPr>
                                      <a:rPr lang="en-US" sz="2600" i="1">
                                        <a:latin typeface="Cambria Math"/>
                                        <a:ea typeface="Calibri"/>
                                        <a:cs typeface="Times New Roman"/>
                                      </a:rPr>
                                    </m:ctrlPr>
                                  </m:sSupPr>
                                  <m:e>
                                    <m:d>
                                      <m:dPr>
                                        <m:ctrlPr>
                                          <a:rPr lang="en-US" sz="2600" i="1">
                                            <a:latin typeface="Cambria Math"/>
                                            <a:ea typeface="Calibri"/>
                                            <a:cs typeface="Times New Roman"/>
                                          </a:rPr>
                                        </m:ctrlPr>
                                      </m:dPr>
                                      <m:e>
                                        <m:r>
                                          <a:rPr lang="en-US" sz="2600" i="1">
                                            <a:latin typeface="Cambria Math"/>
                                            <a:ea typeface="Calibri"/>
                                            <a:cs typeface="Times New Roman"/>
                                          </a:rPr>
                                          <m:t>∑</m:t>
                                        </m:r>
                                        <m:sSub>
                                          <m:sSubPr>
                                            <m:ctrlPr>
                                              <a:rPr lang="en-US" sz="2600" i="1">
                                                <a:latin typeface="Cambria Math"/>
                                                <a:ea typeface="Calibri"/>
                                                <a:cs typeface="Times New Roman"/>
                                              </a:rPr>
                                            </m:ctrlPr>
                                          </m:sSubPr>
                                          <m:e>
                                            <m:r>
                                              <a:rPr lang="en-US" sz="2600" i="1">
                                                <a:latin typeface="Cambria Math"/>
                                                <a:ea typeface="Calibri"/>
                                                <a:cs typeface="Times New Roman"/>
                                              </a:rPr>
                                              <m:t>𝑋</m:t>
                                            </m:r>
                                          </m:e>
                                          <m:sub>
                                            <m:r>
                                              <a:rPr lang="en-US" sz="2600" i="1">
                                                <a:latin typeface="Cambria Math"/>
                                                <a:ea typeface="Calibri"/>
                                                <a:cs typeface="Times New Roman"/>
                                              </a:rPr>
                                              <m:t>𝑖</m:t>
                                            </m:r>
                                          </m:sub>
                                        </m:sSub>
                                      </m:e>
                                    </m:d>
                                  </m:e>
                                  <m:sup>
                                    <m:r>
                                      <a:rPr lang="en-US" sz="2600" i="1">
                                        <a:latin typeface="Cambria Math"/>
                                        <a:ea typeface="Calibri"/>
                                        <a:cs typeface="Times New Roman"/>
                                      </a:rPr>
                                      <m:t>2</m:t>
                                    </m:r>
                                  </m:sup>
                                </m:sSup>
                              </m:e>
                            </m:d>
                            <m:r>
                              <a:rPr lang="en-US" sz="2600" i="1">
                                <a:latin typeface="Cambria Math"/>
                                <a:ea typeface="Calibri"/>
                                <a:cs typeface="Times New Roman"/>
                              </a:rPr>
                              <m:t> </m:t>
                            </m:r>
                            <m:r>
                              <a:rPr lang="id-ID" sz="2600" i="1">
                                <a:latin typeface="Cambria Math"/>
                                <a:ea typeface="Calibri"/>
                                <a:cs typeface="Times New Roman"/>
                              </a:rPr>
                              <m:t>.  </m:t>
                            </m:r>
                            <m:d>
                              <m:dPr>
                                <m:begChr m:val="["/>
                                <m:endChr m:val="]"/>
                                <m:ctrlPr>
                                  <a:rPr lang="id-ID" sz="2600" i="1">
                                    <a:latin typeface="Cambria Math"/>
                                    <a:cs typeface="Times New Roman"/>
                                  </a:rPr>
                                </m:ctrlPr>
                              </m:dPr>
                              <m:e>
                                <m:r>
                                  <a:rPr lang="en-US" sz="2600" i="1">
                                    <a:latin typeface="Cambria Math"/>
                                    <a:ea typeface="Calibri"/>
                                    <a:cs typeface="Times New Roman"/>
                                  </a:rPr>
                                  <m:t>𝑛</m:t>
                                </m:r>
                                <m:r>
                                  <a:rPr lang="en-US" sz="2600" i="1">
                                    <a:latin typeface="Cambria Math"/>
                                    <a:ea typeface="Calibri"/>
                                    <a:cs typeface="Times New Roman"/>
                                  </a:rPr>
                                  <m:t>∑</m:t>
                                </m:r>
                                <m:sSubSup>
                                  <m:sSubSupPr>
                                    <m:ctrlPr>
                                      <a:rPr lang="en-US" sz="2600" i="1">
                                        <a:latin typeface="Cambria Math"/>
                                        <a:ea typeface="Calibri"/>
                                        <a:cs typeface="Times New Roman"/>
                                      </a:rPr>
                                    </m:ctrlPr>
                                  </m:sSubSupPr>
                                  <m:e>
                                    <m:r>
                                      <a:rPr lang="en-US" sz="2600" i="1">
                                        <a:latin typeface="Cambria Math"/>
                                        <a:ea typeface="Calibri"/>
                                        <a:cs typeface="Times New Roman"/>
                                      </a:rPr>
                                      <m:t>𝑌</m:t>
                                    </m:r>
                                  </m:e>
                                  <m:sub>
                                    <m:r>
                                      <a:rPr lang="en-US" sz="2600" i="1">
                                        <a:latin typeface="Cambria Math"/>
                                        <a:ea typeface="Calibri"/>
                                        <a:cs typeface="Times New Roman"/>
                                      </a:rPr>
                                      <m:t>𝑖</m:t>
                                    </m:r>
                                  </m:sub>
                                  <m:sup>
                                    <m:r>
                                      <a:rPr lang="en-US" sz="2600" i="1">
                                        <a:latin typeface="Cambria Math"/>
                                        <a:ea typeface="Calibri"/>
                                        <a:cs typeface="Times New Roman"/>
                                      </a:rPr>
                                      <m:t>2</m:t>
                                    </m:r>
                                  </m:sup>
                                </m:sSubSup>
                                <m:r>
                                  <a:rPr lang="en-US" sz="2600" i="1">
                                    <a:latin typeface="Cambria Math"/>
                                    <a:ea typeface="Calibri"/>
                                    <a:cs typeface="Times New Roman"/>
                                  </a:rPr>
                                  <m:t>− </m:t>
                                </m:r>
                                <m:sSup>
                                  <m:sSupPr>
                                    <m:ctrlPr>
                                      <a:rPr lang="en-US" sz="2600" i="1">
                                        <a:latin typeface="Cambria Math"/>
                                        <a:ea typeface="Calibri"/>
                                        <a:cs typeface="Times New Roman"/>
                                      </a:rPr>
                                    </m:ctrlPr>
                                  </m:sSupPr>
                                  <m:e>
                                    <m:r>
                                      <a:rPr lang="en-US" sz="2600" i="1">
                                        <a:latin typeface="Cambria Math"/>
                                        <a:ea typeface="Calibri"/>
                                        <a:cs typeface="Times New Roman"/>
                                      </a:rPr>
                                      <m:t>(∑</m:t>
                                    </m:r>
                                    <m:sSub>
                                      <m:sSubPr>
                                        <m:ctrlPr>
                                          <a:rPr lang="en-US" sz="2600" i="1">
                                            <a:latin typeface="Cambria Math"/>
                                            <a:ea typeface="Calibri"/>
                                            <a:cs typeface="Times New Roman"/>
                                          </a:rPr>
                                        </m:ctrlPr>
                                      </m:sSubPr>
                                      <m:e>
                                        <m:r>
                                          <a:rPr lang="en-US" sz="2600" i="1">
                                            <a:latin typeface="Cambria Math"/>
                                            <a:ea typeface="Calibri"/>
                                            <a:cs typeface="Times New Roman"/>
                                          </a:rPr>
                                          <m:t>𝑌</m:t>
                                        </m:r>
                                      </m:e>
                                      <m:sub>
                                        <m:r>
                                          <a:rPr lang="en-US" sz="2600" i="1">
                                            <a:latin typeface="Cambria Math"/>
                                            <a:ea typeface="Calibri"/>
                                            <a:cs typeface="Times New Roman"/>
                                          </a:rPr>
                                          <m:t>𝑖</m:t>
                                        </m:r>
                                      </m:sub>
                                    </m:sSub>
                                    <m:r>
                                      <a:rPr lang="en-US" sz="2600" i="1">
                                        <a:latin typeface="Cambria Math"/>
                                        <a:ea typeface="Calibri"/>
                                        <a:cs typeface="Times New Roman"/>
                                      </a:rPr>
                                      <m:t>)</m:t>
                                    </m:r>
                                  </m:e>
                                  <m:sup>
                                    <m:r>
                                      <a:rPr lang="en-US" sz="2600" i="1">
                                        <a:latin typeface="Cambria Math"/>
                                        <a:ea typeface="Calibri"/>
                                        <a:cs typeface="Times New Roman"/>
                                      </a:rPr>
                                      <m:t>2</m:t>
                                    </m:r>
                                  </m:sup>
                                </m:sSup>
                              </m:e>
                            </m:d>
                          </m:e>
                        </m:rad>
                      </m:den>
                    </m:f>
                  </m:oMath>
                </a14:m>
                <a:endParaRPr lang="id-ID" sz="2600" dirty="0"/>
              </a:p>
              <a:p>
                <a:pPr marL="0" marR="0" indent="0" algn="just">
                  <a:lnSpc>
                    <a:spcPct val="115000"/>
                  </a:lnSpc>
                  <a:spcBef>
                    <a:spcPts val="600"/>
                  </a:spcBef>
                  <a:spcAft>
                    <a:spcPts val="1200"/>
                  </a:spcAft>
                  <a:buNone/>
                  <a:tabLst>
                    <a:tab pos="4241165" algn="l"/>
                  </a:tabLst>
                </a:pPr>
                <a:r>
                  <a:rPr lang="en-US" sz="2400" dirty="0">
                    <a:latin typeface="Cambria Math"/>
                    <a:ea typeface="Calibri"/>
                    <a:cs typeface="Times New Roman"/>
                  </a:rPr>
                  <a:t> </a:t>
                </a:r>
                <a:r>
                  <a:rPr lang="en-US" sz="2600" dirty="0">
                    <a:latin typeface="Cambria Math"/>
                    <a:ea typeface="Calibri"/>
                    <a:cs typeface="Times New Roman"/>
                  </a:rPr>
                  <a:t>= </a:t>
                </a:r>
                <a14:m>
                  <m:oMath xmlns:m="http://schemas.openxmlformats.org/officeDocument/2006/math">
                    <m:f>
                      <m:fPr>
                        <m:ctrlPr>
                          <a:rPr lang="en-US" sz="2600" i="1">
                            <a:latin typeface="Cambria Math"/>
                            <a:ea typeface="Calibri"/>
                            <a:cs typeface="Times New Roman"/>
                          </a:rPr>
                        </m:ctrlPr>
                      </m:fPr>
                      <m:num>
                        <m:r>
                          <a:rPr lang="en-US" sz="2600" i="1">
                            <a:latin typeface="Cambria Math"/>
                            <a:ea typeface="Calibri"/>
                            <a:cs typeface="Times New Roman"/>
                          </a:rPr>
                          <m:t>8 </m:t>
                        </m:r>
                        <m:d>
                          <m:dPr>
                            <m:ctrlPr>
                              <a:rPr lang="en-US" sz="2600" i="1">
                                <a:latin typeface="Cambria Math"/>
                                <a:ea typeface="Calibri"/>
                                <a:cs typeface="Times New Roman"/>
                              </a:rPr>
                            </m:ctrlPr>
                          </m:dPr>
                          <m:e>
                            <m:r>
                              <a:rPr lang="en-US" sz="2600" i="1">
                                <a:latin typeface="Cambria Math"/>
                                <a:ea typeface="Calibri"/>
                                <a:cs typeface="Times New Roman"/>
                              </a:rPr>
                              <m:t>230 4</m:t>
                            </m:r>
                          </m:e>
                        </m:d>
                        <m:r>
                          <a:rPr lang="en-US" sz="2600" i="1">
                            <a:latin typeface="Cambria Math"/>
                            <a:ea typeface="Calibri"/>
                            <a:cs typeface="Times New Roman"/>
                          </a:rPr>
                          <m:t>− (148)(108)</m:t>
                        </m:r>
                      </m:num>
                      <m:den>
                        <m:rad>
                          <m:radPr>
                            <m:degHide m:val="on"/>
                            <m:ctrlPr>
                              <a:rPr lang="en-US" sz="2600" i="1">
                                <a:latin typeface="Cambria Math"/>
                                <a:ea typeface="Calibri"/>
                                <a:cs typeface="Times New Roman"/>
                              </a:rPr>
                            </m:ctrlPr>
                          </m:radPr>
                          <m:deg/>
                          <m:e>
                            <m:d>
                              <m:dPr>
                                <m:begChr m:val="["/>
                                <m:endChr m:val="]"/>
                                <m:ctrlPr>
                                  <a:rPr lang="en-US" sz="2600" i="1">
                                    <a:latin typeface="Cambria Math"/>
                                    <a:cs typeface="Times New Roman"/>
                                  </a:rPr>
                                </m:ctrlPr>
                              </m:dPr>
                              <m:e>
                                <m:r>
                                  <a:rPr lang="en-US" sz="2600" i="1">
                                    <a:latin typeface="Cambria Math"/>
                                    <a:ea typeface="Calibri"/>
                                    <a:cs typeface="Times New Roman"/>
                                  </a:rPr>
                                  <m:t>8 </m:t>
                                </m:r>
                                <m:d>
                                  <m:dPr>
                                    <m:ctrlPr>
                                      <a:rPr lang="en-US" sz="2600" i="1">
                                        <a:latin typeface="Cambria Math"/>
                                        <a:ea typeface="Calibri"/>
                                        <a:cs typeface="Times New Roman"/>
                                      </a:rPr>
                                    </m:ctrlPr>
                                  </m:dPr>
                                  <m:e>
                                    <m:r>
                                      <a:rPr lang="en-US" sz="2600" i="1">
                                        <a:latin typeface="Cambria Math"/>
                                        <a:ea typeface="Calibri"/>
                                        <a:cs typeface="Times New Roman"/>
                                      </a:rPr>
                                      <m:t>2880</m:t>
                                    </m:r>
                                  </m:e>
                                </m:d>
                                <m:r>
                                  <a:rPr lang="en-US" sz="2600" i="1">
                                    <a:latin typeface="Cambria Math"/>
                                    <a:ea typeface="Calibri"/>
                                    <a:cs typeface="Times New Roman"/>
                                  </a:rPr>
                                  <m:t>− </m:t>
                                </m:r>
                                <m:sSup>
                                  <m:sSupPr>
                                    <m:ctrlPr>
                                      <a:rPr lang="en-US" sz="2600" i="1">
                                        <a:latin typeface="Cambria Math"/>
                                        <a:ea typeface="Calibri"/>
                                        <a:cs typeface="Times New Roman"/>
                                      </a:rPr>
                                    </m:ctrlPr>
                                  </m:sSupPr>
                                  <m:e>
                                    <m:d>
                                      <m:dPr>
                                        <m:ctrlPr>
                                          <a:rPr lang="en-US" sz="2600" i="1">
                                            <a:latin typeface="Cambria Math"/>
                                            <a:ea typeface="Calibri"/>
                                            <a:cs typeface="Times New Roman"/>
                                          </a:rPr>
                                        </m:ctrlPr>
                                      </m:dPr>
                                      <m:e>
                                        <m:r>
                                          <a:rPr lang="en-US" sz="2600" i="1">
                                            <a:latin typeface="Cambria Math"/>
                                            <a:ea typeface="Calibri"/>
                                            <a:cs typeface="Times New Roman"/>
                                          </a:rPr>
                                          <m:t>148</m:t>
                                        </m:r>
                                      </m:e>
                                    </m:d>
                                  </m:e>
                                  <m:sup>
                                    <m:r>
                                      <a:rPr lang="en-US" sz="2600" i="1">
                                        <a:latin typeface="Cambria Math"/>
                                        <a:ea typeface="Calibri"/>
                                        <a:cs typeface="Times New Roman"/>
                                      </a:rPr>
                                      <m:t>2</m:t>
                                    </m:r>
                                  </m:sup>
                                </m:sSup>
                              </m:e>
                            </m:d>
                            <m:r>
                              <a:rPr lang="en-US" sz="2600" i="1">
                                <a:latin typeface="Cambria Math"/>
                                <a:ea typeface="Calibri"/>
                                <a:cs typeface="Times New Roman"/>
                              </a:rPr>
                              <m:t> </m:t>
                            </m:r>
                            <m:r>
                              <a:rPr lang="id-ID" sz="2600" i="1">
                                <a:latin typeface="Cambria Math"/>
                                <a:ea typeface="Calibri"/>
                                <a:cs typeface="Times New Roman"/>
                              </a:rPr>
                              <m:t>.  </m:t>
                            </m:r>
                            <m:d>
                              <m:dPr>
                                <m:begChr m:val="["/>
                                <m:endChr m:val="]"/>
                                <m:ctrlPr>
                                  <a:rPr lang="en-US" sz="2600" i="1">
                                    <a:latin typeface="Cambria Math"/>
                                    <a:cs typeface="Times New Roman"/>
                                  </a:rPr>
                                </m:ctrlPr>
                              </m:dPr>
                              <m:e>
                                <m:r>
                                  <a:rPr lang="en-US" sz="2600" i="1">
                                    <a:latin typeface="Cambria Math"/>
                                    <a:ea typeface="Calibri"/>
                                    <a:cs typeface="Times New Roman"/>
                                  </a:rPr>
                                  <m:t>8 </m:t>
                                </m:r>
                                <m:d>
                                  <m:dPr>
                                    <m:ctrlPr>
                                      <a:rPr lang="en-US" sz="2600" i="1">
                                        <a:latin typeface="Cambria Math"/>
                                        <a:ea typeface="Calibri"/>
                                        <a:cs typeface="Times New Roman"/>
                                      </a:rPr>
                                    </m:ctrlPr>
                                  </m:dPr>
                                  <m:e>
                                    <m:r>
                                      <a:rPr lang="en-US" sz="2600" i="1">
                                        <a:latin typeface="Cambria Math"/>
                                        <a:ea typeface="Calibri"/>
                                        <a:cs typeface="Times New Roman"/>
                                      </a:rPr>
                                      <m:t>1744</m:t>
                                    </m:r>
                                  </m:e>
                                </m:d>
                                <m:r>
                                  <a:rPr lang="en-US" sz="2600" i="1">
                                    <a:latin typeface="Cambria Math"/>
                                    <a:ea typeface="Calibri"/>
                                    <a:cs typeface="Times New Roman"/>
                                  </a:rPr>
                                  <m:t>− </m:t>
                                </m:r>
                                <m:sSup>
                                  <m:sSupPr>
                                    <m:ctrlPr>
                                      <a:rPr lang="en-US" sz="2600" i="1">
                                        <a:latin typeface="Cambria Math"/>
                                        <a:ea typeface="Calibri"/>
                                        <a:cs typeface="Times New Roman"/>
                                      </a:rPr>
                                    </m:ctrlPr>
                                  </m:sSupPr>
                                  <m:e>
                                    <m:r>
                                      <a:rPr lang="en-US" sz="2600" i="1">
                                        <a:latin typeface="Cambria Math"/>
                                        <a:ea typeface="Calibri"/>
                                        <a:cs typeface="Times New Roman"/>
                                      </a:rPr>
                                      <m:t>(108)</m:t>
                                    </m:r>
                                  </m:e>
                                  <m:sup>
                                    <m:r>
                                      <a:rPr lang="en-US" sz="2600" i="1">
                                        <a:latin typeface="Cambria Math"/>
                                        <a:ea typeface="Calibri"/>
                                        <a:cs typeface="Times New Roman"/>
                                      </a:rPr>
                                      <m:t>2</m:t>
                                    </m:r>
                                  </m:sup>
                                </m:sSup>
                              </m:e>
                            </m:d>
                          </m:e>
                        </m:rad>
                      </m:den>
                    </m:f>
                  </m:oMath>
                </a14:m>
                <a:endParaRPr lang="en-US" sz="2600" dirty="0" smtClean="0">
                  <a:effectLst/>
                  <a:latin typeface="Calibri"/>
                  <a:ea typeface="Calibri"/>
                  <a:cs typeface="Times New Roman"/>
                </a:endParaRPr>
              </a:p>
              <a:p>
                <a:pPr marL="0" marR="0" indent="0" algn="just">
                  <a:lnSpc>
                    <a:spcPct val="115000"/>
                  </a:lnSpc>
                  <a:spcBef>
                    <a:spcPts val="0"/>
                  </a:spcBef>
                  <a:spcAft>
                    <a:spcPts val="600"/>
                  </a:spcAft>
                  <a:buNone/>
                  <a:tabLst>
                    <a:tab pos="4241165" algn="l"/>
                  </a:tabLst>
                </a:pPr>
                <a:r>
                  <a:rPr lang="en-US" sz="2600" dirty="0" smtClean="0">
                    <a:effectLst/>
                    <a:latin typeface="Cambria Math"/>
                    <a:ea typeface="Calibri"/>
                    <a:cs typeface="Times New Roman"/>
                  </a:rPr>
                  <a:t>       = </a:t>
                </a:r>
                <a14:m>
                  <m:oMath xmlns:m="http://schemas.openxmlformats.org/officeDocument/2006/math">
                    <m:f>
                      <m:fPr>
                        <m:ctrlPr>
                          <a:rPr lang="en-US" sz="2600" i="1">
                            <a:effectLst/>
                            <a:latin typeface="Cambria Math"/>
                            <a:ea typeface="Calibri"/>
                            <a:cs typeface="Times New Roman"/>
                          </a:rPr>
                        </m:ctrlPr>
                      </m:fPr>
                      <m:num>
                        <m:r>
                          <a:rPr lang="en-US" sz="2600" i="1">
                            <a:effectLst/>
                            <a:latin typeface="Cambria Math"/>
                            <a:ea typeface="Calibri"/>
                            <a:cs typeface="Times New Roman"/>
                          </a:rPr>
                          <m:t>17312−15984</m:t>
                        </m:r>
                      </m:num>
                      <m:den>
                        <m:rad>
                          <m:radPr>
                            <m:degHide m:val="on"/>
                            <m:ctrlPr>
                              <a:rPr lang="en-US" sz="2600" i="1">
                                <a:effectLst/>
                                <a:latin typeface="Cambria Math"/>
                                <a:ea typeface="Calibri"/>
                                <a:cs typeface="Times New Roman"/>
                              </a:rPr>
                            </m:ctrlPr>
                          </m:radPr>
                          <m:deg/>
                          <m:e>
                            <m:r>
                              <a:rPr lang="en-US" sz="2600" i="1">
                                <a:effectLst/>
                                <a:latin typeface="Cambria Math"/>
                                <a:ea typeface="Calibri"/>
                                <a:cs typeface="Times New Roman"/>
                              </a:rPr>
                              <m:t>23040−21904</m:t>
                            </m:r>
                          </m:e>
                        </m:rad>
                        <m:r>
                          <a:rPr lang="en-US" sz="2600" i="1">
                            <a:effectLst/>
                            <a:latin typeface="Cambria Math"/>
                            <a:ea typeface="Calibri"/>
                            <a:cs typeface="Times New Roman"/>
                          </a:rPr>
                          <m:t> </m:t>
                        </m:r>
                        <m:rad>
                          <m:radPr>
                            <m:degHide m:val="on"/>
                            <m:ctrlPr>
                              <a:rPr lang="en-US" sz="2600" i="1">
                                <a:effectLst/>
                                <a:latin typeface="Cambria Math"/>
                                <a:ea typeface="Calibri"/>
                                <a:cs typeface="Times New Roman"/>
                              </a:rPr>
                            </m:ctrlPr>
                          </m:radPr>
                          <m:deg/>
                          <m:e>
                            <m:r>
                              <a:rPr lang="en-US" sz="2600" i="1">
                                <a:effectLst/>
                                <a:latin typeface="Cambria Math"/>
                                <a:ea typeface="Calibri"/>
                                <a:cs typeface="Times New Roman"/>
                              </a:rPr>
                              <m:t>13952−11664</m:t>
                            </m:r>
                          </m:e>
                        </m:rad>
                      </m:den>
                    </m:f>
                  </m:oMath>
                </a14:m>
                <a:endParaRPr lang="en-US" sz="2600" dirty="0">
                  <a:effectLst/>
                  <a:latin typeface="Calibri"/>
                  <a:ea typeface="Calibri"/>
                  <a:cs typeface="Times New Roman"/>
                </a:endParaRPr>
              </a:p>
              <a:p>
                <a:pPr marL="0" marR="0" indent="0" algn="just">
                  <a:lnSpc>
                    <a:spcPct val="115000"/>
                  </a:lnSpc>
                  <a:spcBef>
                    <a:spcPts val="0"/>
                  </a:spcBef>
                  <a:spcAft>
                    <a:spcPts val="600"/>
                  </a:spcAft>
                  <a:buNone/>
                  <a:tabLst>
                    <a:tab pos="4241165" algn="l"/>
                  </a:tabLst>
                </a:pPr>
                <a:r>
                  <a:rPr lang="en-US" sz="2400" dirty="0">
                    <a:latin typeface="Cambria Math"/>
                    <a:ea typeface="Calibri"/>
                    <a:cs typeface="Times New Roman"/>
                  </a:rPr>
                  <a:t> </a:t>
                </a:r>
                <a:r>
                  <a:rPr lang="en-US" sz="2400" dirty="0" smtClean="0">
                    <a:latin typeface="Cambria Math"/>
                    <a:ea typeface="Calibri"/>
                    <a:cs typeface="Times New Roman"/>
                  </a:rPr>
                  <a:t>      </a:t>
                </a:r>
                <a:r>
                  <a:rPr lang="en-US" sz="2400" dirty="0" smtClean="0">
                    <a:effectLst/>
                    <a:latin typeface="Cambria Math"/>
                    <a:ea typeface="Calibri"/>
                    <a:cs typeface="Times New Roman"/>
                  </a:rPr>
                  <a:t>= </a:t>
                </a:r>
                <a14:m>
                  <m:oMath xmlns:m="http://schemas.openxmlformats.org/officeDocument/2006/math">
                    <m:f>
                      <m:fPr>
                        <m:ctrlPr>
                          <a:rPr lang="en-US" sz="2400" i="1">
                            <a:effectLst/>
                            <a:latin typeface="Cambria Math"/>
                            <a:ea typeface="Calibri"/>
                            <a:cs typeface="Times New Roman"/>
                          </a:rPr>
                        </m:ctrlPr>
                      </m:fPr>
                      <m:num>
                        <m:r>
                          <a:rPr lang="en-US" sz="2400" i="1">
                            <a:effectLst/>
                            <a:latin typeface="Cambria Math"/>
                            <a:ea typeface="Calibri"/>
                            <a:cs typeface="Times New Roman"/>
                          </a:rPr>
                          <m:t>1328</m:t>
                        </m:r>
                      </m:num>
                      <m:den>
                        <m:rad>
                          <m:radPr>
                            <m:degHide m:val="on"/>
                            <m:ctrlPr>
                              <a:rPr lang="en-US" sz="2400" i="1">
                                <a:effectLst/>
                                <a:latin typeface="Cambria Math"/>
                                <a:ea typeface="Calibri"/>
                                <a:cs typeface="Times New Roman"/>
                              </a:rPr>
                            </m:ctrlPr>
                          </m:radPr>
                          <m:deg/>
                          <m:e>
                            <m:r>
                              <a:rPr lang="en-US" sz="2400" i="1">
                                <a:effectLst/>
                                <a:latin typeface="Cambria Math"/>
                                <a:ea typeface="Calibri"/>
                                <a:cs typeface="Times New Roman"/>
                              </a:rPr>
                              <m:t>1136</m:t>
                            </m:r>
                          </m:e>
                        </m:rad>
                        <m:rad>
                          <m:radPr>
                            <m:degHide m:val="on"/>
                            <m:ctrlPr>
                              <a:rPr lang="en-US" sz="2400" i="1">
                                <a:effectLst/>
                                <a:latin typeface="Cambria Math"/>
                                <a:ea typeface="Calibri"/>
                                <a:cs typeface="Times New Roman"/>
                              </a:rPr>
                            </m:ctrlPr>
                          </m:radPr>
                          <m:deg/>
                          <m:e>
                            <m:r>
                              <a:rPr lang="en-US" sz="2400" i="1">
                                <a:effectLst/>
                                <a:latin typeface="Cambria Math"/>
                                <a:ea typeface="Calibri"/>
                                <a:cs typeface="Times New Roman"/>
                              </a:rPr>
                              <m:t>2288</m:t>
                            </m:r>
                          </m:e>
                        </m:rad>
                      </m:den>
                    </m:f>
                  </m:oMath>
                </a14:m>
                <a:endParaRPr lang="en-US" sz="2400" dirty="0" smtClean="0">
                  <a:effectLst/>
                  <a:latin typeface="Calibri"/>
                  <a:ea typeface="Calibri"/>
                  <a:cs typeface="Times New Roman"/>
                </a:endParaRPr>
              </a:p>
              <a:p>
                <a:pPr marL="0" marR="0" indent="0" algn="just">
                  <a:lnSpc>
                    <a:spcPct val="115000"/>
                  </a:lnSpc>
                  <a:spcBef>
                    <a:spcPts val="0"/>
                  </a:spcBef>
                  <a:spcAft>
                    <a:spcPts val="600"/>
                  </a:spcAft>
                  <a:buNone/>
                  <a:tabLst>
                    <a:tab pos="4241165" algn="l"/>
                  </a:tabLst>
                </a:pPr>
                <a:r>
                  <a:rPr lang="en-US" sz="2400" dirty="0" smtClean="0">
                    <a:effectLst/>
                    <a:latin typeface="Cambria Math"/>
                    <a:ea typeface="Calibri"/>
                    <a:cs typeface="Times New Roman"/>
                  </a:rPr>
                  <a:t>       </a:t>
                </a:r>
                <a:r>
                  <a:rPr lang="en-US" sz="2400" dirty="0">
                    <a:effectLst/>
                    <a:latin typeface="Cambria Math"/>
                    <a:ea typeface="Calibri"/>
                    <a:cs typeface="Times New Roman"/>
                  </a:rPr>
                  <a:t>= </a:t>
                </a:r>
                <a14:m>
                  <m:oMath xmlns:m="http://schemas.openxmlformats.org/officeDocument/2006/math">
                    <m:f>
                      <m:fPr>
                        <m:ctrlPr>
                          <a:rPr lang="en-US" sz="2400" i="1">
                            <a:effectLst/>
                            <a:latin typeface="Cambria Math"/>
                            <a:ea typeface="Calibri"/>
                            <a:cs typeface="Times New Roman"/>
                          </a:rPr>
                        </m:ctrlPr>
                      </m:fPr>
                      <m:num>
                        <m:r>
                          <a:rPr lang="en-US" sz="2400" i="1">
                            <a:effectLst/>
                            <a:latin typeface="Cambria Math"/>
                            <a:ea typeface="Calibri"/>
                            <a:cs typeface="Times New Roman"/>
                          </a:rPr>
                          <m:t>1328</m:t>
                        </m:r>
                      </m:num>
                      <m:den>
                        <m:d>
                          <m:dPr>
                            <m:ctrlPr>
                              <a:rPr lang="en-US" sz="2400" i="1">
                                <a:effectLst/>
                                <a:latin typeface="Cambria Math"/>
                                <a:ea typeface="Calibri"/>
                                <a:cs typeface="Times New Roman"/>
                              </a:rPr>
                            </m:ctrlPr>
                          </m:dPr>
                          <m:e>
                            <m:r>
                              <a:rPr lang="en-US" sz="2400" i="1">
                                <a:effectLst/>
                                <a:latin typeface="Cambria Math"/>
                                <a:ea typeface="Calibri"/>
                                <a:cs typeface="Times New Roman"/>
                              </a:rPr>
                              <m:t>33,70</m:t>
                            </m:r>
                          </m:e>
                        </m:d>
                        <m:r>
                          <a:rPr lang="en-US" sz="2400" i="1">
                            <a:effectLst/>
                            <a:latin typeface="Cambria Math"/>
                            <a:ea typeface="Calibri"/>
                            <a:cs typeface="Times New Roman"/>
                          </a:rPr>
                          <m:t>(47,83)</m:t>
                        </m:r>
                      </m:den>
                    </m:f>
                  </m:oMath>
                </a14:m>
                <a:r>
                  <a:rPr lang="en-US" sz="2400" dirty="0">
                    <a:effectLst/>
                    <a:latin typeface="Cambria Math"/>
                    <a:ea typeface="Calibri"/>
                    <a:cs typeface="Times New Roman"/>
                  </a:rPr>
                  <a:t> = </a:t>
                </a:r>
                <a14:m>
                  <m:oMath xmlns:m="http://schemas.openxmlformats.org/officeDocument/2006/math">
                    <m:f>
                      <m:fPr>
                        <m:ctrlPr>
                          <a:rPr lang="en-US" sz="2400" i="1">
                            <a:effectLst/>
                            <a:latin typeface="Cambria Math"/>
                            <a:ea typeface="Calibri"/>
                            <a:cs typeface="Times New Roman"/>
                          </a:rPr>
                        </m:ctrlPr>
                      </m:fPr>
                      <m:num>
                        <m:r>
                          <a:rPr lang="en-US" sz="2400" i="1">
                            <a:effectLst/>
                            <a:latin typeface="Cambria Math"/>
                            <a:ea typeface="Calibri"/>
                            <a:cs typeface="Times New Roman"/>
                          </a:rPr>
                          <m:t>1328</m:t>
                        </m:r>
                      </m:num>
                      <m:den>
                        <m:r>
                          <a:rPr lang="en-US" sz="2400" i="1">
                            <a:effectLst/>
                            <a:latin typeface="Cambria Math"/>
                            <a:ea typeface="Calibri"/>
                            <a:cs typeface="Times New Roman"/>
                          </a:rPr>
                          <m:t>1611,88</m:t>
                        </m:r>
                      </m:den>
                    </m:f>
                  </m:oMath>
                </a14:m>
                <a:r>
                  <a:rPr lang="en-US" sz="2400" dirty="0">
                    <a:effectLst/>
                    <a:latin typeface="Cambria Math"/>
                    <a:ea typeface="Calibri"/>
                    <a:cs typeface="Times New Roman"/>
                  </a:rPr>
                  <a:t> </a:t>
                </a:r>
                <a:endParaRPr lang="id-ID" sz="2400" dirty="0" smtClean="0">
                  <a:effectLst/>
                  <a:latin typeface="Cambria Math"/>
                  <a:ea typeface="Calibri"/>
                  <a:cs typeface="Times New Roman"/>
                </a:endParaRPr>
              </a:p>
              <a:p>
                <a:pPr marL="0" marR="0" indent="0" algn="just">
                  <a:lnSpc>
                    <a:spcPct val="115000"/>
                  </a:lnSpc>
                  <a:spcBef>
                    <a:spcPts val="0"/>
                  </a:spcBef>
                  <a:spcAft>
                    <a:spcPts val="0"/>
                  </a:spcAft>
                  <a:buNone/>
                  <a:tabLst>
                    <a:tab pos="4241165" algn="l"/>
                  </a:tabLst>
                </a:pPr>
                <a:r>
                  <a:rPr lang="id-ID" dirty="0">
                    <a:latin typeface="Cambria Math"/>
                    <a:ea typeface="Calibri"/>
                    <a:cs typeface="Times New Roman"/>
                  </a:rPr>
                  <a:t> </a:t>
                </a:r>
                <a:r>
                  <a:rPr lang="id-ID" dirty="0" smtClean="0">
                    <a:latin typeface="Cambria Math"/>
                    <a:ea typeface="Calibri"/>
                    <a:cs typeface="Times New Roman"/>
                  </a:rPr>
                  <a:t>   r </a:t>
                </a:r>
                <a:r>
                  <a:rPr lang="en-US" dirty="0" smtClean="0">
                    <a:effectLst/>
                    <a:latin typeface="Cambria Math"/>
                    <a:ea typeface="Calibri"/>
                    <a:cs typeface="Times New Roman"/>
                  </a:rPr>
                  <a:t>= 0,8240</a:t>
                </a:r>
              </a:p>
              <a:p>
                <a:pPr marL="0" marR="0" indent="0" algn="just">
                  <a:lnSpc>
                    <a:spcPct val="115000"/>
                  </a:lnSpc>
                  <a:spcBef>
                    <a:spcPts val="0"/>
                  </a:spcBef>
                  <a:spcAft>
                    <a:spcPts val="0"/>
                  </a:spcAft>
                  <a:buNone/>
                  <a:tabLst>
                    <a:tab pos="4241165" algn="l"/>
                  </a:tabLst>
                </a:pPr>
                <a:endParaRPr lang="id-ID" dirty="0" smtClean="0">
                  <a:effectLst/>
                  <a:latin typeface="Calibri"/>
                  <a:ea typeface="Calibri"/>
                  <a:cs typeface="Times New Roman"/>
                </a:endParaRPr>
              </a:p>
              <a:p>
                <a:pPr marL="0" marR="0" indent="0" algn="just">
                  <a:lnSpc>
                    <a:spcPct val="115000"/>
                  </a:lnSpc>
                  <a:spcBef>
                    <a:spcPts val="0"/>
                  </a:spcBef>
                  <a:spcAft>
                    <a:spcPts val="0"/>
                  </a:spcAft>
                  <a:buNone/>
                  <a:tabLst>
                    <a:tab pos="4241165" algn="l"/>
                  </a:tabLst>
                </a:pPr>
                <a:r>
                  <a:rPr lang="id-ID" b="1" dirty="0" smtClean="0">
                    <a:effectLst/>
                    <a:latin typeface="Calibri"/>
                    <a:ea typeface="Calibri"/>
                    <a:cs typeface="Times New Roman"/>
                  </a:rPr>
                  <a:t>Koefisien Determinan :</a:t>
                </a:r>
                <a:endParaRPr lang="en-US" b="1" dirty="0" smtClean="0">
                  <a:effectLst/>
                  <a:latin typeface="Calibri"/>
                  <a:ea typeface="Calibri"/>
                  <a:cs typeface="Times New Roman"/>
                </a:endParaRPr>
              </a:p>
              <a:p>
                <a:pPr marL="0" marR="0" algn="just">
                  <a:lnSpc>
                    <a:spcPct val="115000"/>
                  </a:lnSpc>
                  <a:spcBef>
                    <a:spcPts val="0"/>
                  </a:spcBef>
                  <a:spcAft>
                    <a:spcPts val="0"/>
                  </a:spcAft>
                  <a:tabLst>
                    <a:tab pos="4241165" algn="l"/>
                  </a:tabLst>
                </a:pPr>
                <a:r>
                  <a:rPr lang="en-US" dirty="0" smtClean="0">
                    <a:effectLst/>
                    <a:latin typeface="Cambria Math"/>
                    <a:ea typeface="Calibri"/>
                    <a:cs typeface="Times New Roman"/>
                  </a:rPr>
                  <a:t> </a:t>
                </a:r>
                <a:r>
                  <a:rPr lang="en-US" dirty="0" smtClean="0">
                    <a:latin typeface="Cambria Math"/>
                    <a:ea typeface="Calibri"/>
                    <a:cs typeface="Times New Roman"/>
                  </a:rPr>
                  <a:t>r</a:t>
                </a:r>
                <a:r>
                  <a:rPr lang="en-US" baseline="30000" dirty="0" smtClean="0">
                    <a:latin typeface="Cambria Math"/>
                    <a:ea typeface="Calibri"/>
                    <a:cs typeface="Times New Roman"/>
                  </a:rPr>
                  <a:t>2</a:t>
                </a:r>
                <a:r>
                  <a:rPr lang="en-US" dirty="0" smtClean="0">
                    <a:latin typeface="Cambria Math"/>
                    <a:ea typeface="Calibri"/>
                    <a:cs typeface="Times New Roman"/>
                  </a:rPr>
                  <a:t> = (0,8240)</a:t>
                </a:r>
                <a:r>
                  <a:rPr lang="en-US" baseline="30000" dirty="0" smtClean="0">
                    <a:latin typeface="Cambria Math"/>
                    <a:ea typeface="Calibri"/>
                    <a:cs typeface="Times New Roman"/>
                  </a:rPr>
                  <a:t>2</a:t>
                </a:r>
                <a:r>
                  <a:rPr lang="id-ID" baseline="30000" dirty="0" smtClean="0">
                    <a:latin typeface="Cambria Math"/>
                    <a:ea typeface="Calibri"/>
                    <a:cs typeface="Times New Roman"/>
                  </a:rPr>
                  <a:t> </a:t>
                </a:r>
                <a:r>
                  <a:rPr lang="id-ID" dirty="0" smtClean="0">
                    <a:latin typeface="Cambria Math"/>
                    <a:ea typeface="Calibri"/>
                    <a:cs typeface="Times New Roman"/>
                  </a:rPr>
                  <a:t>x 100%</a:t>
                </a:r>
                <a:endParaRPr lang="en-US" dirty="0" smtClean="0">
                  <a:latin typeface="Calibri"/>
                  <a:ea typeface="Calibri"/>
                  <a:cs typeface="Times New Roman"/>
                </a:endParaRPr>
              </a:p>
              <a:p>
                <a:pPr marL="0" indent="0" algn="just">
                  <a:lnSpc>
                    <a:spcPct val="115000"/>
                  </a:lnSpc>
                  <a:spcBef>
                    <a:spcPts val="0"/>
                  </a:spcBef>
                  <a:buNone/>
                  <a:tabLst>
                    <a:tab pos="4241165" algn="l"/>
                  </a:tabLst>
                </a:pPr>
                <a:r>
                  <a:rPr lang="en-US" baseline="30000" dirty="0" smtClean="0">
                    <a:latin typeface="Cambria Math"/>
                    <a:ea typeface="Calibri"/>
                    <a:cs typeface="Times New Roman"/>
                  </a:rPr>
                  <a:t>           </a:t>
                </a:r>
                <a:r>
                  <a:rPr lang="en-US" dirty="0" smtClean="0">
                    <a:latin typeface="Cambria Math"/>
                    <a:ea typeface="Calibri"/>
                    <a:cs typeface="Times New Roman"/>
                  </a:rPr>
                  <a:t>  = 0,6789</a:t>
                </a:r>
                <a:r>
                  <a:rPr lang="id-ID" dirty="0">
                    <a:latin typeface="Cambria Math"/>
                    <a:ea typeface="Calibri"/>
                    <a:cs typeface="Times New Roman"/>
                  </a:rPr>
                  <a:t> x 100</a:t>
                </a:r>
                <a:r>
                  <a:rPr lang="id-ID" dirty="0" smtClean="0">
                    <a:latin typeface="Cambria Math"/>
                    <a:ea typeface="Calibri"/>
                    <a:cs typeface="Times New Roman"/>
                  </a:rPr>
                  <a:t>%</a:t>
                </a:r>
              </a:p>
              <a:p>
                <a:pPr marL="0" indent="0" algn="just">
                  <a:lnSpc>
                    <a:spcPct val="115000"/>
                  </a:lnSpc>
                  <a:spcBef>
                    <a:spcPts val="0"/>
                  </a:spcBef>
                  <a:buNone/>
                  <a:tabLst>
                    <a:tab pos="4241165" algn="l"/>
                  </a:tabLst>
                </a:pPr>
                <a:r>
                  <a:rPr lang="id-ID" dirty="0">
                    <a:latin typeface="Cambria Math"/>
                    <a:ea typeface="Calibri"/>
                    <a:cs typeface="Times New Roman"/>
                  </a:rPr>
                  <a:t> </a:t>
                </a:r>
                <a:r>
                  <a:rPr lang="id-ID" dirty="0" smtClean="0">
                    <a:latin typeface="Cambria Math"/>
                    <a:ea typeface="Calibri"/>
                    <a:cs typeface="Times New Roman"/>
                  </a:rPr>
                  <a:t>        = 67,89 %</a:t>
                </a:r>
                <a:endParaRPr lang="en-US" dirty="0">
                  <a:latin typeface="Calibri"/>
                  <a:ea typeface="Calibri"/>
                  <a:cs typeface="Times New Roman"/>
                </a:endParaRPr>
              </a:p>
              <a:p>
                <a:pPr marL="0" marR="0" indent="0" algn="just">
                  <a:lnSpc>
                    <a:spcPct val="115000"/>
                  </a:lnSpc>
                  <a:spcBef>
                    <a:spcPts val="0"/>
                  </a:spcBef>
                  <a:spcAft>
                    <a:spcPts val="0"/>
                  </a:spcAft>
                  <a:buNone/>
                  <a:tabLst>
                    <a:tab pos="4241165" algn="l"/>
                  </a:tabLst>
                </a:pPr>
                <a:endParaRPr lang="en-US" dirty="0" smtClean="0">
                  <a:latin typeface="Calibri"/>
                  <a:ea typeface="Calibri"/>
                  <a:cs typeface="Times New Roman"/>
                </a:endParaRPr>
              </a:p>
              <a:p>
                <a:pPr marL="0" marR="0" algn="just">
                  <a:lnSpc>
                    <a:spcPct val="115000"/>
                  </a:lnSpc>
                  <a:spcBef>
                    <a:spcPts val="0"/>
                  </a:spcBef>
                  <a:spcAft>
                    <a:spcPts val="0"/>
                  </a:spcAft>
                  <a:tabLst>
                    <a:tab pos="4241165" algn="l"/>
                  </a:tabLst>
                </a:pPr>
                <a:endParaRPr lang="id-ID" dirty="0">
                  <a:solidFill>
                    <a:schemeClr val="accent5">
                      <a:lumMod val="25000"/>
                    </a:schemeClr>
                  </a:solidFill>
                  <a:sym typeface="Wingdings" pitchFamily="2" charset="2"/>
                </a:endParaRPr>
              </a:p>
              <a:p>
                <a:pPr>
                  <a:buNone/>
                </a:pPr>
                <a:endParaRPr lang="id-ID" dirty="0">
                  <a:solidFill>
                    <a:schemeClr val="accent5">
                      <a:lumMod val="25000"/>
                    </a:schemeClr>
                  </a:solidFill>
                  <a:sym typeface="Wingdings" pitchFamily="2" charset="2"/>
                </a:endParaRPr>
              </a:p>
            </p:txBody>
          </p:sp>
        </mc:Choice>
        <mc:Fallback xmlns="">
          <p:sp>
            <p:nvSpPr>
              <p:cNvPr id="14339" name="Content Placeholder 2"/>
              <p:cNvSpPr>
                <a:spLocks noGrp="1" noRot="1" noChangeAspect="1" noMove="1" noResize="1" noEditPoints="1" noAdjustHandles="1" noChangeArrowheads="1" noChangeShapeType="1" noTextEdit="1"/>
              </p:cNvSpPr>
              <p:nvPr>
                <p:ph idx="1"/>
              </p:nvPr>
            </p:nvSpPr>
            <p:spPr>
              <a:xfrm>
                <a:off x="899592" y="692696"/>
                <a:ext cx="7920880" cy="5616624"/>
              </a:xfrm>
              <a:blipFill rotWithShape="1">
                <a:blip r:embed="rId3"/>
                <a:stretch>
                  <a:fillRect l="-1078" t="-869"/>
                </a:stretch>
              </a:blipFill>
            </p:spPr>
            <p:txBody>
              <a:bodyPr/>
              <a:lstStyle/>
              <a:p>
                <a:r>
                  <a:rPr lang="id-ID">
                    <a:noFill/>
                  </a:rPr>
                  <a:t> </a:t>
                </a:r>
              </a:p>
            </p:txBody>
          </p:sp>
        </mc:Fallback>
      </mc:AlternateContent>
      <p:sp>
        <p:nvSpPr>
          <p:cNvPr id="4" name="Slide Number Placeholder 3"/>
          <p:cNvSpPr>
            <a:spLocks noGrp="1"/>
          </p:cNvSpPr>
          <p:nvPr>
            <p:ph type="sldNum" sz="quarter" idx="12"/>
          </p:nvPr>
        </p:nvSpPr>
        <p:spPr/>
        <p:txBody>
          <a:bodyPr/>
          <a:lstStyle/>
          <a:p>
            <a:pPr>
              <a:defRPr/>
            </a:pPr>
            <a:fld id="{31988BCF-023C-45BF-9590-6D96E458F2F2}" type="slidenum">
              <a:rPr lang="id-ID" smtClean="0"/>
              <a:pPr>
                <a:defRPr/>
              </a:pPr>
              <a:t>9</a:t>
            </a:fld>
            <a:endParaRPr lang="id-ID"/>
          </a:p>
        </p:txBody>
      </p:sp>
      <p:sp>
        <p:nvSpPr>
          <p:cNvPr id="2" name="Rectangle 1"/>
          <p:cNvSpPr/>
          <p:nvPr/>
        </p:nvSpPr>
        <p:spPr>
          <a:xfrm>
            <a:off x="4355976" y="4437112"/>
            <a:ext cx="4320480"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b="1" dirty="0">
                <a:solidFill>
                  <a:srgbClr val="000000"/>
                </a:solidFill>
                <a:latin typeface="Calibri"/>
                <a:ea typeface="Calibri"/>
                <a:cs typeface="Times New Roman"/>
              </a:rPr>
              <a:t>r = 0,8240</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artinya</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bahwa</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antara</a:t>
            </a:r>
            <a:r>
              <a:rPr lang="en-US" dirty="0">
                <a:solidFill>
                  <a:srgbClr val="000000"/>
                </a:solidFill>
                <a:latin typeface="Calibri"/>
                <a:ea typeface="Calibri"/>
                <a:cs typeface="Times New Roman"/>
              </a:rPr>
              <a:t> variable X </a:t>
            </a:r>
            <a:r>
              <a:rPr lang="en-US" dirty="0" err="1">
                <a:solidFill>
                  <a:srgbClr val="000000"/>
                </a:solidFill>
                <a:latin typeface="Calibri"/>
                <a:ea typeface="Calibri"/>
                <a:cs typeface="Times New Roman"/>
              </a:rPr>
              <a:t>dan</a:t>
            </a:r>
            <a:r>
              <a:rPr lang="en-US" dirty="0">
                <a:solidFill>
                  <a:srgbClr val="000000"/>
                </a:solidFill>
                <a:latin typeface="Calibri"/>
                <a:ea typeface="Calibri"/>
                <a:cs typeface="Times New Roman"/>
              </a:rPr>
              <a:t> Y </a:t>
            </a:r>
            <a:r>
              <a:rPr lang="en-US" dirty="0" err="1">
                <a:solidFill>
                  <a:srgbClr val="000000"/>
                </a:solidFill>
                <a:latin typeface="Calibri"/>
                <a:ea typeface="Calibri"/>
                <a:cs typeface="Times New Roman"/>
              </a:rPr>
              <a:t>terdapat</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hubungan</a:t>
            </a:r>
            <a:r>
              <a:rPr lang="en-US" dirty="0">
                <a:solidFill>
                  <a:srgbClr val="000000"/>
                </a:solidFill>
                <a:latin typeface="Calibri"/>
                <a:ea typeface="Calibri"/>
                <a:cs typeface="Times New Roman"/>
              </a:rPr>
              <a:t> yang </a:t>
            </a:r>
            <a:r>
              <a:rPr lang="en-US" dirty="0" err="1">
                <a:solidFill>
                  <a:srgbClr val="000000"/>
                </a:solidFill>
                <a:latin typeface="Calibri"/>
                <a:ea typeface="Calibri"/>
                <a:cs typeface="Times New Roman"/>
              </a:rPr>
              <a:t>kuat</a:t>
            </a:r>
            <a:endParaRPr lang="en-US" dirty="0">
              <a:latin typeface="Calibri"/>
              <a:ea typeface="Calibri"/>
              <a:cs typeface="Times New Roman"/>
            </a:endParaRPr>
          </a:p>
          <a:p>
            <a:pPr>
              <a:lnSpc>
                <a:spcPct val="115000"/>
              </a:lnSpc>
              <a:spcAft>
                <a:spcPts val="1000"/>
              </a:spcAft>
            </a:pPr>
            <a:r>
              <a:rPr lang="en-US" b="1" dirty="0">
                <a:solidFill>
                  <a:srgbClr val="000000"/>
                </a:solidFill>
                <a:latin typeface="Calibri"/>
                <a:ea typeface="Calibri"/>
                <a:cs typeface="Times New Roman"/>
              </a:rPr>
              <a:t>r</a:t>
            </a:r>
            <a:r>
              <a:rPr lang="en-US" b="1" baseline="30000" dirty="0">
                <a:solidFill>
                  <a:srgbClr val="000000"/>
                </a:solidFill>
                <a:latin typeface="Calibri"/>
                <a:ea typeface="Calibri"/>
                <a:cs typeface="Times New Roman"/>
              </a:rPr>
              <a:t>2</a:t>
            </a:r>
            <a:r>
              <a:rPr lang="en-US" b="1" dirty="0">
                <a:solidFill>
                  <a:srgbClr val="000000"/>
                </a:solidFill>
                <a:latin typeface="Calibri"/>
                <a:ea typeface="Calibri"/>
                <a:cs typeface="Times New Roman"/>
              </a:rPr>
              <a:t>  = 0,6789</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artinya</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kontribusi</a:t>
            </a:r>
            <a:r>
              <a:rPr lang="en-US" dirty="0">
                <a:solidFill>
                  <a:srgbClr val="000000"/>
                </a:solidFill>
                <a:latin typeface="Calibri"/>
                <a:ea typeface="Calibri"/>
                <a:cs typeface="Times New Roman"/>
              </a:rPr>
              <a:t> X </a:t>
            </a:r>
            <a:r>
              <a:rPr lang="en-US" dirty="0" err="1">
                <a:solidFill>
                  <a:srgbClr val="000000"/>
                </a:solidFill>
                <a:latin typeface="Calibri"/>
                <a:ea typeface="Calibri"/>
                <a:cs typeface="Times New Roman"/>
              </a:rPr>
              <a:t>terhadap</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variasi</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naik</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turunnya</a:t>
            </a:r>
            <a:r>
              <a:rPr lang="en-US" dirty="0">
                <a:solidFill>
                  <a:srgbClr val="000000"/>
                </a:solidFill>
                <a:latin typeface="Calibri"/>
                <a:ea typeface="Calibri"/>
                <a:cs typeface="Times New Roman"/>
              </a:rPr>
              <a:t>) Y </a:t>
            </a:r>
            <a:r>
              <a:rPr lang="en-US" dirty="0" err="1">
                <a:solidFill>
                  <a:srgbClr val="000000"/>
                </a:solidFill>
                <a:latin typeface="Calibri"/>
                <a:ea typeface="Calibri"/>
                <a:cs typeface="Times New Roman"/>
              </a:rPr>
              <a:t>sebesar</a:t>
            </a:r>
            <a:r>
              <a:rPr lang="en-US" dirty="0">
                <a:solidFill>
                  <a:srgbClr val="000000"/>
                </a:solidFill>
                <a:latin typeface="Calibri"/>
                <a:ea typeface="Calibri"/>
                <a:cs typeface="Times New Roman"/>
              </a:rPr>
              <a:t> 67,89%, </a:t>
            </a:r>
            <a:r>
              <a:rPr lang="en-US" dirty="0" err="1">
                <a:solidFill>
                  <a:srgbClr val="000000"/>
                </a:solidFill>
                <a:latin typeface="Calibri"/>
                <a:ea typeface="Calibri"/>
                <a:cs typeface="Times New Roman"/>
              </a:rPr>
              <a:t>sisanya</a:t>
            </a:r>
            <a:r>
              <a:rPr lang="en-US" dirty="0">
                <a:solidFill>
                  <a:srgbClr val="000000"/>
                </a:solidFill>
                <a:latin typeface="Calibri"/>
                <a:ea typeface="Calibri"/>
                <a:cs typeface="Times New Roman"/>
              </a:rPr>
              <a:t> 32,11% </a:t>
            </a:r>
            <a:r>
              <a:rPr lang="en-US" dirty="0" err="1">
                <a:solidFill>
                  <a:srgbClr val="000000"/>
                </a:solidFill>
                <a:latin typeface="Calibri"/>
                <a:ea typeface="Calibri"/>
                <a:cs typeface="Times New Roman"/>
              </a:rPr>
              <a:t>dipengaruhi</a:t>
            </a:r>
            <a:r>
              <a:rPr lang="en-US" dirty="0">
                <a:solidFill>
                  <a:srgbClr val="000000"/>
                </a:solidFill>
                <a:latin typeface="Calibri"/>
                <a:ea typeface="Calibri"/>
                <a:cs typeface="Times New Roman"/>
              </a:rPr>
              <a:t> </a:t>
            </a:r>
            <a:r>
              <a:rPr lang="en-US" dirty="0" err="1">
                <a:solidFill>
                  <a:srgbClr val="000000"/>
                </a:solidFill>
                <a:latin typeface="Calibri"/>
                <a:ea typeface="Calibri"/>
                <a:cs typeface="Times New Roman"/>
              </a:rPr>
              <a:t>oleh</a:t>
            </a:r>
            <a:r>
              <a:rPr lang="en-US" dirty="0">
                <a:solidFill>
                  <a:srgbClr val="000000"/>
                </a:solidFill>
                <a:latin typeface="Calibri"/>
                <a:ea typeface="Calibri"/>
                <a:cs typeface="Times New Roman"/>
              </a:rPr>
              <a:t> </a:t>
            </a:r>
            <a:r>
              <a:rPr lang="en-US" dirty="0" err="1" smtClean="0">
                <a:solidFill>
                  <a:srgbClr val="000000"/>
                </a:solidFill>
                <a:latin typeface="Calibri"/>
                <a:ea typeface="Calibri"/>
                <a:cs typeface="Times New Roman"/>
              </a:rPr>
              <a:t>faktor</a:t>
            </a:r>
            <a:r>
              <a:rPr lang="en-US" dirty="0" smtClean="0">
                <a:solidFill>
                  <a:srgbClr val="000000"/>
                </a:solidFill>
                <a:latin typeface="Calibri"/>
                <a:ea typeface="Calibri"/>
                <a:cs typeface="Times New Roman"/>
              </a:rPr>
              <a:t> </a:t>
            </a:r>
            <a:r>
              <a:rPr lang="en-US" dirty="0">
                <a:solidFill>
                  <a:srgbClr val="000000"/>
                </a:solidFill>
                <a:latin typeface="Calibri"/>
                <a:ea typeface="Calibri"/>
                <a:cs typeface="Times New Roman"/>
              </a:rPr>
              <a:t>lain</a:t>
            </a:r>
            <a:endParaRPr lang="en-US" dirty="0">
              <a:effectLst/>
              <a:latin typeface="Calibri"/>
              <a:ea typeface="Calibri"/>
              <a:cs typeface="Times New Roman"/>
            </a:endParaRPr>
          </a:p>
        </p:txBody>
      </p:sp>
      <p:sp>
        <p:nvSpPr>
          <p:cNvPr id="6" name="Rectangle 5"/>
          <p:cNvSpPr>
            <a:spLocks noChangeArrowheads="1"/>
          </p:cNvSpPr>
          <p:nvPr/>
        </p:nvSpPr>
        <p:spPr bwMode="auto">
          <a:xfrm>
            <a:off x="7236296" y="6525344"/>
            <a:ext cx="17107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atinLnBrk="1"/>
            <a:r>
              <a:rPr lang="nn-NO" sz="900" dirty="0">
                <a:solidFill>
                  <a:prstClr val="black"/>
                </a:solidFill>
                <a:latin typeface="Arial Black" pitchFamily="34" charset="0"/>
              </a:rPr>
              <a:t>By : BIDA SARI,  SP, MSi</a:t>
            </a:r>
            <a:endParaRPr lang="en-US" sz="900" dirty="0">
              <a:solidFill>
                <a:prstClr val="black"/>
              </a:solidFill>
              <a:latin typeface="Arial Black" pitchFamily="34" charset="0"/>
            </a:endParaRPr>
          </a:p>
        </p:txBody>
      </p:sp>
      <p:sp>
        <p:nvSpPr>
          <p:cNvPr id="3" name="Rectangle 2"/>
          <p:cNvSpPr/>
          <p:nvPr/>
        </p:nvSpPr>
        <p:spPr>
          <a:xfrm>
            <a:off x="5669587" y="1052736"/>
            <a:ext cx="3150885" cy="923330"/>
          </a:xfrm>
          <a:prstGeom prst="rect">
            <a:avLst/>
          </a:prstGeom>
          <a:ln>
            <a:solidFill>
              <a:schemeClr val="tx1"/>
            </a:solidFill>
          </a:ln>
        </p:spPr>
        <p:txBody>
          <a:bodyPr wrap="square">
            <a:spAutoFit/>
          </a:bodyPr>
          <a:lstStyle/>
          <a:p>
            <a:pPr>
              <a:buNone/>
            </a:pPr>
            <a:r>
              <a:rPr lang="el-GR" dirty="0">
                <a:solidFill>
                  <a:schemeClr val="accent5">
                    <a:lumMod val="25000"/>
                  </a:schemeClr>
                </a:solidFill>
                <a:sym typeface="Wingdings" pitchFamily="2" charset="2"/>
              </a:rPr>
              <a:t>∑</a:t>
            </a:r>
            <a:r>
              <a:rPr lang="id-ID" dirty="0">
                <a:solidFill>
                  <a:schemeClr val="accent5">
                    <a:lumMod val="25000"/>
                  </a:schemeClr>
                </a:solidFill>
                <a:sym typeface="Wingdings" pitchFamily="2" charset="2"/>
              </a:rPr>
              <a:t>Xi = </a:t>
            </a:r>
            <a:r>
              <a:rPr lang="id-ID" dirty="0" smtClean="0">
                <a:solidFill>
                  <a:schemeClr val="accent5">
                    <a:lumMod val="25000"/>
                  </a:schemeClr>
                </a:solidFill>
                <a:sym typeface="Wingdings" pitchFamily="2" charset="2"/>
              </a:rPr>
              <a:t>148         </a:t>
            </a:r>
            <a:r>
              <a:rPr lang="id-ID" dirty="0">
                <a:solidFill>
                  <a:schemeClr val="accent5">
                    <a:lumMod val="25000"/>
                  </a:schemeClr>
                </a:solidFill>
                <a:sym typeface="Wingdings" pitchFamily="2" charset="2"/>
              </a:rPr>
              <a:t>∑Xi</a:t>
            </a:r>
            <a:r>
              <a:rPr lang="id-ID" baseline="30000" dirty="0">
                <a:solidFill>
                  <a:schemeClr val="accent5">
                    <a:lumMod val="25000"/>
                  </a:schemeClr>
                </a:solidFill>
                <a:sym typeface="Wingdings" pitchFamily="2" charset="2"/>
              </a:rPr>
              <a:t>2</a:t>
            </a:r>
            <a:r>
              <a:rPr lang="id-ID" dirty="0">
                <a:solidFill>
                  <a:schemeClr val="accent5">
                    <a:lumMod val="25000"/>
                  </a:schemeClr>
                </a:solidFill>
                <a:sym typeface="Wingdings" pitchFamily="2" charset="2"/>
              </a:rPr>
              <a:t> = </a:t>
            </a:r>
            <a:r>
              <a:rPr lang="id-ID" dirty="0" smtClean="0">
                <a:solidFill>
                  <a:schemeClr val="accent5">
                    <a:lumMod val="25000"/>
                  </a:schemeClr>
                </a:solidFill>
                <a:sym typeface="Wingdings" pitchFamily="2" charset="2"/>
              </a:rPr>
              <a:t>2880</a:t>
            </a:r>
            <a:endParaRPr lang="id-ID" dirty="0">
              <a:solidFill>
                <a:schemeClr val="accent5">
                  <a:lumMod val="25000"/>
                </a:schemeClr>
              </a:solidFill>
              <a:sym typeface="Wingdings" pitchFamily="2" charset="2"/>
            </a:endParaRPr>
          </a:p>
          <a:p>
            <a:pPr>
              <a:buNone/>
            </a:pPr>
            <a:r>
              <a:rPr lang="id-ID" dirty="0">
                <a:solidFill>
                  <a:schemeClr val="accent5">
                    <a:lumMod val="25000"/>
                  </a:schemeClr>
                </a:solidFill>
                <a:sym typeface="Wingdings" pitchFamily="2" charset="2"/>
              </a:rPr>
              <a:t>∑Yi = </a:t>
            </a:r>
            <a:r>
              <a:rPr lang="id-ID" dirty="0" smtClean="0">
                <a:solidFill>
                  <a:schemeClr val="accent5">
                    <a:lumMod val="25000"/>
                  </a:schemeClr>
                </a:solidFill>
                <a:sym typeface="Wingdings" pitchFamily="2" charset="2"/>
              </a:rPr>
              <a:t>108         </a:t>
            </a:r>
            <a:r>
              <a:rPr lang="id-ID" dirty="0">
                <a:solidFill>
                  <a:schemeClr val="accent5">
                    <a:lumMod val="25000"/>
                  </a:schemeClr>
                </a:solidFill>
                <a:sym typeface="Wingdings" pitchFamily="2" charset="2"/>
              </a:rPr>
              <a:t>∑Yi</a:t>
            </a:r>
            <a:r>
              <a:rPr lang="id-ID" baseline="30000" dirty="0">
                <a:solidFill>
                  <a:schemeClr val="accent5">
                    <a:lumMod val="25000"/>
                  </a:schemeClr>
                </a:solidFill>
                <a:sym typeface="Wingdings" pitchFamily="2" charset="2"/>
              </a:rPr>
              <a:t>2</a:t>
            </a:r>
            <a:r>
              <a:rPr lang="id-ID" dirty="0">
                <a:solidFill>
                  <a:schemeClr val="accent5">
                    <a:lumMod val="25000"/>
                  </a:schemeClr>
                </a:solidFill>
                <a:sym typeface="Wingdings" pitchFamily="2" charset="2"/>
              </a:rPr>
              <a:t> = 1</a:t>
            </a:r>
            <a:r>
              <a:rPr lang="id-ID" dirty="0" smtClean="0">
                <a:solidFill>
                  <a:schemeClr val="accent5">
                    <a:lumMod val="25000"/>
                  </a:schemeClr>
                </a:solidFill>
                <a:sym typeface="Wingdings" pitchFamily="2" charset="2"/>
              </a:rPr>
              <a:t>.744 ∑</a:t>
            </a:r>
            <a:r>
              <a:rPr lang="id-ID" dirty="0">
                <a:solidFill>
                  <a:schemeClr val="accent5">
                    <a:lumMod val="25000"/>
                  </a:schemeClr>
                </a:solidFill>
                <a:sym typeface="Wingdings" pitchFamily="2" charset="2"/>
              </a:rPr>
              <a:t>XiYi = </a:t>
            </a:r>
            <a:r>
              <a:rPr lang="id-ID" dirty="0" smtClean="0">
                <a:solidFill>
                  <a:schemeClr val="accent5">
                    <a:lumMod val="25000"/>
                  </a:schemeClr>
                </a:solidFill>
                <a:sym typeface="Wingdings" pitchFamily="2" charset="2"/>
              </a:rPr>
              <a:t>2.304</a:t>
            </a:r>
            <a:endParaRPr lang="id-ID" dirty="0">
              <a:solidFill>
                <a:schemeClr val="accent5">
                  <a:lumMod val="25000"/>
                </a:schemeClr>
              </a:solidFill>
              <a:sym typeface="Wingdings" pitchFamily="2" charset="2"/>
            </a:endParaRPr>
          </a:p>
        </p:txBody>
      </p:sp>
    </p:spTree>
    <p:extLst>
      <p:ext uri="{BB962C8B-B14F-4D97-AF65-F5344CB8AC3E}">
        <p14:creationId xmlns:p14="http://schemas.microsoft.com/office/powerpoint/2010/main" val="384746532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3.xml><?xml version="1.0" encoding="utf-8"?>
<a:theme xmlns:a="http://schemas.openxmlformats.org/drawingml/2006/main" name="2_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3514</TotalTime>
  <Words>3420</Words>
  <Application>Microsoft Office PowerPoint</Application>
  <PresentationFormat>On-screen Show (4:3)</PresentationFormat>
  <Paragraphs>648</Paragraphs>
  <Slides>37</Slides>
  <Notes>27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1" baseType="lpstr">
      <vt:lpstr>Badge</vt:lpstr>
      <vt:lpstr>1_Badge</vt:lpstr>
      <vt:lpstr>2_Badge</vt:lpstr>
      <vt:lpstr>Equation</vt:lpstr>
      <vt:lpstr>Uji Hipotesis: KORELASI, DETERMINASI dan REGRESI SEDERHANA </vt:lpstr>
      <vt:lpstr>Koefisien Korelasi</vt:lpstr>
      <vt:lpstr>Interpretasi korelasi</vt:lpstr>
      <vt:lpstr>1. Melihat Arah hubungan Korelasi</vt:lpstr>
      <vt:lpstr>2. Kekuatan Hubungan</vt:lpstr>
      <vt:lpstr>3. Uji Hipotesis hubungan 2 variabel</vt:lpstr>
      <vt:lpstr>KOEFISIEN DETERMINASI (PENENTU)</vt:lpstr>
      <vt:lpstr>CONTOH 1 : KOreLAsi LINEAR &amp; determinasi</vt:lpstr>
      <vt:lpstr>Lanjutan CONTOH 1 : KOreLAsi LINEAR &amp; determinasi</vt:lpstr>
      <vt:lpstr>CONTOH 2 : UJI hiPOTESIS KORELASI &amp; determinasi</vt:lpstr>
      <vt:lpstr>JAWABAN CONTOH 2 : UJI hiPOTESIS KORELASI &amp; determinasi</vt:lpstr>
      <vt:lpstr>Korelasi dengan SPSS</vt:lpstr>
      <vt:lpstr>Contoh 3 : Hasil Pengolahan Korelasi (Output SPSS- Korelasi Pearson )</vt:lpstr>
      <vt:lpstr>Contoh Analisis Output Korelasi</vt:lpstr>
      <vt:lpstr>Definisi Regresi</vt:lpstr>
      <vt:lpstr>PowerPoint Presentation</vt:lpstr>
      <vt:lpstr>Regresi LINEAR </vt:lpstr>
      <vt:lpstr>CONTOH  4 : Regresi LINEAR SEDERHANA</vt:lpstr>
      <vt:lpstr>Uji Parsial Koefisien Regresi : Uji T</vt:lpstr>
      <vt:lpstr>PowerPoint Presentation</vt:lpstr>
      <vt:lpstr>PowerPoint Presentation</vt:lpstr>
      <vt:lpstr>Contoh 5: Uji Hipotesis Koefisien Regresi (Uji-t) </vt:lpstr>
      <vt:lpstr>Jawaban Contoh 5 : Uji Hipotesis Koefisien Regresi</vt:lpstr>
      <vt:lpstr>Jawaban Contoh 5 : Hipotesis Koefisien Regresi</vt:lpstr>
      <vt:lpstr>REGRESI DENGAN  SPSS</vt:lpstr>
      <vt:lpstr>CONTOH  : Output SPSS</vt:lpstr>
      <vt:lpstr>Pengujian  PERSAMAAN  Regresi</vt:lpstr>
      <vt:lpstr>PowerPoint Presentation</vt:lpstr>
      <vt:lpstr>Uji T : Uji Hipotesis Koefisien Regresi  (Parameter  A &amp; B)</vt:lpstr>
      <vt:lpstr>PowerPoint Presentation</vt:lpstr>
      <vt:lpstr>PowerPoint Presentation</vt:lpstr>
      <vt:lpstr>RUMUS F-hitung</vt:lpstr>
      <vt:lpstr>PowerPoint Presentation</vt:lpstr>
      <vt:lpstr>PowerPoint Presentation</vt:lpstr>
      <vt:lpstr> LaTIHAN sOAL 1</vt:lpstr>
      <vt:lpstr>LaTIHAN sOAL 2</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Korelasi</dc:title>
  <dc:creator>Bida Sari</dc:creator>
  <cp:lastModifiedBy>USER</cp:lastModifiedBy>
  <cp:revision>192</cp:revision>
  <dcterms:created xsi:type="dcterms:W3CDTF">2011-03-28T06:02:48Z</dcterms:created>
  <dcterms:modified xsi:type="dcterms:W3CDTF">2025-12-23T02:08:35Z</dcterms:modified>
</cp:coreProperties>
</file>